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336" r:id="rId4"/>
    <p:sldId id="258" r:id="rId5"/>
    <p:sldId id="339"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37" r:id="rId21"/>
    <p:sldId id="355" r:id="rId22"/>
    <p:sldId id="357" r:id="rId23"/>
    <p:sldId id="356" r:id="rId24"/>
    <p:sldId id="338" r:id="rId25"/>
    <p:sldId id="359" r:id="rId26"/>
    <p:sldId id="361" r:id="rId27"/>
    <p:sldId id="362" r:id="rId28"/>
    <p:sldId id="358" r:id="rId29"/>
    <p:sldId id="367" r:id="rId30"/>
    <p:sldId id="364" r:id="rId31"/>
    <p:sldId id="365" r:id="rId32"/>
    <p:sldId id="366" r:id="rId33"/>
    <p:sldId id="371" r:id="rId34"/>
    <p:sldId id="368" r:id="rId35"/>
    <p:sldId id="369" r:id="rId36"/>
    <p:sldId id="370"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39"/>
            <p14:sldId id="341"/>
            <p14:sldId id="342"/>
            <p14:sldId id="343"/>
            <p14:sldId id="344"/>
            <p14:sldId id="345"/>
            <p14:sldId id="346"/>
            <p14:sldId id="347"/>
            <p14:sldId id="348"/>
            <p14:sldId id="349"/>
            <p14:sldId id="350"/>
            <p14:sldId id="351"/>
            <p14:sldId id="352"/>
            <p14:sldId id="353"/>
            <p14:sldId id="354"/>
            <p14:sldId id="337"/>
            <p14:sldId id="355"/>
            <p14:sldId id="357"/>
            <p14:sldId id="356"/>
            <p14:sldId id="338"/>
            <p14:sldId id="359"/>
            <p14:sldId id="361"/>
            <p14:sldId id="362"/>
            <p14:sldId id="358"/>
            <p14:sldId id="367"/>
            <p14:sldId id="364"/>
            <p14:sldId id="365"/>
            <p14:sldId id="366"/>
            <p14:sldId id="371"/>
            <p14:sldId id="368"/>
            <p14:sldId id="369"/>
            <p14:sldId id="370"/>
            <p14:sldId id="372"/>
            <p14:sldId id="373"/>
            <p14:sldId id="374"/>
            <p14:sldId id="375"/>
            <p14:sldId id="376"/>
            <p14:sldId id="377"/>
            <p14:sldId id="378"/>
            <p14:sldId id="379"/>
            <p14:sldId id="380"/>
            <p14:sldId id="381"/>
            <p14:sldId id="382"/>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p:scale>
          <a:sx n="66" d="100"/>
          <a:sy n="66" d="100"/>
        </p:scale>
        <p:origin x="-144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7C844-0A64-4C27-84CD-798B63D6257B}" type="doc">
      <dgm:prSet loTypeId="urn:microsoft.com/office/officeart/2005/8/layout/hierarchy4" loCatId="hierarchy" qsTypeId="urn:microsoft.com/office/officeart/2005/8/quickstyle/simple2" qsCatId="simple" csTypeId="urn:microsoft.com/office/officeart/2005/8/colors/colorful3" csCatId="colorful" phldr="1"/>
      <dgm:spPr/>
      <dgm:t>
        <a:bodyPr/>
        <a:lstStyle/>
        <a:p>
          <a:endParaRPr lang="en-US"/>
        </a:p>
      </dgm:t>
    </dgm:pt>
    <dgm:pt modelId="{68D38548-0C6D-4FC1-9BB9-DE83060CBA78}">
      <dgm:prSet phldrT="[Text]" custT="1"/>
      <dgm:spPr/>
      <dgm:t>
        <a:bodyPr/>
        <a:lstStyle/>
        <a:p>
          <a:r>
            <a:rPr lang="en-US" sz="5400" dirty="0" smtClean="0">
              <a:solidFill>
                <a:schemeClr val="tx1"/>
              </a:solidFill>
            </a:rPr>
            <a:t>Test of Hypothesis</a:t>
          </a:r>
          <a:endParaRPr lang="en-US" sz="5400" dirty="0">
            <a:solidFill>
              <a:schemeClr val="tx1"/>
            </a:solidFill>
          </a:endParaRPr>
        </a:p>
      </dgm:t>
    </dgm:pt>
    <dgm:pt modelId="{BB63F601-7ABC-4D88-BFD7-D98F189946EC}" type="parTrans" cxnId="{9D5CDD4D-166E-461D-AB2C-CED63B69F234}">
      <dgm:prSet/>
      <dgm:spPr/>
      <dgm:t>
        <a:bodyPr/>
        <a:lstStyle/>
        <a:p>
          <a:endParaRPr lang="en-US">
            <a:solidFill>
              <a:schemeClr val="tx1"/>
            </a:solidFill>
          </a:endParaRPr>
        </a:p>
      </dgm:t>
    </dgm:pt>
    <dgm:pt modelId="{9767488C-C57B-45E7-A743-F351326F4032}" type="sibTrans" cxnId="{9D5CDD4D-166E-461D-AB2C-CED63B69F234}">
      <dgm:prSet/>
      <dgm:spPr/>
      <dgm:t>
        <a:bodyPr/>
        <a:lstStyle/>
        <a:p>
          <a:endParaRPr lang="en-US">
            <a:solidFill>
              <a:schemeClr val="tx1"/>
            </a:solidFill>
          </a:endParaRPr>
        </a:p>
      </dgm:t>
    </dgm:pt>
    <dgm:pt modelId="{F6B61789-A162-4F46-AF7A-47222B3A3083}">
      <dgm:prSet phldrT="[Text]" custT="1"/>
      <dgm:spPr/>
      <dgm:t>
        <a:bodyPr/>
        <a:lstStyle/>
        <a:p>
          <a:r>
            <a:rPr lang="en-US" sz="2800" dirty="0" smtClean="0">
              <a:solidFill>
                <a:schemeClr val="tx1"/>
              </a:solidFill>
            </a:rPr>
            <a:t>Large Sample Tests</a:t>
          </a:r>
          <a:endParaRPr lang="en-US" sz="2800" dirty="0">
            <a:solidFill>
              <a:schemeClr val="tx1"/>
            </a:solidFill>
          </a:endParaRPr>
        </a:p>
      </dgm:t>
    </dgm:pt>
    <dgm:pt modelId="{C1A861B9-3892-4374-8437-D3188BEF6E9F}" type="parTrans" cxnId="{7E3C4B36-C76A-43B9-B6A1-DFB95B0C4B53}">
      <dgm:prSet/>
      <dgm:spPr/>
      <dgm:t>
        <a:bodyPr/>
        <a:lstStyle/>
        <a:p>
          <a:endParaRPr lang="en-US">
            <a:solidFill>
              <a:schemeClr val="tx1"/>
            </a:solidFill>
          </a:endParaRPr>
        </a:p>
      </dgm:t>
    </dgm:pt>
    <dgm:pt modelId="{63364D80-ADF9-474B-9B8E-167B2F4EECEE}" type="sibTrans" cxnId="{7E3C4B36-C76A-43B9-B6A1-DFB95B0C4B53}">
      <dgm:prSet/>
      <dgm:spPr/>
      <dgm:t>
        <a:bodyPr/>
        <a:lstStyle/>
        <a:p>
          <a:endParaRPr lang="en-US">
            <a:solidFill>
              <a:schemeClr val="tx1"/>
            </a:solidFill>
          </a:endParaRPr>
        </a:p>
      </dgm:t>
    </dgm:pt>
    <dgm:pt modelId="{DC018D43-4F56-43C6-A138-74064592FBA5}">
      <dgm:prSet phldrT="[Text]" custT="1"/>
      <dgm:spPr/>
      <dgm:t>
        <a:bodyPr/>
        <a:lstStyle/>
        <a:p>
          <a:r>
            <a:rPr lang="en-US" sz="1800" dirty="0" smtClean="0">
              <a:solidFill>
                <a:schemeClr val="tx1"/>
              </a:solidFill>
            </a:rPr>
            <a:t>Testing Population Mean </a:t>
          </a:r>
        </a:p>
        <a:p>
          <a:r>
            <a:rPr lang="en-US" sz="1500" dirty="0" smtClean="0">
              <a:solidFill>
                <a:schemeClr val="tx1"/>
              </a:solidFill>
            </a:rPr>
            <a:t>(One Sample)</a:t>
          </a:r>
          <a:endParaRPr lang="en-US" sz="1500" dirty="0">
            <a:solidFill>
              <a:schemeClr val="tx1"/>
            </a:solidFill>
          </a:endParaRPr>
        </a:p>
      </dgm:t>
    </dgm:pt>
    <dgm:pt modelId="{454DA42F-B41C-4ECD-8D5F-5585676FF213}" type="parTrans" cxnId="{B01E67ED-B40D-4521-9CEA-184975191D93}">
      <dgm:prSet/>
      <dgm:spPr/>
      <dgm:t>
        <a:bodyPr/>
        <a:lstStyle/>
        <a:p>
          <a:endParaRPr lang="en-US">
            <a:solidFill>
              <a:schemeClr val="tx1"/>
            </a:solidFill>
          </a:endParaRPr>
        </a:p>
      </dgm:t>
    </dgm:pt>
    <dgm:pt modelId="{22D531AE-BB62-4535-8200-1F91E9C7AB1A}" type="sibTrans" cxnId="{B01E67ED-B40D-4521-9CEA-184975191D93}">
      <dgm:prSet/>
      <dgm:spPr/>
      <dgm:t>
        <a:bodyPr/>
        <a:lstStyle/>
        <a:p>
          <a:endParaRPr lang="en-US">
            <a:solidFill>
              <a:schemeClr val="tx1"/>
            </a:solidFill>
          </a:endParaRPr>
        </a:p>
      </dgm:t>
    </dgm:pt>
    <dgm:pt modelId="{65E67802-EB69-4DC3-9275-554C45FEF76F}">
      <dgm:prSet phldrT="[Text]" custT="1"/>
      <dgm:spPr/>
      <dgm:t>
        <a:bodyPr/>
        <a:lstStyle/>
        <a:p>
          <a:r>
            <a:rPr lang="en-US" sz="1600" dirty="0" smtClean="0">
              <a:solidFill>
                <a:schemeClr val="tx1"/>
              </a:solidFill>
            </a:rPr>
            <a:t>Testing Population Mean </a:t>
          </a:r>
        </a:p>
        <a:p>
          <a:r>
            <a:rPr lang="en-US" sz="1500" dirty="0" smtClean="0">
              <a:solidFill>
                <a:schemeClr val="tx1"/>
              </a:solidFill>
            </a:rPr>
            <a:t>(Two Sample)</a:t>
          </a:r>
          <a:endParaRPr lang="en-US" sz="1500" dirty="0">
            <a:solidFill>
              <a:schemeClr val="tx1"/>
            </a:solidFill>
          </a:endParaRPr>
        </a:p>
      </dgm:t>
    </dgm:pt>
    <dgm:pt modelId="{AE65A81F-6411-4495-B7B7-1CFC767ECCAA}" type="parTrans" cxnId="{C93A21F4-3F9B-4B6A-BAC5-C248D0D34A7C}">
      <dgm:prSet/>
      <dgm:spPr/>
      <dgm:t>
        <a:bodyPr/>
        <a:lstStyle/>
        <a:p>
          <a:endParaRPr lang="en-US">
            <a:solidFill>
              <a:schemeClr val="tx1"/>
            </a:solidFill>
          </a:endParaRPr>
        </a:p>
      </dgm:t>
    </dgm:pt>
    <dgm:pt modelId="{CCC67142-FF72-41C6-8FAA-CE2A583762EB}" type="sibTrans" cxnId="{C93A21F4-3F9B-4B6A-BAC5-C248D0D34A7C}">
      <dgm:prSet/>
      <dgm:spPr/>
      <dgm:t>
        <a:bodyPr/>
        <a:lstStyle/>
        <a:p>
          <a:endParaRPr lang="en-US">
            <a:solidFill>
              <a:schemeClr val="tx1"/>
            </a:solidFill>
          </a:endParaRPr>
        </a:p>
      </dgm:t>
    </dgm:pt>
    <dgm:pt modelId="{C8D12747-CD76-4D8A-A13C-336EBC174984}">
      <dgm:prSet phldrT="[Text]" custT="1"/>
      <dgm:spPr/>
      <dgm:t>
        <a:bodyPr/>
        <a:lstStyle/>
        <a:p>
          <a:r>
            <a:rPr lang="en-US" sz="4800" dirty="0" smtClean="0">
              <a:solidFill>
                <a:schemeClr val="tx1"/>
              </a:solidFill>
            </a:rPr>
            <a:t>Small Sample Test</a:t>
          </a:r>
          <a:endParaRPr lang="en-US" sz="4800" dirty="0">
            <a:solidFill>
              <a:schemeClr val="tx1"/>
            </a:solidFill>
          </a:endParaRPr>
        </a:p>
      </dgm:t>
    </dgm:pt>
    <dgm:pt modelId="{C8F4732A-B1A2-44CF-B0F2-CED3679438E0}" type="parTrans" cxnId="{5ECF2D7F-38AE-4A11-BF8E-8FA101F12A66}">
      <dgm:prSet/>
      <dgm:spPr/>
      <dgm:t>
        <a:bodyPr/>
        <a:lstStyle/>
        <a:p>
          <a:endParaRPr lang="en-US">
            <a:solidFill>
              <a:schemeClr val="tx1"/>
            </a:solidFill>
          </a:endParaRPr>
        </a:p>
      </dgm:t>
    </dgm:pt>
    <dgm:pt modelId="{F1BA292A-D898-4712-8741-3729222F5790}" type="sibTrans" cxnId="{5ECF2D7F-38AE-4A11-BF8E-8FA101F12A66}">
      <dgm:prSet/>
      <dgm:spPr/>
      <dgm:t>
        <a:bodyPr/>
        <a:lstStyle/>
        <a:p>
          <a:endParaRPr lang="en-US">
            <a:solidFill>
              <a:schemeClr val="tx1"/>
            </a:solidFill>
          </a:endParaRPr>
        </a:p>
      </dgm:t>
    </dgm:pt>
    <dgm:pt modelId="{857F27A3-CD67-4C5D-B7BD-D66E5BE15C86}">
      <dgm:prSet phldrT="[Text]" custT="1"/>
      <dgm:spPr/>
      <dgm:t>
        <a:bodyPr/>
        <a:lstStyle/>
        <a:p>
          <a:r>
            <a:rPr lang="en-US" sz="2400" dirty="0" smtClean="0">
              <a:solidFill>
                <a:schemeClr val="tx1"/>
              </a:solidFill>
            </a:rPr>
            <a:t>F - test</a:t>
          </a:r>
          <a:endParaRPr lang="en-US" sz="2400" dirty="0">
            <a:solidFill>
              <a:schemeClr val="tx1"/>
            </a:solidFill>
          </a:endParaRPr>
        </a:p>
      </dgm:t>
    </dgm:pt>
    <dgm:pt modelId="{DAAEA5EC-19AA-4D15-B1B5-4276EBEE89B0}" type="parTrans" cxnId="{FFC4B993-7072-4D0B-AECF-414981AA16BF}">
      <dgm:prSet/>
      <dgm:spPr/>
      <dgm:t>
        <a:bodyPr/>
        <a:lstStyle/>
        <a:p>
          <a:endParaRPr lang="en-US">
            <a:solidFill>
              <a:schemeClr val="tx1"/>
            </a:solidFill>
          </a:endParaRPr>
        </a:p>
      </dgm:t>
    </dgm:pt>
    <dgm:pt modelId="{3923C1F4-0671-4D20-B97C-7F1B9A57D278}" type="sibTrans" cxnId="{FFC4B993-7072-4D0B-AECF-414981AA16BF}">
      <dgm:prSet/>
      <dgm:spPr/>
      <dgm:t>
        <a:bodyPr/>
        <a:lstStyle/>
        <a:p>
          <a:endParaRPr lang="en-US">
            <a:solidFill>
              <a:schemeClr val="tx1"/>
            </a:solidFill>
          </a:endParaRPr>
        </a:p>
      </dgm:t>
    </dgm:pt>
    <dgm:pt modelId="{9BF4B013-4B03-4671-8444-B72B5EC5BC8B}">
      <dgm:prSet custT="1"/>
      <dgm:spPr/>
      <dgm:t>
        <a:bodyPr/>
        <a:lstStyle/>
        <a:p>
          <a:r>
            <a:rPr lang="en-US" sz="2400" dirty="0" smtClean="0">
              <a:solidFill>
                <a:schemeClr val="tx1"/>
              </a:solidFill>
            </a:rPr>
            <a:t>t-test</a:t>
          </a:r>
          <a:endParaRPr lang="en-US" sz="1800" dirty="0" smtClean="0">
            <a:solidFill>
              <a:schemeClr val="tx1"/>
            </a:solidFill>
          </a:endParaRPr>
        </a:p>
        <a:p>
          <a:r>
            <a:rPr lang="en-US" sz="1600" dirty="0" smtClean="0">
              <a:solidFill>
                <a:schemeClr val="tx1"/>
              </a:solidFill>
            </a:rPr>
            <a:t>One Sample</a:t>
          </a:r>
        </a:p>
        <a:p>
          <a:r>
            <a:rPr lang="en-US" sz="1600" dirty="0" smtClean="0">
              <a:solidFill>
                <a:schemeClr val="tx1"/>
              </a:solidFill>
            </a:rPr>
            <a:t>Two Sample</a:t>
          </a:r>
          <a:endParaRPr lang="en-US" sz="1600" dirty="0">
            <a:solidFill>
              <a:schemeClr val="tx1"/>
            </a:solidFill>
          </a:endParaRPr>
        </a:p>
      </dgm:t>
    </dgm:pt>
    <dgm:pt modelId="{3514E9FC-8505-4E1D-9C66-F627882849E6}" type="parTrans" cxnId="{1A29C05F-766A-4192-8C6B-6845F98B7193}">
      <dgm:prSet/>
      <dgm:spPr/>
      <dgm:t>
        <a:bodyPr/>
        <a:lstStyle/>
        <a:p>
          <a:endParaRPr lang="en-US">
            <a:solidFill>
              <a:schemeClr val="tx1"/>
            </a:solidFill>
          </a:endParaRPr>
        </a:p>
      </dgm:t>
    </dgm:pt>
    <dgm:pt modelId="{F1282BCA-A7F7-4107-8385-061370B3DD81}" type="sibTrans" cxnId="{1A29C05F-766A-4192-8C6B-6845F98B7193}">
      <dgm:prSet/>
      <dgm:spPr/>
      <dgm:t>
        <a:bodyPr/>
        <a:lstStyle/>
        <a:p>
          <a:endParaRPr lang="en-US">
            <a:solidFill>
              <a:schemeClr val="tx1"/>
            </a:solidFill>
          </a:endParaRPr>
        </a:p>
      </dgm:t>
    </dgm:pt>
    <dgm:pt modelId="{31E84CBF-691E-49FA-AE0B-1712A8291958}">
      <dgm:prSet custT="1"/>
      <dgm:spPr/>
      <dgm:t>
        <a:bodyPr/>
        <a:lstStyle/>
        <a:p>
          <a:r>
            <a:rPr lang="en-US" sz="2400" dirty="0" smtClean="0">
              <a:solidFill>
                <a:schemeClr val="tx1"/>
              </a:solidFill>
            </a:rPr>
            <a:t>Paired t-test</a:t>
          </a:r>
          <a:endParaRPr lang="en-US" sz="2400" dirty="0">
            <a:solidFill>
              <a:schemeClr val="tx1"/>
            </a:solidFill>
          </a:endParaRPr>
        </a:p>
      </dgm:t>
    </dgm:pt>
    <dgm:pt modelId="{AAEA2B16-94C1-4B9A-83D4-BFE34D0DF08C}" type="parTrans" cxnId="{B5BDC00A-093B-4A85-A75D-5E0F2C0A0CEC}">
      <dgm:prSet/>
      <dgm:spPr/>
      <dgm:t>
        <a:bodyPr/>
        <a:lstStyle/>
        <a:p>
          <a:endParaRPr lang="en-US">
            <a:solidFill>
              <a:schemeClr val="tx1"/>
            </a:solidFill>
          </a:endParaRPr>
        </a:p>
      </dgm:t>
    </dgm:pt>
    <dgm:pt modelId="{0170B4C2-1A0F-41DA-A1D1-A4D73CE71B37}" type="sibTrans" cxnId="{B5BDC00A-093B-4A85-A75D-5E0F2C0A0CEC}">
      <dgm:prSet/>
      <dgm:spPr/>
      <dgm:t>
        <a:bodyPr/>
        <a:lstStyle/>
        <a:p>
          <a:endParaRPr lang="en-US">
            <a:solidFill>
              <a:schemeClr val="tx1"/>
            </a:solidFill>
          </a:endParaRPr>
        </a:p>
      </dgm:t>
    </dgm:pt>
    <dgm:pt modelId="{690DA841-FBA0-43DA-BB36-61D80EBE630E}">
      <dgm:prSet custT="1"/>
      <dgm:spPr/>
      <dgm:t>
        <a:bodyPr/>
        <a:lstStyle/>
        <a:p>
          <a:r>
            <a:rPr lang="en-US" sz="2400" dirty="0" smtClean="0">
              <a:solidFill>
                <a:schemeClr val="tx1"/>
              </a:solidFill>
            </a:rPr>
            <a:t>Chi-square test</a:t>
          </a:r>
          <a:endParaRPr lang="en-US" sz="2400" dirty="0">
            <a:solidFill>
              <a:schemeClr val="tx1"/>
            </a:solidFill>
          </a:endParaRPr>
        </a:p>
      </dgm:t>
    </dgm:pt>
    <dgm:pt modelId="{9A77E04C-878C-4948-A83A-06F447F1927B}" type="parTrans" cxnId="{DBB0F7B2-AD09-4CFB-8A02-CDD2BECBE23F}">
      <dgm:prSet/>
      <dgm:spPr/>
      <dgm:t>
        <a:bodyPr/>
        <a:lstStyle/>
        <a:p>
          <a:endParaRPr lang="en-US">
            <a:solidFill>
              <a:schemeClr val="tx1"/>
            </a:solidFill>
          </a:endParaRPr>
        </a:p>
      </dgm:t>
    </dgm:pt>
    <dgm:pt modelId="{A25E8313-7E98-407A-B752-B47AD14ECEB4}" type="sibTrans" cxnId="{DBB0F7B2-AD09-4CFB-8A02-CDD2BECBE23F}">
      <dgm:prSet/>
      <dgm:spPr/>
      <dgm:t>
        <a:bodyPr/>
        <a:lstStyle/>
        <a:p>
          <a:endParaRPr lang="en-US">
            <a:solidFill>
              <a:schemeClr val="tx1"/>
            </a:solidFill>
          </a:endParaRPr>
        </a:p>
      </dgm:t>
    </dgm:pt>
    <dgm:pt modelId="{9273C5CD-C4A5-40C2-9F7E-F5C4BD228646}" type="pres">
      <dgm:prSet presAssocID="{C717C844-0A64-4C27-84CD-798B63D6257B}" presName="Name0" presStyleCnt="0">
        <dgm:presLayoutVars>
          <dgm:chPref val="1"/>
          <dgm:dir/>
          <dgm:animOne val="branch"/>
          <dgm:animLvl val="lvl"/>
          <dgm:resizeHandles/>
        </dgm:presLayoutVars>
      </dgm:prSet>
      <dgm:spPr/>
      <dgm:t>
        <a:bodyPr/>
        <a:lstStyle/>
        <a:p>
          <a:endParaRPr lang="en-US"/>
        </a:p>
      </dgm:t>
    </dgm:pt>
    <dgm:pt modelId="{EEA0BE2B-D300-45B3-B4A8-BA53299D4183}" type="pres">
      <dgm:prSet presAssocID="{68D38548-0C6D-4FC1-9BB9-DE83060CBA78}" presName="vertOne" presStyleCnt="0"/>
      <dgm:spPr/>
    </dgm:pt>
    <dgm:pt modelId="{F42F8C64-EB35-4374-8818-6CF1B32BDC7F}" type="pres">
      <dgm:prSet presAssocID="{68D38548-0C6D-4FC1-9BB9-DE83060CBA78}" presName="txOne" presStyleLbl="node0" presStyleIdx="0" presStyleCnt="1">
        <dgm:presLayoutVars>
          <dgm:chPref val="3"/>
        </dgm:presLayoutVars>
      </dgm:prSet>
      <dgm:spPr/>
      <dgm:t>
        <a:bodyPr/>
        <a:lstStyle/>
        <a:p>
          <a:endParaRPr lang="en-US"/>
        </a:p>
      </dgm:t>
    </dgm:pt>
    <dgm:pt modelId="{7322D62B-E4AA-4FEE-B87A-A76B91A0B46D}" type="pres">
      <dgm:prSet presAssocID="{68D38548-0C6D-4FC1-9BB9-DE83060CBA78}" presName="parTransOne" presStyleCnt="0"/>
      <dgm:spPr/>
    </dgm:pt>
    <dgm:pt modelId="{B250445B-E760-4E2A-8F2C-26ABDD6D7313}" type="pres">
      <dgm:prSet presAssocID="{68D38548-0C6D-4FC1-9BB9-DE83060CBA78}" presName="horzOne" presStyleCnt="0"/>
      <dgm:spPr/>
    </dgm:pt>
    <dgm:pt modelId="{BED6D1E0-1DFA-4AC7-AEE5-C29A727BE678}" type="pres">
      <dgm:prSet presAssocID="{F6B61789-A162-4F46-AF7A-47222B3A3083}" presName="vertTwo" presStyleCnt="0"/>
      <dgm:spPr/>
    </dgm:pt>
    <dgm:pt modelId="{F4F797F7-0648-469A-85FC-CF81582105D5}" type="pres">
      <dgm:prSet presAssocID="{F6B61789-A162-4F46-AF7A-47222B3A3083}" presName="txTwo" presStyleLbl="node2" presStyleIdx="0" presStyleCnt="2">
        <dgm:presLayoutVars>
          <dgm:chPref val="3"/>
        </dgm:presLayoutVars>
      </dgm:prSet>
      <dgm:spPr/>
      <dgm:t>
        <a:bodyPr/>
        <a:lstStyle/>
        <a:p>
          <a:endParaRPr lang="en-US"/>
        </a:p>
      </dgm:t>
    </dgm:pt>
    <dgm:pt modelId="{45944C63-F638-4585-9399-5B94A09EEC9C}" type="pres">
      <dgm:prSet presAssocID="{F6B61789-A162-4F46-AF7A-47222B3A3083}" presName="parTransTwo" presStyleCnt="0"/>
      <dgm:spPr/>
    </dgm:pt>
    <dgm:pt modelId="{4144409E-54A7-4D6F-B685-C9D4AB201FC2}" type="pres">
      <dgm:prSet presAssocID="{F6B61789-A162-4F46-AF7A-47222B3A3083}" presName="horzTwo" presStyleCnt="0"/>
      <dgm:spPr/>
    </dgm:pt>
    <dgm:pt modelId="{17D03C30-FA5D-4E2E-BF1A-27F1465F4D1C}" type="pres">
      <dgm:prSet presAssocID="{DC018D43-4F56-43C6-A138-74064592FBA5}" presName="vertThree" presStyleCnt="0"/>
      <dgm:spPr/>
    </dgm:pt>
    <dgm:pt modelId="{D03E131C-D55A-4FA6-856E-6DB764710BD6}" type="pres">
      <dgm:prSet presAssocID="{DC018D43-4F56-43C6-A138-74064592FBA5}" presName="txThree" presStyleLbl="node3" presStyleIdx="0" presStyleCnt="6">
        <dgm:presLayoutVars>
          <dgm:chPref val="3"/>
        </dgm:presLayoutVars>
      </dgm:prSet>
      <dgm:spPr/>
      <dgm:t>
        <a:bodyPr/>
        <a:lstStyle/>
        <a:p>
          <a:endParaRPr lang="en-US"/>
        </a:p>
      </dgm:t>
    </dgm:pt>
    <dgm:pt modelId="{57875838-BA67-4B81-9533-F305A71369CF}" type="pres">
      <dgm:prSet presAssocID="{DC018D43-4F56-43C6-A138-74064592FBA5}" presName="horzThree" presStyleCnt="0"/>
      <dgm:spPr/>
    </dgm:pt>
    <dgm:pt modelId="{B3921EE4-0BCD-4308-8BFC-336775CF32E1}" type="pres">
      <dgm:prSet presAssocID="{22D531AE-BB62-4535-8200-1F91E9C7AB1A}" presName="sibSpaceThree" presStyleCnt="0"/>
      <dgm:spPr/>
    </dgm:pt>
    <dgm:pt modelId="{E34D72AC-4278-4385-BBE7-B41FBFF4047F}" type="pres">
      <dgm:prSet presAssocID="{65E67802-EB69-4DC3-9275-554C45FEF76F}" presName="vertThree" presStyleCnt="0"/>
      <dgm:spPr/>
    </dgm:pt>
    <dgm:pt modelId="{57DD57F5-F579-483F-9DCF-B433E49EE277}" type="pres">
      <dgm:prSet presAssocID="{65E67802-EB69-4DC3-9275-554C45FEF76F}" presName="txThree" presStyleLbl="node3" presStyleIdx="1" presStyleCnt="6">
        <dgm:presLayoutVars>
          <dgm:chPref val="3"/>
        </dgm:presLayoutVars>
      </dgm:prSet>
      <dgm:spPr/>
      <dgm:t>
        <a:bodyPr/>
        <a:lstStyle/>
        <a:p>
          <a:endParaRPr lang="en-US"/>
        </a:p>
      </dgm:t>
    </dgm:pt>
    <dgm:pt modelId="{BB3187A7-89E7-4C41-AA05-BEF50487FD1B}" type="pres">
      <dgm:prSet presAssocID="{65E67802-EB69-4DC3-9275-554C45FEF76F}" presName="horzThree" presStyleCnt="0"/>
      <dgm:spPr/>
    </dgm:pt>
    <dgm:pt modelId="{3F8534B5-6ADF-4FBA-9426-5E7B73605D31}" type="pres">
      <dgm:prSet presAssocID="{63364D80-ADF9-474B-9B8E-167B2F4EECEE}" presName="sibSpaceTwo" presStyleCnt="0"/>
      <dgm:spPr/>
    </dgm:pt>
    <dgm:pt modelId="{AA3B5997-FAD4-42D3-9373-100E3F6A10B4}" type="pres">
      <dgm:prSet presAssocID="{C8D12747-CD76-4D8A-A13C-336EBC174984}" presName="vertTwo" presStyleCnt="0"/>
      <dgm:spPr/>
    </dgm:pt>
    <dgm:pt modelId="{F2802BE8-A8C5-4E58-BEAE-733CA94ACCCF}" type="pres">
      <dgm:prSet presAssocID="{C8D12747-CD76-4D8A-A13C-336EBC174984}" presName="txTwo" presStyleLbl="node2" presStyleIdx="1" presStyleCnt="2">
        <dgm:presLayoutVars>
          <dgm:chPref val="3"/>
        </dgm:presLayoutVars>
      </dgm:prSet>
      <dgm:spPr/>
      <dgm:t>
        <a:bodyPr/>
        <a:lstStyle/>
        <a:p>
          <a:endParaRPr lang="en-US"/>
        </a:p>
      </dgm:t>
    </dgm:pt>
    <dgm:pt modelId="{47D75B29-A241-4A21-B3FF-14E8083F60D3}" type="pres">
      <dgm:prSet presAssocID="{C8D12747-CD76-4D8A-A13C-336EBC174984}" presName="parTransTwo" presStyleCnt="0"/>
      <dgm:spPr/>
    </dgm:pt>
    <dgm:pt modelId="{38410648-E301-4304-9D14-C97FCA05461E}" type="pres">
      <dgm:prSet presAssocID="{C8D12747-CD76-4D8A-A13C-336EBC174984}" presName="horzTwo" presStyleCnt="0"/>
      <dgm:spPr/>
    </dgm:pt>
    <dgm:pt modelId="{78187DC5-8FA5-4827-85F0-D9469CF1F74E}" type="pres">
      <dgm:prSet presAssocID="{9BF4B013-4B03-4671-8444-B72B5EC5BC8B}" presName="vertThree" presStyleCnt="0"/>
      <dgm:spPr/>
    </dgm:pt>
    <dgm:pt modelId="{C56F96B9-E17F-4B96-A66C-7136898F5F56}" type="pres">
      <dgm:prSet presAssocID="{9BF4B013-4B03-4671-8444-B72B5EC5BC8B}" presName="txThree" presStyleLbl="node3" presStyleIdx="2" presStyleCnt="6">
        <dgm:presLayoutVars>
          <dgm:chPref val="3"/>
        </dgm:presLayoutVars>
      </dgm:prSet>
      <dgm:spPr/>
      <dgm:t>
        <a:bodyPr/>
        <a:lstStyle/>
        <a:p>
          <a:endParaRPr lang="en-US"/>
        </a:p>
      </dgm:t>
    </dgm:pt>
    <dgm:pt modelId="{F27AE593-5C5F-42A3-B6BE-4A9A45E03FFD}" type="pres">
      <dgm:prSet presAssocID="{9BF4B013-4B03-4671-8444-B72B5EC5BC8B}" presName="horzThree" presStyleCnt="0"/>
      <dgm:spPr/>
    </dgm:pt>
    <dgm:pt modelId="{0EF6D94B-0421-451A-B808-B8468CC4B0EB}" type="pres">
      <dgm:prSet presAssocID="{F1282BCA-A7F7-4107-8385-061370B3DD81}" presName="sibSpaceThree" presStyleCnt="0"/>
      <dgm:spPr/>
    </dgm:pt>
    <dgm:pt modelId="{A9A18FD0-3DD6-4011-A9F8-E064DA9B6143}" type="pres">
      <dgm:prSet presAssocID="{31E84CBF-691E-49FA-AE0B-1712A8291958}" presName="vertThree" presStyleCnt="0"/>
      <dgm:spPr/>
    </dgm:pt>
    <dgm:pt modelId="{5BC74C94-25DA-4E94-8247-A9C9B933A2FA}" type="pres">
      <dgm:prSet presAssocID="{31E84CBF-691E-49FA-AE0B-1712A8291958}" presName="txThree" presStyleLbl="node3" presStyleIdx="3" presStyleCnt="6">
        <dgm:presLayoutVars>
          <dgm:chPref val="3"/>
        </dgm:presLayoutVars>
      </dgm:prSet>
      <dgm:spPr/>
      <dgm:t>
        <a:bodyPr/>
        <a:lstStyle/>
        <a:p>
          <a:endParaRPr lang="en-US"/>
        </a:p>
      </dgm:t>
    </dgm:pt>
    <dgm:pt modelId="{A08A53CC-1753-4265-9729-DE40E32052FB}" type="pres">
      <dgm:prSet presAssocID="{31E84CBF-691E-49FA-AE0B-1712A8291958}" presName="horzThree" presStyleCnt="0"/>
      <dgm:spPr/>
    </dgm:pt>
    <dgm:pt modelId="{EC100E29-9A4A-42DC-8912-531AC05998A6}" type="pres">
      <dgm:prSet presAssocID="{0170B4C2-1A0F-41DA-A1D1-A4D73CE71B37}" presName="sibSpaceThree" presStyleCnt="0"/>
      <dgm:spPr/>
    </dgm:pt>
    <dgm:pt modelId="{AF7E974B-13C1-45E1-98F0-1EDB196D9C81}" type="pres">
      <dgm:prSet presAssocID="{690DA841-FBA0-43DA-BB36-61D80EBE630E}" presName="vertThree" presStyleCnt="0"/>
      <dgm:spPr/>
    </dgm:pt>
    <dgm:pt modelId="{27E010F0-93CD-40D9-9AC6-8CE3FA3CD7E1}" type="pres">
      <dgm:prSet presAssocID="{690DA841-FBA0-43DA-BB36-61D80EBE630E}" presName="txThree" presStyleLbl="node3" presStyleIdx="4" presStyleCnt="6">
        <dgm:presLayoutVars>
          <dgm:chPref val="3"/>
        </dgm:presLayoutVars>
      </dgm:prSet>
      <dgm:spPr/>
      <dgm:t>
        <a:bodyPr/>
        <a:lstStyle/>
        <a:p>
          <a:endParaRPr lang="en-US"/>
        </a:p>
      </dgm:t>
    </dgm:pt>
    <dgm:pt modelId="{D7EBAB7F-547B-4904-AA1A-A452EEF9718C}" type="pres">
      <dgm:prSet presAssocID="{690DA841-FBA0-43DA-BB36-61D80EBE630E}" presName="horzThree" presStyleCnt="0"/>
      <dgm:spPr/>
    </dgm:pt>
    <dgm:pt modelId="{E5247381-7688-4B67-B841-0E0CED310E16}" type="pres">
      <dgm:prSet presAssocID="{A25E8313-7E98-407A-B752-B47AD14ECEB4}" presName="sibSpaceThree" presStyleCnt="0"/>
      <dgm:spPr/>
    </dgm:pt>
    <dgm:pt modelId="{CCAD6362-ABF4-4EEF-B49B-DA069B104DAB}" type="pres">
      <dgm:prSet presAssocID="{857F27A3-CD67-4C5D-B7BD-D66E5BE15C86}" presName="vertThree" presStyleCnt="0"/>
      <dgm:spPr/>
    </dgm:pt>
    <dgm:pt modelId="{D147A542-F6EA-4449-9A7D-E357B5E07485}" type="pres">
      <dgm:prSet presAssocID="{857F27A3-CD67-4C5D-B7BD-D66E5BE15C86}" presName="txThree" presStyleLbl="node3" presStyleIdx="5" presStyleCnt="6">
        <dgm:presLayoutVars>
          <dgm:chPref val="3"/>
        </dgm:presLayoutVars>
      </dgm:prSet>
      <dgm:spPr/>
      <dgm:t>
        <a:bodyPr/>
        <a:lstStyle/>
        <a:p>
          <a:endParaRPr lang="en-US"/>
        </a:p>
      </dgm:t>
    </dgm:pt>
    <dgm:pt modelId="{992A2E0F-538E-4B46-8B4E-3F0FD3E0B83B}" type="pres">
      <dgm:prSet presAssocID="{857F27A3-CD67-4C5D-B7BD-D66E5BE15C86}" presName="horzThree" presStyleCnt="0"/>
      <dgm:spPr/>
    </dgm:pt>
  </dgm:ptLst>
  <dgm:cxnLst>
    <dgm:cxn modelId="{72AF1918-6D61-4E5C-A64C-BE575DEB7982}" type="presOf" srcId="{68D38548-0C6D-4FC1-9BB9-DE83060CBA78}" destId="{F42F8C64-EB35-4374-8818-6CF1B32BDC7F}" srcOrd="0" destOrd="0" presId="urn:microsoft.com/office/officeart/2005/8/layout/hierarchy4"/>
    <dgm:cxn modelId="{C93A21F4-3F9B-4B6A-BAC5-C248D0D34A7C}" srcId="{F6B61789-A162-4F46-AF7A-47222B3A3083}" destId="{65E67802-EB69-4DC3-9275-554C45FEF76F}" srcOrd="1" destOrd="0" parTransId="{AE65A81F-6411-4495-B7B7-1CFC767ECCAA}" sibTransId="{CCC67142-FF72-41C6-8FAA-CE2A583762EB}"/>
    <dgm:cxn modelId="{9D5CDD4D-166E-461D-AB2C-CED63B69F234}" srcId="{C717C844-0A64-4C27-84CD-798B63D6257B}" destId="{68D38548-0C6D-4FC1-9BB9-DE83060CBA78}" srcOrd="0" destOrd="0" parTransId="{BB63F601-7ABC-4D88-BFD7-D98F189946EC}" sibTransId="{9767488C-C57B-45E7-A743-F351326F4032}"/>
    <dgm:cxn modelId="{D6522A64-0156-4CDE-93A0-6E6B075022FB}" type="presOf" srcId="{31E84CBF-691E-49FA-AE0B-1712A8291958}" destId="{5BC74C94-25DA-4E94-8247-A9C9B933A2FA}" srcOrd="0" destOrd="0" presId="urn:microsoft.com/office/officeart/2005/8/layout/hierarchy4"/>
    <dgm:cxn modelId="{223AFC14-B66E-4849-B5A0-A1A5567E2EF8}" type="presOf" srcId="{9BF4B013-4B03-4671-8444-B72B5EC5BC8B}" destId="{C56F96B9-E17F-4B96-A66C-7136898F5F56}" srcOrd="0" destOrd="0" presId="urn:microsoft.com/office/officeart/2005/8/layout/hierarchy4"/>
    <dgm:cxn modelId="{B5BDC00A-093B-4A85-A75D-5E0F2C0A0CEC}" srcId="{C8D12747-CD76-4D8A-A13C-336EBC174984}" destId="{31E84CBF-691E-49FA-AE0B-1712A8291958}" srcOrd="1" destOrd="0" parTransId="{AAEA2B16-94C1-4B9A-83D4-BFE34D0DF08C}" sibTransId="{0170B4C2-1A0F-41DA-A1D1-A4D73CE71B37}"/>
    <dgm:cxn modelId="{97EA53C6-6B4C-4435-B585-5DD3787C9D10}" type="presOf" srcId="{C717C844-0A64-4C27-84CD-798B63D6257B}" destId="{9273C5CD-C4A5-40C2-9F7E-F5C4BD228646}" srcOrd="0" destOrd="0" presId="urn:microsoft.com/office/officeart/2005/8/layout/hierarchy4"/>
    <dgm:cxn modelId="{1085FBC0-3C69-444D-B6EE-79DB376AB673}" type="presOf" srcId="{690DA841-FBA0-43DA-BB36-61D80EBE630E}" destId="{27E010F0-93CD-40D9-9AC6-8CE3FA3CD7E1}" srcOrd="0" destOrd="0" presId="urn:microsoft.com/office/officeart/2005/8/layout/hierarchy4"/>
    <dgm:cxn modelId="{DBB0F7B2-AD09-4CFB-8A02-CDD2BECBE23F}" srcId="{C8D12747-CD76-4D8A-A13C-336EBC174984}" destId="{690DA841-FBA0-43DA-BB36-61D80EBE630E}" srcOrd="2" destOrd="0" parTransId="{9A77E04C-878C-4948-A83A-06F447F1927B}" sibTransId="{A25E8313-7E98-407A-B752-B47AD14ECEB4}"/>
    <dgm:cxn modelId="{AECAC909-C9E1-44E3-A6EC-3A88D10F9FD7}" type="presOf" srcId="{DC018D43-4F56-43C6-A138-74064592FBA5}" destId="{D03E131C-D55A-4FA6-856E-6DB764710BD6}" srcOrd="0" destOrd="0" presId="urn:microsoft.com/office/officeart/2005/8/layout/hierarchy4"/>
    <dgm:cxn modelId="{5ECF2D7F-38AE-4A11-BF8E-8FA101F12A66}" srcId="{68D38548-0C6D-4FC1-9BB9-DE83060CBA78}" destId="{C8D12747-CD76-4D8A-A13C-336EBC174984}" srcOrd="1" destOrd="0" parTransId="{C8F4732A-B1A2-44CF-B0F2-CED3679438E0}" sibTransId="{F1BA292A-D898-4712-8741-3729222F5790}"/>
    <dgm:cxn modelId="{1A29C05F-766A-4192-8C6B-6845F98B7193}" srcId="{C8D12747-CD76-4D8A-A13C-336EBC174984}" destId="{9BF4B013-4B03-4671-8444-B72B5EC5BC8B}" srcOrd="0" destOrd="0" parTransId="{3514E9FC-8505-4E1D-9C66-F627882849E6}" sibTransId="{F1282BCA-A7F7-4107-8385-061370B3DD81}"/>
    <dgm:cxn modelId="{7E3C4B36-C76A-43B9-B6A1-DFB95B0C4B53}" srcId="{68D38548-0C6D-4FC1-9BB9-DE83060CBA78}" destId="{F6B61789-A162-4F46-AF7A-47222B3A3083}" srcOrd="0" destOrd="0" parTransId="{C1A861B9-3892-4374-8437-D3188BEF6E9F}" sibTransId="{63364D80-ADF9-474B-9B8E-167B2F4EECEE}"/>
    <dgm:cxn modelId="{FFC4B993-7072-4D0B-AECF-414981AA16BF}" srcId="{C8D12747-CD76-4D8A-A13C-336EBC174984}" destId="{857F27A3-CD67-4C5D-B7BD-D66E5BE15C86}" srcOrd="3" destOrd="0" parTransId="{DAAEA5EC-19AA-4D15-B1B5-4276EBEE89B0}" sibTransId="{3923C1F4-0671-4D20-B97C-7F1B9A57D278}"/>
    <dgm:cxn modelId="{B01E67ED-B40D-4521-9CEA-184975191D93}" srcId="{F6B61789-A162-4F46-AF7A-47222B3A3083}" destId="{DC018D43-4F56-43C6-A138-74064592FBA5}" srcOrd="0" destOrd="0" parTransId="{454DA42F-B41C-4ECD-8D5F-5585676FF213}" sibTransId="{22D531AE-BB62-4535-8200-1F91E9C7AB1A}"/>
    <dgm:cxn modelId="{4E6D60EA-FCA3-4E17-9C1C-37129037AABC}" type="presOf" srcId="{C8D12747-CD76-4D8A-A13C-336EBC174984}" destId="{F2802BE8-A8C5-4E58-BEAE-733CA94ACCCF}" srcOrd="0" destOrd="0" presId="urn:microsoft.com/office/officeart/2005/8/layout/hierarchy4"/>
    <dgm:cxn modelId="{4B1BE960-E4F8-42A5-B769-19B81E2D32A1}" type="presOf" srcId="{857F27A3-CD67-4C5D-B7BD-D66E5BE15C86}" destId="{D147A542-F6EA-4449-9A7D-E357B5E07485}" srcOrd="0" destOrd="0" presId="urn:microsoft.com/office/officeart/2005/8/layout/hierarchy4"/>
    <dgm:cxn modelId="{649174C8-2526-4F1B-99A9-9074BA8DDA1C}" type="presOf" srcId="{F6B61789-A162-4F46-AF7A-47222B3A3083}" destId="{F4F797F7-0648-469A-85FC-CF81582105D5}" srcOrd="0" destOrd="0" presId="urn:microsoft.com/office/officeart/2005/8/layout/hierarchy4"/>
    <dgm:cxn modelId="{D605A80C-3E71-47B2-A83E-AE9FE81935B7}" type="presOf" srcId="{65E67802-EB69-4DC3-9275-554C45FEF76F}" destId="{57DD57F5-F579-483F-9DCF-B433E49EE277}" srcOrd="0" destOrd="0" presId="urn:microsoft.com/office/officeart/2005/8/layout/hierarchy4"/>
    <dgm:cxn modelId="{42F1833F-A36B-4125-BFC1-23BFC0253358}" type="presParOf" srcId="{9273C5CD-C4A5-40C2-9F7E-F5C4BD228646}" destId="{EEA0BE2B-D300-45B3-B4A8-BA53299D4183}" srcOrd="0" destOrd="0" presId="urn:microsoft.com/office/officeart/2005/8/layout/hierarchy4"/>
    <dgm:cxn modelId="{263796D4-678B-4065-80C3-A6A35D9100C2}" type="presParOf" srcId="{EEA0BE2B-D300-45B3-B4A8-BA53299D4183}" destId="{F42F8C64-EB35-4374-8818-6CF1B32BDC7F}" srcOrd="0" destOrd="0" presId="urn:microsoft.com/office/officeart/2005/8/layout/hierarchy4"/>
    <dgm:cxn modelId="{A31811BC-3B4E-41A9-A259-87DEE301D4B1}" type="presParOf" srcId="{EEA0BE2B-D300-45B3-B4A8-BA53299D4183}" destId="{7322D62B-E4AA-4FEE-B87A-A76B91A0B46D}" srcOrd="1" destOrd="0" presId="urn:microsoft.com/office/officeart/2005/8/layout/hierarchy4"/>
    <dgm:cxn modelId="{6D542CA8-4D71-4880-9DC9-AB58E79F7F83}" type="presParOf" srcId="{EEA0BE2B-D300-45B3-B4A8-BA53299D4183}" destId="{B250445B-E760-4E2A-8F2C-26ABDD6D7313}" srcOrd="2" destOrd="0" presId="urn:microsoft.com/office/officeart/2005/8/layout/hierarchy4"/>
    <dgm:cxn modelId="{40C56606-19D1-40CF-B5CE-EBD8D6FC9431}" type="presParOf" srcId="{B250445B-E760-4E2A-8F2C-26ABDD6D7313}" destId="{BED6D1E0-1DFA-4AC7-AEE5-C29A727BE678}" srcOrd="0" destOrd="0" presId="urn:microsoft.com/office/officeart/2005/8/layout/hierarchy4"/>
    <dgm:cxn modelId="{609B9070-2AB0-4009-876F-FE4E7B13F617}" type="presParOf" srcId="{BED6D1E0-1DFA-4AC7-AEE5-C29A727BE678}" destId="{F4F797F7-0648-469A-85FC-CF81582105D5}" srcOrd="0" destOrd="0" presId="urn:microsoft.com/office/officeart/2005/8/layout/hierarchy4"/>
    <dgm:cxn modelId="{B13F538B-D1E3-4B2F-8FBE-46EB7A93261B}" type="presParOf" srcId="{BED6D1E0-1DFA-4AC7-AEE5-C29A727BE678}" destId="{45944C63-F638-4585-9399-5B94A09EEC9C}" srcOrd="1" destOrd="0" presId="urn:microsoft.com/office/officeart/2005/8/layout/hierarchy4"/>
    <dgm:cxn modelId="{34652C54-2BBD-47E5-BF1C-DCFEBCF11B24}" type="presParOf" srcId="{BED6D1E0-1DFA-4AC7-AEE5-C29A727BE678}" destId="{4144409E-54A7-4D6F-B685-C9D4AB201FC2}" srcOrd="2" destOrd="0" presId="urn:microsoft.com/office/officeart/2005/8/layout/hierarchy4"/>
    <dgm:cxn modelId="{81E91BDD-5BE8-4F41-B44E-993EAE3A5E70}" type="presParOf" srcId="{4144409E-54A7-4D6F-B685-C9D4AB201FC2}" destId="{17D03C30-FA5D-4E2E-BF1A-27F1465F4D1C}" srcOrd="0" destOrd="0" presId="urn:microsoft.com/office/officeart/2005/8/layout/hierarchy4"/>
    <dgm:cxn modelId="{C72967FA-54AD-4964-A6E8-CCB400B963A9}" type="presParOf" srcId="{17D03C30-FA5D-4E2E-BF1A-27F1465F4D1C}" destId="{D03E131C-D55A-4FA6-856E-6DB764710BD6}" srcOrd="0" destOrd="0" presId="urn:microsoft.com/office/officeart/2005/8/layout/hierarchy4"/>
    <dgm:cxn modelId="{7D9EB229-BC57-4672-A46B-EFA6BE71BCA2}" type="presParOf" srcId="{17D03C30-FA5D-4E2E-BF1A-27F1465F4D1C}" destId="{57875838-BA67-4B81-9533-F305A71369CF}" srcOrd="1" destOrd="0" presId="urn:microsoft.com/office/officeart/2005/8/layout/hierarchy4"/>
    <dgm:cxn modelId="{742DE847-AC90-469E-B9C5-1A6E0DC9824C}" type="presParOf" srcId="{4144409E-54A7-4D6F-B685-C9D4AB201FC2}" destId="{B3921EE4-0BCD-4308-8BFC-336775CF32E1}" srcOrd="1" destOrd="0" presId="urn:microsoft.com/office/officeart/2005/8/layout/hierarchy4"/>
    <dgm:cxn modelId="{37955FC7-606C-4219-BD19-CA13C43D2DC3}" type="presParOf" srcId="{4144409E-54A7-4D6F-B685-C9D4AB201FC2}" destId="{E34D72AC-4278-4385-BBE7-B41FBFF4047F}" srcOrd="2" destOrd="0" presId="urn:microsoft.com/office/officeart/2005/8/layout/hierarchy4"/>
    <dgm:cxn modelId="{3EFCA73E-5461-450A-81E5-13D3F18A6B58}" type="presParOf" srcId="{E34D72AC-4278-4385-BBE7-B41FBFF4047F}" destId="{57DD57F5-F579-483F-9DCF-B433E49EE277}" srcOrd="0" destOrd="0" presId="urn:microsoft.com/office/officeart/2005/8/layout/hierarchy4"/>
    <dgm:cxn modelId="{70F12F14-D08A-4B18-BB0A-186C9A565A01}" type="presParOf" srcId="{E34D72AC-4278-4385-BBE7-B41FBFF4047F}" destId="{BB3187A7-89E7-4C41-AA05-BEF50487FD1B}" srcOrd="1" destOrd="0" presId="urn:microsoft.com/office/officeart/2005/8/layout/hierarchy4"/>
    <dgm:cxn modelId="{6C6E4304-167C-40E0-A474-E106C3EA4C29}" type="presParOf" srcId="{B250445B-E760-4E2A-8F2C-26ABDD6D7313}" destId="{3F8534B5-6ADF-4FBA-9426-5E7B73605D31}" srcOrd="1" destOrd="0" presId="urn:microsoft.com/office/officeart/2005/8/layout/hierarchy4"/>
    <dgm:cxn modelId="{463AFBBC-D744-48FE-924E-D471C1F2FFBC}" type="presParOf" srcId="{B250445B-E760-4E2A-8F2C-26ABDD6D7313}" destId="{AA3B5997-FAD4-42D3-9373-100E3F6A10B4}" srcOrd="2" destOrd="0" presId="urn:microsoft.com/office/officeart/2005/8/layout/hierarchy4"/>
    <dgm:cxn modelId="{C5143BBA-50D2-4D25-9F27-98AAEC287D64}" type="presParOf" srcId="{AA3B5997-FAD4-42D3-9373-100E3F6A10B4}" destId="{F2802BE8-A8C5-4E58-BEAE-733CA94ACCCF}" srcOrd="0" destOrd="0" presId="urn:microsoft.com/office/officeart/2005/8/layout/hierarchy4"/>
    <dgm:cxn modelId="{74FCF4E8-4BDB-4FF0-8B8D-52AD3E877E6C}" type="presParOf" srcId="{AA3B5997-FAD4-42D3-9373-100E3F6A10B4}" destId="{47D75B29-A241-4A21-B3FF-14E8083F60D3}" srcOrd="1" destOrd="0" presId="urn:microsoft.com/office/officeart/2005/8/layout/hierarchy4"/>
    <dgm:cxn modelId="{0AA8641B-7998-46B1-AC09-710A8D5740A5}" type="presParOf" srcId="{AA3B5997-FAD4-42D3-9373-100E3F6A10B4}" destId="{38410648-E301-4304-9D14-C97FCA05461E}" srcOrd="2" destOrd="0" presId="urn:microsoft.com/office/officeart/2005/8/layout/hierarchy4"/>
    <dgm:cxn modelId="{5B104F83-F66C-4F02-BD10-5752255751F5}" type="presParOf" srcId="{38410648-E301-4304-9D14-C97FCA05461E}" destId="{78187DC5-8FA5-4827-85F0-D9469CF1F74E}" srcOrd="0" destOrd="0" presId="urn:microsoft.com/office/officeart/2005/8/layout/hierarchy4"/>
    <dgm:cxn modelId="{CD44AE6E-EC3E-44FE-BC3F-56C0880687B0}" type="presParOf" srcId="{78187DC5-8FA5-4827-85F0-D9469CF1F74E}" destId="{C56F96B9-E17F-4B96-A66C-7136898F5F56}" srcOrd="0" destOrd="0" presId="urn:microsoft.com/office/officeart/2005/8/layout/hierarchy4"/>
    <dgm:cxn modelId="{29E9C0FA-E48C-42D1-9D11-C7DF73EC85B2}" type="presParOf" srcId="{78187DC5-8FA5-4827-85F0-D9469CF1F74E}" destId="{F27AE593-5C5F-42A3-B6BE-4A9A45E03FFD}" srcOrd="1" destOrd="0" presId="urn:microsoft.com/office/officeart/2005/8/layout/hierarchy4"/>
    <dgm:cxn modelId="{8365240D-E904-40A4-A1DD-23A0648DBC7F}" type="presParOf" srcId="{38410648-E301-4304-9D14-C97FCA05461E}" destId="{0EF6D94B-0421-451A-B808-B8468CC4B0EB}" srcOrd="1" destOrd="0" presId="urn:microsoft.com/office/officeart/2005/8/layout/hierarchy4"/>
    <dgm:cxn modelId="{B082A548-B5DF-4297-8520-F5EE9217C849}" type="presParOf" srcId="{38410648-E301-4304-9D14-C97FCA05461E}" destId="{A9A18FD0-3DD6-4011-A9F8-E064DA9B6143}" srcOrd="2" destOrd="0" presId="urn:microsoft.com/office/officeart/2005/8/layout/hierarchy4"/>
    <dgm:cxn modelId="{F4119BA7-2DEB-47C2-BC19-5269F4A707CE}" type="presParOf" srcId="{A9A18FD0-3DD6-4011-A9F8-E064DA9B6143}" destId="{5BC74C94-25DA-4E94-8247-A9C9B933A2FA}" srcOrd="0" destOrd="0" presId="urn:microsoft.com/office/officeart/2005/8/layout/hierarchy4"/>
    <dgm:cxn modelId="{88A5140F-DD0F-4ABF-ACFC-5F6EAEC7C227}" type="presParOf" srcId="{A9A18FD0-3DD6-4011-A9F8-E064DA9B6143}" destId="{A08A53CC-1753-4265-9729-DE40E32052FB}" srcOrd="1" destOrd="0" presId="urn:microsoft.com/office/officeart/2005/8/layout/hierarchy4"/>
    <dgm:cxn modelId="{FBB35783-CAE7-42A7-BA14-5194BEFE5F27}" type="presParOf" srcId="{38410648-E301-4304-9D14-C97FCA05461E}" destId="{EC100E29-9A4A-42DC-8912-531AC05998A6}" srcOrd="3" destOrd="0" presId="urn:microsoft.com/office/officeart/2005/8/layout/hierarchy4"/>
    <dgm:cxn modelId="{E54C27EA-1817-433C-83D2-7458A1E91472}" type="presParOf" srcId="{38410648-E301-4304-9D14-C97FCA05461E}" destId="{AF7E974B-13C1-45E1-98F0-1EDB196D9C81}" srcOrd="4" destOrd="0" presId="urn:microsoft.com/office/officeart/2005/8/layout/hierarchy4"/>
    <dgm:cxn modelId="{CFECA471-C7F7-4761-ADDB-355A46E55322}" type="presParOf" srcId="{AF7E974B-13C1-45E1-98F0-1EDB196D9C81}" destId="{27E010F0-93CD-40D9-9AC6-8CE3FA3CD7E1}" srcOrd="0" destOrd="0" presId="urn:microsoft.com/office/officeart/2005/8/layout/hierarchy4"/>
    <dgm:cxn modelId="{33B74F9A-A625-4710-B8BB-2BF6BDDCE904}" type="presParOf" srcId="{AF7E974B-13C1-45E1-98F0-1EDB196D9C81}" destId="{D7EBAB7F-547B-4904-AA1A-A452EEF9718C}" srcOrd="1" destOrd="0" presId="urn:microsoft.com/office/officeart/2005/8/layout/hierarchy4"/>
    <dgm:cxn modelId="{CFCF8D11-769C-4255-B410-A416755EF120}" type="presParOf" srcId="{38410648-E301-4304-9D14-C97FCA05461E}" destId="{E5247381-7688-4B67-B841-0E0CED310E16}" srcOrd="5" destOrd="0" presId="urn:microsoft.com/office/officeart/2005/8/layout/hierarchy4"/>
    <dgm:cxn modelId="{4C73A696-C7DC-4F6A-BF64-0A9E31366766}" type="presParOf" srcId="{38410648-E301-4304-9D14-C97FCA05461E}" destId="{CCAD6362-ABF4-4EEF-B49B-DA069B104DAB}" srcOrd="6" destOrd="0" presId="urn:microsoft.com/office/officeart/2005/8/layout/hierarchy4"/>
    <dgm:cxn modelId="{937C6641-0781-4399-BC36-78F62B7C7A32}" type="presParOf" srcId="{CCAD6362-ABF4-4EEF-B49B-DA069B104DAB}" destId="{D147A542-F6EA-4449-9A7D-E357B5E07485}" srcOrd="0" destOrd="0" presId="urn:microsoft.com/office/officeart/2005/8/layout/hierarchy4"/>
    <dgm:cxn modelId="{6F4A5A5C-14F9-4117-813C-6D104D3CF855}" type="presParOf" srcId="{CCAD6362-ABF4-4EEF-B49B-DA069B104DAB}" destId="{992A2E0F-538E-4B46-8B4E-3F0FD3E0B83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F8C64-EB35-4374-8818-6CF1B32BDC7F}">
      <dsp:nvSpPr>
        <dsp:cNvPr id="0" name=""/>
        <dsp:cNvSpPr/>
      </dsp:nvSpPr>
      <dsp:spPr>
        <a:xfrm>
          <a:off x="947" y="3096"/>
          <a:ext cx="8252695" cy="147552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solidFill>
                <a:schemeClr val="tx1"/>
              </a:solidFill>
            </a:rPr>
            <a:t>Test of Hypothesis</a:t>
          </a:r>
          <a:endParaRPr lang="en-US" sz="5400" kern="1200" dirty="0">
            <a:solidFill>
              <a:schemeClr val="tx1"/>
            </a:solidFill>
          </a:endParaRPr>
        </a:p>
      </dsp:txBody>
      <dsp:txXfrm>
        <a:off x="44164" y="46313"/>
        <a:ext cx="8166261" cy="1389086"/>
      </dsp:txXfrm>
    </dsp:sp>
    <dsp:sp modelId="{F4F797F7-0648-469A-85FC-CF81582105D5}">
      <dsp:nvSpPr>
        <dsp:cNvPr id="0" name=""/>
        <dsp:cNvSpPr/>
      </dsp:nvSpPr>
      <dsp:spPr>
        <a:xfrm>
          <a:off x="947" y="1623072"/>
          <a:ext cx="2695458" cy="147552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rPr>
            <a:t>Large Sample Tests</a:t>
          </a:r>
          <a:endParaRPr lang="en-US" sz="2800" kern="1200" dirty="0">
            <a:solidFill>
              <a:schemeClr val="tx1"/>
            </a:solidFill>
          </a:endParaRPr>
        </a:p>
      </dsp:txBody>
      <dsp:txXfrm>
        <a:off x="44164" y="1666289"/>
        <a:ext cx="2609024" cy="1389086"/>
      </dsp:txXfrm>
    </dsp:sp>
    <dsp:sp modelId="{D03E131C-D55A-4FA6-856E-6DB764710BD6}">
      <dsp:nvSpPr>
        <dsp:cNvPr id="0" name=""/>
        <dsp:cNvSpPr/>
      </dsp:nvSpPr>
      <dsp:spPr>
        <a:xfrm>
          <a:off x="947"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Testing Population Mean </a:t>
          </a:r>
        </a:p>
        <a:p>
          <a:pPr lvl="0" algn="ctr" defTabSz="800100">
            <a:lnSpc>
              <a:spcPct val="90000"/>
            </a:lnSpc>
            <a:spcBef>
              <a:spcPct val="0"/>
            </a:spcBef>
            <a:spcAft>
              <a:spcPct val="35000"/>
            </a:spcAft>
          </a:pPr>
          <a:r>
            <a:rPr lang="en-US" sz="1500" kern="1200" dirty="0" smtClean="0">
              <a:solidFill>
                <a:schemeClr val="tx1"/>
              </a:solidFill>
            </a:rPr>
            <a:t>(One Sample)</a:t>
          </a:r>
          <a:endParaRPr lang="en-US" sz="1500" kern="1200" dirty="0">
            <a:solidFill>
              <a:schemeClr val="tx1"/>
            </a:solidFill>
          </a:endParaRPr>
        </a:p>
      </dsp:txBody>
      <dsp:txXfrm>
        <a:off x="39609" y="3281709"/>
        <a:ext cx="1242684" cy="1398196"/>
      </dsp:txXfrm>
    </dsp:sp>
    <dsp:sp modelId="{57DD57F5-F579-483F-9DCF-B433E49EE277}">
      <dsp:nvSpPr>
        <dsp:cNvPr id="0" name=""/>
        <dsp:cNvSpPr/>
      </dsp:nvSpPr>
      <dsp:spPr>
        <a:xfrm>
          <a:off x="1376396"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Testing Population Mean </a:t>
          </a:r>
        </a:p>
        <a:p>
          <a:pPr lvl="0" algn="ctr" defTabSz="711200">
            <a:lnSpc>
              <a:spcPct val="90000"/>
            </a:lnSpc>
            <a:spcBef>
              <a:spcPct val="0"/>
            </a:spcBef>
            <a:spcAft>
              <a:spcPct val="35000"/>
            </a:spcAft>
          </a:pPr>
          <a:r>
            <a:rPr lang="en-US" sz="1500" kern="1200" dirty="0" smtClean="0">
              <a:solidFill>
                <a:schemeClr val="tx1"/>
              </a:solidFill>
            </a:rPr>
            <a:t>(Two Sample)</a:t>
          </a:r>
          <a:endParaRPr lang="en-US" sz="1500" kern="1200" dirty="0">
            <a:solidFill>
              <a:schemeClr val="tx1"/>
            </a:solidFill>
          </a:endParaRPr>
        </a:p>
      </dsp:txBody>
      <dsp:txXfrm>
        <a:off x="1415058" y="3281709"/>
        <a:ext cx="1242684" cy="1398196"/>
      </dsp:txXfrm>
    </dsp:sp>
    <dsp:sp modelId="{F2802BE8-A8C5-4E58-BEAE-733CA94ACCCF}">
      <dsp:nvSpPr>
        <dsp:cNvPr id="0" name=""/>
        <dsp:cNvSpPr/>
      </dsp:nvSpPr>
      <dsp:spPr>
        <a:xfrm>
          <a:off x="2807286" y="1623071"/>
          <a:ext cx="5446356" cy="147552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solidFill>
                <a:schemeClr val="tx1"/>
              </a:solidFill>
            </a:rPr>
            <a:t>Small Sample Test</a:t>
          </a:r>
          <a:endParaRPr lang="en-US" sz="4800" kern="1200" dirty="0">
            <a:solidFill>
              <a:schemeClr val="tx1"/>
            </a:solidFill>
          </a:endParaRPr>
        </a:p>
      </dsp:txBody>
      <dsp:txXfrm>
        <a:off x="2850503" y="1666288"/>
        <a:ext cx="5359922" cy="1389086"/>
      </dsp:txXfrm>
    </dsp:sp>
    <dsp:sp modelId="{C56F96B9-E17F-4B96-A66C-7136898F5F56}">
      <dsp:nvSpPr>
        <dsp:cNvPr id="0" name=""/>
        <dsp:cNvSpPr/>
      </dsp:nvSpPr>
      <dsp:spPr>
        <a:xfrm>
          <a:off x="2807286"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t-test</a:t>
          </a:r>
          <a:endParaRPr lang="en-US" sz="1800" kern="1200" dirty="0" smtClean="0">
            <a:solidFill>
              <a:schemeClr val="tx1"/>
            </a:solidFill>
          </a:endParaRPr>
        </a:p>
        <a:p>
          <a:pPr lvl="0" algn="ctr" defTabSz="1066800">
            <a:lnSpc>
              <a:spcPct val="90000"/>
            </a:lnSpc>
            <a:spcBef>
              <a:spcPct val="0"/>
            </a:spcBef>
            <a:spcAft>
              <a:spcPct val="35000"/>
            </a:spcAft>
          </a:pPr>
          <a:r>
            <a:rPr lang="en-US" sz="1600" kern="1200" dirty="0" smtClean="0">
              <a:solidFill>
                <a:schemeClr val="tx1"/>
              </a:solidFill>
            </a:rPr>
            <a:t>One Sample</a:t>
          </a:r>
        </a:p>
        <a:p>
          <a:pPr lvl="0" algn="ctr" defTabSz="1066800">
            <a:lnSpc>
              <a:spcPct val="90000"/>
            </a:lnSpc>
            <a:spcBef>
              <a:spcPct val="0"/>
            </a:spcBef>
            <a:spcAft>
              <a:spcPct val="35000"/>
            </a:spcAft>
          </a:pPr>
          <a:r>
            <a:rPr lang="en-US" sz="1600" kern="1200" dirty="0" smtClean="0">
              <a:solidFill>
                <a:schemeClr val="tx1"/>
              </a:solidFill>
            </a:rPr>
            <a:t>Two Sample</a:t>
          </a:r>
          <a:endParaRPr lang="en-US" sz="1600" kern="1200" dirty="0">
            <a:solidFill>
              <a:schemeClr val="tx1"/>
            </a:solidFill>
          </a:endParaRPr>
        </a:p>
      </dsp:txBody>
      <dsp:txXfrm>
        <a:off x="2845948" y="3281709"/>
        <a:ext cx="1242684" cy="1398196"/>
      </dsp:txXfrm>
    </dsp:sp>
    <dsp:sp modelId="{5BC74C94-25DA-4E94-8247-A9C9B933A2FA}">
      <dsp:nvSpPr>
        <dsp:cNvPr id="0" name=""/>
        <dsp:cNvSpPr/>
      </dsp:nvSpPr>
      <dsp:spPr>
        <a:xfrm>
          <a:off x="4182735"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Paired t-test</a:t>
          </a:r>
          <a:endParaRPr lang="en-US" sz="2400" kern="1200" dirty="0">
            <a:solidFill>
              <a:schemeClr val="tx1"/>
            </a:solidFill>
          </a:endParaRPr>
        </a:p>
      </dsp:txBody>
      <dsp:txXfrm>
        <a:off x="4221397" y="3281709"/>
        <a:ext cx="1242684" cy="1398196"/>
      </dsp:txXfrm>
    </dsp:sp>
    <dsp:sp modelId="{27E010F0-93CD-40D9-9AC6-8CE3FA3CD7E1}">
      <dsp:nvSpPr>
        <dsp:cNvPr id="0" name=""/>
        <dsp:cNvSpPr/>
      </dsp:nvSpPr>
      <dsp:spPr>
        <a:xfrm>
          <a:off x="5558184"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Chi-square test</a:t>
          </a:r>
          <a:endParaRPr lang="en-US" sz="2400" kern="1200" dirty="0">
            <a:solidFill>
              <a:schemeClr val="tx1"/>
            </a:solidFill>
          </a:endParaRPr>
        </a:p>
      </dsp:txBody>
      <dsp:txXfrm>
        <a:off x="5596846" y="3281709"/>
        <a:ext cx="1242684" cy="1398196"/>
      </dsp:txXfrm>
    </dsp:sp>
    <dsp:sp modelId="{D147A542-F6EA-4449-9A7D-E357B5E07485}">
      <dsp:nvSpPr>
        <dsp:cNvPr id="0" name=""/>
        <dsp:cNvSpPr/>
      </dsp:nvSpPr>
      <dsp:spPr>
        <a:xfrm>
          <a:off x="6933633" y="3243047"/>
          <a:ext cx="1320008" cy="147552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F - test</a:t>
          </a:r>
          <a:endParaRPr lang="en-US" sz="2400" kern="1200" dirty="0">
            <a:solidFill>
              <a:schemeClr val="tx1"/>
            </a:solidFill>
          </a:endParaRPr>
        </a:p>
      </dsp:txBody>
      <dsp:txXfrm>
        <a:off x="6972295" y="3281709"/>
        <a:ext cx="1242684" cy="1398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3/15/2019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3/15/2019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1F961C-2C06-44AD-B09C-3FDB0903E3DD}"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3/15/2019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t>Basics and Tests</a:t>
            </a:r>
            <a:endParaRPr lang="en-US" dirty="0"/>
          </a:p>
        </p:txBody>
      </p:sp>
    </p:spTree>
    <p:extLst>
      <p:ext uri="{BB962C8B-B14F-4D97-AF65-F5344CB8AC3E}">
        <p14:creationId xmlns:p14="http://schemas.microsoft.com/office/powerpoint/2010/main" val="25294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477875"/>
          </a:xfrm>
          <a:prstGeom prst="rect">
            <a:avLst/>
          </a:prstGeom>
          <a:noFill/>
        </p:spPr>
        <p:txBody>
          <a:bodyPr wrap="square" rtlCol="0">
            <a:spAutoFit/>
          </a:bodyPr>
          <a:lstStyle/>
          <a:p>
            <a:pPr algn="just"/>
            <a:r>
              <a:rPr lang="en-US" sz="2000" dirty="0" smtClean="0">
                <a:solidFill>
                  <a:srgbClr val="C00000"/>
                </a:solidFill>
                <a:latin typeface="Calibri" pitchFamily="34" charset="0"/>
                <a:cs typeface="Calibri" pitchFamily="34" charset="0"/>
              </a:rPr>
              <a:t>Null Hypothesis: </a:t>
            </a:r>
          </a:p>
          <a:p>
            <a:pPr algn="just"/>
            <a:r>
              <a:rPr lang="en-US" sz="2000" dirty="0">
                <a:latin typeface="Calibri" pitchFamily="34" charset="0"/>
                <a:cs typeface="Calibri" pitchFamily="34" charset="0"/>
              </a:rPr>
              <a:t>The null hypothesis is the initial position. It is the status-quo position. It is the position that is rejected or fails to be rejected. It is the position that needs to be validated. It is the position that needs to be </a:t>
            </a:r>
            <a:r>
              <a:rPr lang="en-US" sz="2000" dirty="0" smtClean="0">
                <a:latin typeface="Calibri" pitchFamily="34" charset="0"/>
                <a:cs typeface="Calibri" pitchFamily="34" charset="0"/>
              </a:rPr>
              <a:t>tested.</a:t>
            </a:r>
          </a:p>
          <a:p>
            <a:pPr algn="just"/>
            <a:r>
              <a:rPr lang="en-US" sz="2000" i="1" dirty="0" smtClean="0">
                <a:solidFill>
                  <a:srgbClr val="C00000"/>
                </a:solidFill>
                <a:latin typeface="Calibri" pitchFamily="34" charset="0"/>
                <a:cs typeface="Calibri" pitchFamily="34" charset="0"/>
              </a:rPr>
              <a:t>e.g.: Pepsi Can contains 250 ml of soft drink</a:t>
            </a:r>
          </a:p>
          <a:p>
            <a:pPr algn="just"/>
            <a:endParaRPr lang="en-US" sz="2000" dirty="0">
              <a:latin typeface="Calibri" pitchFamily="34" charset="0"/>
              <a:cs typeface="Calibri" pitchFamily="34" charset="0"/>
            </a:endParaRPr>
          </a:p>
          <a:p>
            <a:pPr algn="just"/>
            <a:r>
              <a:rPr lang="en-US" sz="2000" dirty="0" smtClean="0">
                <a:solidFill>
                  <a:srgbClr val="C00000"/>
                </a:solidFill>
                <a:latin typeface="Calibri" pitchFamily="34" charset="0"/>
                <a:cs typeface="Calibri" pitchFamily="34" charset="0"/>
              </a:rPr>
              <a:t>Alternate Hypothesis:</a:t>
            </a:r>
            <a:endParaRPr lang="en-US" sz="2000" dirty="0">
              <a:solidFill>
                <a:srgbClr val="C00000"/>
              </a:solidFill>
              <a:latin typeface="Calibri" pitchFamily="34" charset="0"/>
              <a:cs typeface="Calibri" pitchFamily="34" charset="0"/>
            </a:endParaRPr>
          </a:p>
          <a:p>
            <a:pPr algn="just"/>
            <a:r>
              <a:rPr lang="en-US" sz="2000" dirty="0">
                <a:latin typeface="Calibri" pitchFamily="34" charset="0"/>
                <a:cs typeface="Calibri" pitchFamily="34" charset="0"/>
              </a:rPr>
              <a:t>The alternate hypothesis is the contrary position to NULL hypothesis. If there are statistically significant evidences that suggest that the alternate hypothesis is valid, then the NULL hypothesis is rejected.</a:t>
            </a:r>
          </a:p>
          <a:p>
            <a:pPr algn="just"/>
            <a:r>
              <a:rPr lang="en-US" sz="2000" i="1" dirty="0">
                <a:solidFill>
                  <a:srgbClr val="C00000"/>
                </a:solidFill>
                <a:latin typeface="Calibri" pitchFamily="34" charset="0"/>
                <a:cs typeface="Calibri" pitchFamily="34" charset="0"/>
              </a:rPr>
              <a:t>e.g.: Pepsi Can </a:t>
            </a:r>
            <a:r>
              <a:rPr lang="en-US" sz="2000" i="1" dirty="0" smtClean="0">
                <a:solidFill>
                  <a:srgbClr val="C00000"/>
                </a:solidFill>
                <a:latin typeface="Calibri" pitchFamily="34" charset="0"/>
                <a:cs typeface="Calibri" pitchFamily="34" charset="0"/>
              </a:rPr>
              <a:t>does not contain </a:t>
            </a:r>
            <a:r>
              <a:rPr lang="en-US" sz="2000" i="1" dirty="0">
                <a:solidFill>
                  <a:srgbClr val="C00000"/>
                </a:solidFill>
                <a:latin typeface="Calibri" pitchFamily="34" charset="0"/>
                <a:cs typeface="Calibri" pitchFamily="34" charset="0"/>
              </a:rPr>
              <a:t>250 ml of soft </a:t>
            </a:r>
            <a:r>
              <a:rPr lang="en-US" sz="2000" i="1" dirty="0" smtClean="0">
                <a:solidFill>
                  <a:srgbClr val="C00000"/>
                </a:solidFill>
                <a:latin typeface="Calibri" pitchFamily="34" charset="0"/>
                <a:cs typeface="Calibri" pitchFamily="34" charset="0"/>
              </a:rPr>
              <a:t>drink </a:t>
            </a:r>
            <a:r>
              <a:rPr lang="en-US" sz="2000" i="1" dirty="0">
                <a:solidFill>
                  <a:srgbClr val="C00000"/>
                </a:solidFill>
                <a:latin typeface="Calibri" pitchFamily="34" charset="0"/>
                <a:cs typeface="Calibri" pitchFamily="34" charset="0"/>
              </a:rPr>
              <a:t>(</a:t>
            </a:r>
            <a:r>
              <a:rPr lang="en-US" sz="2000" i="1" dirty="0" smtClean="0">
                <a:solidFill>
                  <a:srgbClr val="C00000"/>
                </a:solidFill>
                <a:latin typeface="Calibri" pitchFamily="34" charset="0"/>
                <a:cs typeface="Calibri" pitchFamily="34" charset="0"/>
              </a:rPr>
              <a:t>otherwise of NULL)</a:t>
            </a:r>
            <a:endParaRPr lang="en-US" sz="2000" i="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45519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2862322"/>
          </a:xfrm>
          <a:prstGeom prst="rect">
            <a:avLst/>
          </a:prstGeom>
          <a:noFill/>
        </p:spPr>
        <p:txBody>
          <a:bodyPr wrap="square" rtlCol="0">
            <a:spAutoFit/>
          </a:bodyPr>
          <a:lstStyle/>
          <a:p>
            <a:pPr algn="just"/>
            <a:r>
              <a:rPr lang="en-US" sz="2000" dirty="0" smtClean="0">
                <a:latin typeface="Calibri" pitchFamily="34" charset="0"/>
                <a:cs typeface="Calibri" pitchFamily="34" charset="0"/>
              </a:rPr>
              <a:t>By Definition, null and alternate hypothesis are opposite; </a:t>
            </a:r>
            <a:r>
              <a:rPr lang="en-US" sz="2000" dirty="0" smtClean="0">
                <a:solidFill>
                  <a:srgbClr val="C00000"/>
                </a:solidFill>
                <a:latin typeface="Calibri" pitchFamily="34" charset="0"/>
                <a:cs typeface="Calibri" pitchFamily="34" charset="0"/>
              </a:rPr>
              <a:t>mutually exclusive</a:t>
            </a:r>
            <a:r>
              <a:rPr lang="en-US" sz="2000" dirty="0" smtClean="0">
                <a:latin typeface="Calibri" pitchFamily="34" charset="0"/>
                <a:cs typeface="Calibri" pitchFamily="34" charset="0"/>
              </a:rPr>
              <a:t>. They both cannot be true.</a:t>
            </a:r>
          </a:p>
          <a:p>
            <a:pPr algn="just"/>
            <a:endParaRPr lang="en-US" sz="2000" i="1" dirty="0">
              <a:latin typeface="Calibri" pitchFamily="34" charset="0"/>
              <a:cs typeface="Calibri" pitchFamily="34" charset="0"/>
            </a:endParaRPr>
          </a:p>
          <a:p>
            <a:pPr algn="just"/>
            <a:r>
              <a:rPr lang="en-US" sz="2000" dirty="0" smtClean="0">
                <a:latin typeface="Calibri" pitchFamily="34" charset="0"/>
                <a:cs typeface="Calibri" pitchFamily="34" charset="0"/>
              </a:rPr>
              <a:t>The null is either rejected or not. Only if the null is rejected can we move with the alternate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Null and alternate hypothesis depends on the question we are trying to ask. </a:t>
            </a:r>
            <a:r>
              <a:rPr lang="en-US" sz="2000" dirty="0" smtClean="0">
                <a:solidFill>
                  <a:srgbClr val="C00000"/>
                </a:solidFill>
                <a:latin typeface="Calibri" pitchFamily="34" charset="0"/>
                <a:cs typeface="Calibri" pitchFamily="34" charset="0"/>
              </a:rPr>
              <a:t>A person can start with either the null hypothesis or the alternate hypothesis, and then form the other as a complement to the first.</a:t>
            </a:r>
            <a:endParaRPr lang="en-US" sz="20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8369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3571"/>
            <a:ext cx="7924800" cy="34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10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683060"/>
          </a:xfrm>
          <a:prstGeom prst="rect">
            <a:avLst/>
          </a:prstGeom>
          <a:noFill/>
        </p:spPr>
        <p:txBody>
          <a:bodyPr wrap="square" rtlCol="0">
            <a:spAutoFit/>
          </a:bodyPr>
          <a:lstStyle/>
          <a:p>
            <a:pPr algn="just"/>
            <a:r>
              <a:rPr lang="en-US" sz="2000" i="1" dirty="0">
                <a:latin typeface="Calibri" pitchFamily="34" charset="0"/>
                <a:cs typeface="Calibri" pitchFamily="34" charset="0"/>
              </a:rPr>
              <a:t>Hypothesis testing can be used to determine whether </a:t>
            </a:r>
            <a:r>
              <a:rPr lang="en-US" sz="2000" i="1" dirty="0" smtClean="0">
                <a:latin typeface="Calibri" pitchFamily="34" charset="0"/>
                <a:cs typeface="Calibri" pitchFamily="34" charset="0"/>
              </a:rPr>
              <a:t>a statement </a:t>
            </a:r>
            <a:r>
              <a:rPr lang="en-US" sz="2000" i="1" dirty="0">
                <a:latin typeface="Calibri" pitchFamily="34" charset="0"/>
                <a:cs typeface="Calibri" pitchFamily="34" charset="0"/>
              </a:rPr>
              <a:t>about the value of a population </a:t>
            </a:r>
            <a:r>
              <a:rPr lang="en-US" sz="2000" i="1" dirty="0" smtClean="0">
                <a:latin typeface="Calibri" pitchFamily="34" charset="0"/>
                <a:cs typeface="Calibri" pitchFamily="34" charset="0"/>
              </a:rPr>
              <a:t>parameter should </a:t>
            </a:r>
            <a:r>
              <a:rPr lang="en-US" sz="2000" i="1" dirty="0">
                <a:latin typeface="Calibri" pitchFamily="34" charset="0"/>
                <a:cs typeface="Calibri" pitchFamily="34" charset="0"/>
              </a:rPr>
              <a:t>or should not be rejected</a:t>
            </a:r>
            <a:r>
              <a:rPr lang="en-US" sz="2000" i="1" dirty="0" smtClean="0">
                <a:latin typeface="Calibri" pitchFamily="34" charset="0"/>
                <a:cs typeface="Calibri" pitchFamily="34" charset="0"/>
              </a:rPr>
              <a:t>.</a:t>
            </a:r>
          </a:p>
          <a:p>
            <a:pPr algn="just"/>
            <a:endParaRPr lang="en-US" sz="2000" i="1" baseline="-25000" dirty="0" smtClean="0">
              <a:solidFill>
                <a:srgbClr val="C00000"/>
              </a:solidFill>
              <a:latin typeface="Calibri" pitchFamily="34" charset="0"/>
              <a:cs typeface="Calibri" pitchFamily="34" charset="0"/>
            </a:endParaRPr>
          </a:p>
          <a:p>
            <a:pPr algn="just"/>
            <a:r>
              <a:rPr lang="en-US" sz="2000" b="1" u="sng" dirty="0" smtClean="0">
                <a:latin typeface="Calibri" pitchFamily="34" charset="0"/>
                <a:cs typeface="Calibri" pitchFamily="34" charset="0"/>
              </a:rPr>
              <a:t>Null hypothesis:</a:t>
            </a:r>
            <a:r>
              <a:rPr lang="en-US" sz="2000" dirty="0" smtClean="0">
                <a:latin typeface="Calibri" pitchFamily="34" charset="0"/>
                <a:cs typeface="Calibri" pitchFamily="34" charset="0"/>
              </a:rPr>
              <a:t> </a:t>
            </a:r>
            <a:r>
              <a:rPr lang="en-US" sz="2000" dirty="0">
                <a:latin typeface="Calibri" pitchFamily="34" charset="0"/>
                <a:cs typeface="Calibri" pitchFamily="34" charset="0"/>
              </a:rPr>
              <a:t>denoted by </a:t>
            </a:r>
            <a:r>
              <a:rPr lang="en-US" sz="2000" b="1" dirty="0">
                <a:solidFill>
                  <a:srgbClr val="C00000"/>
                </a:solidFill>
                <a:latin typeface="Calibri" pitchFamily="34" charset="0"/>
                <a:cs typeface="Calibri" pitchFamily="34" charset="0"/>
              </a:rPr>
              <a:t>H</a:t>
            </a:r>
            <a:r>
              <a:rPr lang="en-US" sz="2000" b="1" baseline="-25000" dirty="0">
                <a:solidFill>
                  <a:srgbClr val="C00000"/>
                </a:solidFill>
                <a:latin typeface="Calibri" pitchFamily="34" charset="0"/>
                <a:cs typeface="Calibri" pitchFamily="34" charset="0"/>
              </a:rPr>
              <a:t>0</a:t>
            </a:r>
            <a:r>
              <a:rPr lang="en-US" sz="2000" dirty="0">
                <a:latin typeface="Calibri" pitchFamily="34" charset="0"/>
                <a:cs typeface="Calibri" pitchFamily="34" charset="0"/>
              </a:rPr>
              <a:t> , is a </a:t>
            </a:r>
            <a:r>
              <a:rPr lang="en-US" sz="2000" dirty="0" smtClean="0">
                <a:latin typeface="Calibri" pitchFamily="34" charset="0"/>
                <a:cs typeface="Calibri" pitchFamily="34" charset="0"/>
              </a:rPr>
              <a:t>tentative assumption </a:t>
            </a:r>
            <a:r>
              <a:rPr lang="en-US" sz="2000" dirty="0">
                <a:latin typeface="Calibri" pitchFamily="34" charset="0"/>
                <a:cs typeface="Calibri" pitchFamily="34" charset="0"/>
              </a:rPr>
              <a:t>about a population parameter</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b="1" u="sng" dirty="0" smtClean="0">
                <a:latin typeface="Calibri" pitchFamily="34" charset="0"/>
                <a:cs typeface="Calibri" pitchFamily="34" charset="0"/>
              </a:rPr>
              <a:t>Alternate hypothesis:</a:t>
            </a:r>
            <a:r>
              <a:rPr lang="en-US" sz="2000" dirty="0" smtClean="0">
                <a:latin typeface="Calibri" pitchFamily="34" charset="0"/>
                <a:cs typeface="Calibri" pitchFamily="34" charset="0"/>
              </a:rPr>
              <a:t> </a:t>
            </a:r>
            <a:r>
              <a:rPr lang="en-US" sz="2000" dirty="0">
                <a:latin typeface="Calibri" pitchFamily="34" charset="0"/>
                <a:cs typeface="Calibri" pitchFamily="34" charset="0"/>
              </a:rPr>
              <a:t>denoted by </a:t>
            </a:r>
            <a:r>
              <a:rPr lang="en-US" sz="2000" b="1" dirty="0">
                <a:solidFill>
                  <a:srgbClr val="C00000"/>
                </a:solidFill>
                <a:latin typeface="Calibri" pitchFamily="34" charset="0"/>
                <a:cs typeface="Calibri" pitchFamily="34" charset="0"/>
              </a:rPr>
              <a:t>H</a:t>
            </a:r>
            <a:r>
              <a:rPr lang="en-US" sz="2000" b="1" baseline="-25000" dirty="0">
                <a:solidFill>
                  <a:srgbClr val="C00000"/>
                </a:solidFill>
                <a:latin typeface="Calibri" pitchFamily="34" charset="0"/>
                <a:cs typeface="Calibri" pitchFamily="34" charset="0"/>
              </a:rPr>
              <a:t>a</a:t>
            </a:r>
            <a:r>
              <a:rPr lang="en-US" sz="2000" b="1" dirty="0">
                <a:solidFill>
                  <a:srgbClr val="C00000"/>
                </a:solidFill>
                <a:latin typeface="Calibri" pitchFamily="34" charset="0"/>
                <a:cs typeface="Calibri" pitchFamily="34" charset="0"/>
              </a:rPr>
              <a:t> </a:t>
            </a:r>
            <a:r>
              <a:rPr lang="en-US" sz="2000" dirty="0">
                <a:latin typeface="Calibri" pitchFamily="34" charset="0"/>
                <a:cs typeface="Calibri" pitchFamily="34" charset="0"/>
              </a:rPr>
              <a:t>, is </a:t>
            </a:r>
            <a:r>
              <a:rPr lang="en-US" sz="2000" dirty="0" smtClean="0">
                <a:latin typeface="Calibri" pitchFamily="34" charset="0"/>
                <a:cs typeface="Calibri" pitchFamily="34" charset="0"/>
              </a:rPr>
              <a:t>the opposite </a:t>
            </a:r>
            <a:r>
              <a:rPr lang="en-US" sz="2000" dirty="0">
                <a:latin typeface="Calibri" pitchFamily="34" charset="0"/>
                <a:cs typeface="Calibri" pitchFamily="34" charset="0"/>
              </a:rPr>
              <a:t>of what is stated in the null hypothesis</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e.g. Let’s say a court room trial: </a:t>
            </a:r>
          </a:p>
          <a:p>
            <a:pPr algn="just"/>
            <a:r>
              <a:rPr lang="en-US" sz="2000" b="1" dirty="0" smtClean="0">
                <a:solidFill>
                  <a:srgbClr val="C00000"/>
                </a:solidFill>
                <a:latin typeface="Calibri" pitchFamily="34" charset="0"/>
                <a:cs typeface="Calibri" pitchFamily="34" charset="0"/>
              </a:rPr>
              <a:t>	H</a:t>
            </a:r>
            <a:r>
              <a:rPr lang="en-US" sz="2000" b="1" baseline="-25000" dirty="0" smtClean="0">
                <a:solidFill>
                  <a:srgbClr val="C00000"/>
                </a:solidFill>
                <a:latin typeface="Calibri" pitchFamily="34" charset="0"/>
                <a:cs typeface="Calibri" pitchFamily="34" charset="0"/>
              </a:rPr>
              <a:t>0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accused is </a:t>
            </a:r>
            <a:r>
              <a:rPr lang="en-US" sz="2000" dirty="0">
                <a:latin typeface="Calibri" pitchFamily="34" charset="0"/>
                <a:cs typeface="Calibri" pitchFamily="34" charset="0"/>
              </a:rPr>
              <a:t>innocent</a:t>
            </a:r>
          </a:p>
          <a:p>
            <a:pPr algn="just"/>
            <a:r>
              <a:rPr lang="en-US" sz="2000" b="1" dirty="0" smtClean="0">
                <a:solidFill>
                  <a:srgbClr val="C00000"/>
                </a:solidFill>
                <a:latin typeface="Calibri" pitchFamily="34" charset="0"/>
                <a:cs typeface="Calibri" pitchFamily="34" charset="0"/>
              </a:rPr>
              <a:t>	H</a:t>
            </a:r>
            <a:r>
              <a:rPr lang="en-US" sz="2000" b="1" baseline="-25000" dirty="0" smtClean="0">
                <a:solidFill>
                  <a:srgbClr val="C00000"/>
                </a:solidFill>
                <a:latin typeface="Calibri" pitchFamily="34" charset="0"/>
                <a:cs typeface="Calibri" pitchFamily="34" charset="0"/>
              </a:rPr>
              <a:t>a </a:t>
            </a:r>
            <a:r>
              <a:rPr lang="en-US" sz="2000" dirty="0" smtClean="0">
                <a:latin typeface="Calibri" pitchFamily="34" charset="0"/>
                <a:cs typeface="Calibri" pitchFamily="34" charset="0"/>
              </a:rPr>
              <a: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accused is </a:t>
            </a:r>
            <a:r>
              <a:rPr lang="en-US" sz="2000" dirty="0">
                <a:latin typeface="Calibri" pitchFamily="34" charset="0"/>
                <a:cs typeface="Calibri" pitchFamily="34" charset="0"/>
              </a:rPr>
              <a:t>guilty</a:t>
            </a:r>
          </a:p>
        </p:txBody>
      </p:sp>
    </p:spTree>
    <p:extLst>
      <p:ext uri="{BB962C8B-B14F-4D97-AF65-F5344CB8AC3E}">
        <p14:creationId xmlns:p14="http://schemas.microsoft.com/office/powerpoint/2010/main" val="2899140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09487"/>
            <a:ext cx="8077200" cy="17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3780634"/>
            <a:ext cx="7848600" cy="707886"/>
          </a:xfrm>
          <a:prstGeom prst="rect">
            <a:avLst/>
          </a:prstGeom>
          <a:noFill/>
        </p:spPr>
        <p:txBody>
          <a:bodyPr wrap="square" rtlCol="0">
            <a:spAutoFit/>
          </a:bodyPr>
          <a:lstStyle/>
          <a:p>
            <a:pPr algn="just"/>
            <a:r>
              <a:rPr lang="en-US" sz="2000" i="1" dirty="0" smtClean="0">
                <a:latin typeface="Calibri" pitchFamily="34" charset="0"/>
                <a:cs typeface="Calibri" pitchFamily="34" charset="0"/>
              </a:rPr>
              <a:t>Based on the last property, we can derive the possible null/alternative pairs: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533" y="4648200"/>
            <a:ext cx="6662742" cy="113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88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447800"/>
            <a:ext cx="74676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a:t>
            </a:r>
          </a:p>
          <a:p>
            <a:pPr algn="just"/>
            <a:r>
              <a:rPr lang="en-US" sz="2000" dirty="0" smtClean="0">
                <a:latin typeface="Calibri" pitchFamily="34" charset="0"/>
                <a:cs typeface="Calibri" pitchFamily="34" charset="0"/>
              </a:rPr>
              <a:t>The NY city </a:t>
            </a:r>
            <a:r>
              <a:rPr lang="en-US" sz="2000" dirty="0">
                <a:latin typeface="Calibri" pitchFamily="34" charset="0"/>
                <a:cs typeface="Calibri" pitchFamily="34" charset="0"/>
              </a:rPr>
              <a:t>provides one of the </a:t>
            </a:r>
            <a:r>
              <a:rPr lang="en-US" sz="2000" dirty="0" smtClean="0">
                <a:latin typeface="Calibri" pitchFamily="34" charset="0"/>
                <a:cs typeface="Calibri" pitchFamily="34" charset="0"/>
              </a:rPr>
              <a:t>most comprehensive emergency </a:t>
            </a:r>
            <a:r>
              <a:rPr lang="en-US" sz="2000" dirty="0">
                <a:latin typeface="Calibri" pitchFamily="34" charset="0"/>
                <a:cs typeface="Calibri" pitchFamily="34" charset="0"/>
              </a:rPr>
              <a:t>medical services in the </a:t>
            </a:r>
            <a:r>
              <a:rPr lang="en-US" sz="2000" dirty="0" smtClean="0">
                <a:latin typeface="Calibri" pitchFamily="34" charset="0"/>
                <a:cs typeface="Calibri" pitchFamily="34" charset="0"/>
              </a:rPr>
              <a:t>world. Operating </a:t>
            </a:r>
            <a:r>
              <a:rPr lang="en-US" sz="2000" dirty="0">
                <a:latin typeface="Calibri" pitchFamily="34" charset="0"/>
                <a:cs typeface="Calibri" pitchFamily="34" charset="0"/>
              </a:rPr>
              <a:t>in a multiple </a:t>
            </a:r>
            <a:r>
              <a:rPr lang="en-US" sz="2000" dirty="0" smtClean="0">
                <a:latin typeface="Calibri" pitchFamily="34" charset="0"/>
                <a:cs typeface="Calibri" pitchFamily="34" charset="0"/>
              </a:rPr>
              <a:t>hospital system with approximately 200 </a:t>
            </a:r>
            <a:r>
              <a:rPr lang="en-US" sz="2000" dirty="0">
                <a:latin typeface="Calibri" pitchFamily="34" charset="0"/>
                <a:cs typeface="Calibri" pitchFamily="34" charset="0"/>
              </a:rPr>
              <a:t>mobile medical units, the service goal </a:t>
            </a:r>
            <a:r>
              <a:rPr lang="en-US" sz="2000" dirty="0" smtClean="0">
                <a:latin typeface="Calibri" pitchFamily="34" charset="0"/>
                <a:cs typeface="Calibri" pitchFamily="34" charset="0"/>
              </a:rPr>
              <a:t>is to </a:t>
            </a:r>
            <a:r>
              <a:rPr lang="en-US" sz="2000" dirty="0">
                <a:latin typeface="Calibri" pitchFamily="34" charset="0"/>
                <a:cs typeface="Calibri" pitchFamily="34" charset="0"/>
              </a:rPr>
              <a:t>respond to medical emergencies with a mean time </a:t>
            </a:r>
            <a:r>
              <a:rPr lang="en-US" sz="2000" dirty="0" smtClean="0">
                <a:latin typeface="Calibri" pitchFamily="34" charset="0"/>
                <a:cs typeface="Calibri" pitchFamily="34" charset="0"/>
              </a:rPr>
              <a:t>of 12 </a:t>
            </a:r>
            <a:r>
              <a:rPr lang="en-US" sz="2000" dirty="0">
                <a:latin typeface="Calibri" pitchFamily="34" charset="0"/>
                <a:cs typeface="Calibri" pitchFamily="34" charset="0"/>
              </a:rPr>
              <a:t>minutes or less.</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The director of medical services wants to formulate </a:t>
            </a:r>
            <a:r>
              <a:rPr lang="en-US" sz="2000" dirty="0" smtClean="0">
                <a:latin typeface="Calibri" pitchFamily="34" charset="0"/>
                <a:cs typeface="Calibri" pitchFamily="34" charset="0"/>
              </a:rPr>
              <a:t>a hypothesis </a:t>
            </a:r>
            <a:r>
              <a:rPr lang="en-US" sz="2000" dirty="0">
                <a:latin typeface="Calibri" pitchFamily="34" charset="0"/>
                <a:cs typeface="Calibri" pitchFamily="34" charset="0"/>
              </a:rPr>
              <a:t>test </a:t>
            </a:r>
            <a:r>
              <a:rPr lang="en-US" sz="2000" dirty="0" smtClean="0">
                <a:latin typeface="Calibri" pitchFamily="34" charset="0"/>
                <a:cs typeface="Calibri" pitchFamily="34" charset="0"/>
              </a:rPr>
              <a:t>that could </a:t>
            </a:r>
            <a:r>
              <a:rPr lang="en-US" sz="2000" dirty="0">
                <a:latin typeface="Calibri" pitchFamily="34" charset="0"/>
                <a:cs typeface="Calibri" pitchFamily="34" charset="0"/>
              </a:rPr>
              <a:t>use a sample of </a:t>
            </a:r>
            <a:r>
              <a:rPr lang="en-US" sz="2000" dirty="0" smtClean="0">
                <a:latin typeface="Calibri" pitchFamily="34" charset="0"/>
                <a:cs typeface="Calibri" pitchFamily="34" charset="0"/>
              </a:rPr>
              <a:t>emergency response </a:t>
            </a:r>
            <a:r>
              <a:rPr lang="en-US" sz="2000" dirty="0">
                <a:latin typeface="Calibri" pitchFamily="34" charset="0"/>
                <a:cs typeface="Calibri" pitchFamily="34" charset="0"/>
              </a:rPr>
              <a:t>times to determine </a:t>
            </a:r>
            <a:r>
              <a:rPr lang="en-US" sz="2000" dirty="0" smtClean="0">
                <a:latin typeface="Calibri" pitchFamily="34" charset="0"/>
                <a:cs typeface="Calibri" pitchFamily="34" charset="0"/>
              </a:rPr>
              <a:t>whether or </a:t>
            </a:r>
            <a:r>
              <a:rPr lang="en-US" sz="2000" dirty="0">
                <a:latin typeface="Calibri" pitchFamily="34" charset="0"/>
                <a:cs typeface="Calibri" pitchFamily="34" charset="0"/>
              </a:rPr>
              <a:t>not the </a:t>
            </a:r>
            <a:r>
              <a:rPr lang="en-US" sz="2000" dirty="0" smtClean="0">
                <a:latin typeface="Calibri" pitchFamily="34" charset="0"/>
                <a:cs typeface="Calibri" pitchFamily="34" charset="0"/>
              </a:rPr>
              <a:t>service goal </a:t>
            </a:r>
            <a:r>
              <a:rPr lang="en-US" sz="2000" dirty="0">
                <a:latin typeface="Calibri" pitchFamily="34" charset="0"/>
                <a:cs typeface="Calibri" pitchFamily="34" charset="0"/>
              </a:rPr>
              <a:t>of 12 minutes or less is being achieved.</a:t>
            </a:r>
          </a:p>
        </p:txBody>
      </p:sp>
      <p:sp>
        <p:nvSpPr>
          <p:cNvPr id="4" name="AutoShape 2" descr="Image result for New York medical Emergency Squ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ew York medical Emergency Squ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late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587" y="4648200"/>
            <a:ext cx="2168013" cy="148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819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66698154"/>
              </p:ext>
            </p:extLst>
          </p:nvPr>
        </p:nvGraphicFramePr>
        <p:xfrm>
          <a:off x="1524000" y="1752600"/>
          <a:ext cx="6400800" cy="3146213"/>
        </p:xfrm>
        <a:graphic>
          <a:graphicData uri="http://schemas.openxmlformats.org/drawingml/2006/table">
            <a:tbl>
              <a:tblPr firstRow="1" bandRow="1">
                <a:tableStyleId>{21E4AEA4-8DFA-4A89-87EB-49C32662AFE0}</a:tableStyleId>
              </a:tblPr>
              <a:tblGrid>
                <a:gridCol w="2362200"/>
                <a:gridCol w="4038600"/>
              </a:tblGrid>
              <a:tr h="829733">
                <a:tc>
                  <a:txBody>
                    <a:bodyPr/>
                    <a:lstStyle/>
                    <a:p>
                      <a:pPr algn="ctr"/>
                      <a:r>
                        <a:rPr lang="en-US" sz="2000" dirty="0" smtClean="0">
                          <a:latin typeface="Calibri" pitchFamily="34" charset="0"/>
                          <a:cs typeface="Calibri" pitchFamily="34" charset="0"/>
                        </a:rPr>
                        <a:t>Hypothesis</a:t>
                      </a:r>
                      <a:endParaRPr lang="en-US" sz="2000" dirty="0">
                        <a:latin typeface="Calibri" pitchFamily="34" charset="0"/>
                        <a:cs typeface="Calibri" pitchFamily="34" charset="0"/>
                      </a:endParaRPr>
                    </a:p>
                  </a:txBody>
                  <a:tcPr/>
                </a:tc>
                <a:tc>
                  <a:txBody>
                    <a:bodyPr/>
                    <a:lstStyle/>
                    <a:p>
                      <a:pPr algn="ctr"/>
                      <a:r>
                        <a:rPr lang="en-US" sz="2000" dirty="0" smtClean="0">
                          <a:latin typeface="Calibri" pitchFamily="34" charset="0"/>
                          <a:cs typeface="Calibri" pitchFamily="34" charset="0"/>
                        </a:rPr>
                        <a:t>Conclusion &amp; Action</a:t>
                      </a:r>
                      <a:endParaRPr lang="en-US" sz="2000" dirty="0">
                        <a:latin typeface="Calibri" pitchFamily="34" charset="0"/>
                        <a:cs typeface="Calibri" pitchFamily="34" charset="0"/>
                      </a:endParaRPr>
                    </a:p>
                  </a:txBody>
                  <a:tcPr/>
                </a:tc>
              </a:tr>
              <a:tr h="829733">
                <a:tc>
                  <a:txBody>
                    <a:bodyPr/>
                    <a:lstStyle/>
                    <a:p>
                      <a:pPr algn="ctr"/>
                      <a:r>
                        <a:rPr lang="en-US" sz="2000" b="1" dirty="0" smtClean="0">
                          <a:solidFill>
                            <a:schemeClr val="tx1"/>
                          </a:solidFill>
                          <a:latin typeface="Calibri" pitchFamily="34" charset="0"/>
                          <a:cs typeface="Calibri" pitchFamily="34" charset="0"/>
                        </a:rPr>
                        <a:t>H</a:t>
                      </a:r>
                      <a:r>
                        <a:rPr lang="en-US" sz="2000" b="1" baseline="-25000" dirty="0" smtClean="0">
                          <a:solidFill>
                            <a:schemeClr val="tx1"/>
                          </a:solidFill>
                          <a:latin typeface="Calibri" pitchFamily="34" charset="0"/>
                          <a:cs typeface="Calibri" pitchFamily="34" charset="0"/>
                        </a:rPr>
                        <a:t>0</a:t>
                      </a:r>
                      <a:r>
                        <a:rPr lang="en-US" sz="2000" b="1" baseline="0" dirty="0" smtClean="0">
                          <a:solidFill>
                            <a:schemeClr val="tx1"/>
                          </a:solidFill>
                          <a:latin typeface="Calibri" pitchFamily="34" charset="0"/>
                          <a:cs typeface="Calibri" pitchFamily="34" charset="0"/>
                        </a:rPr>
                        <a:t> : </a:t>
                      </a:r>
                      <a:r>
                        <a:rPr kumimoji="0" lang="el-GR" sz="2000" b="0" i="0" kern="1200" dirty="0" smtClean="0">
                          <a:solidFill>
                            <a:schemeClr val="tx1"/>
                          </a:solidFill>
                          <a:effectLst/>
                          <a:latin typeface="Calibri" pitchFamily="34" charset="0"/>
                          <a:ea typeface="+mn-ea"/>
                          <a:cs typeface="Calibri" pitchFamily="34" charset="0"/>
                        </a:rPr>
                        <a:t>μ</a:t>
                      </a:r>
                      <a:r>
                        <a:rPr kumimoji="0" lang="en-US" sz="2000" b="0" i="0" kern="1200" dirty="0" smtClean="0">
                          <a:solidFill>
                            <a:schemeClr val="tx1"/>
                          </a:solidFill>
                          <a:effectLst/>
                          <a:latin typeface="Calibri" pitchFamily="34" charset="0"/>
                          <a:ea typeface="+mn-ea"/>
                          <a:cs typeface="Calibri" pitchFamily="34" charset="0"/>
                        </a:rPr>
                        <a:t> &lt;= 12</a:t>
                      </a:r>
                      <a:endParaRPr lang="en-US" sz="2000" dirty="0">
                        <a:solidFill>
                          <a:schemeClr val="tx1"/>
                        </a:solidFill>
                        <a:latin typeface="Calibri" pitchFamily="34" charset="0"/>
                        <a:cs typeface="Calibri" pitchFamily="34" charset="0"/>
                      </a:endParaRPr>
                    </a:p>
                  </a:txBody>
                  <a:tcPr/>
                </a:tc>
                <a:tc>
                  <a:txBody>
                    <a:bodyPr/>
                    <a:lstStyle/>
                    <a:p>
                      <a:r>
                        <a:rPr lang="en-US" sz="2000" dirty="0" smtClean="0">
                          <a:latin typeface="Calibri" pitchFamily="34" charset="0"/>
                          <a:cs typeface="Calibri" pitchFamily="34" charset="0"/>
                        </a:rPr>
                        <a:t>The response time</a:t>
                      </a:r>
                      <a:r>
                        <a:rPr lang="en-US" sz="2000" baseline="0" dirty="0" smtClean="0">
                          <a:latin typeface="Calibri" pitchFamily="34" charset="0"/>
                          <a:cs typeface="Calibri" pitchFamily="34" charset="0"/>
                        </a:rPr>
                        <a:t> goal is met by Emergency Service team. No action required</a:t>
                      </a:r>
                      <a:endParaRPr lang="en-US" sz="2000" dirty="0">
                        <a:latin typeface="Calibri" pitchFamily="34" charset="0"/>
                        <a:cs typeface="Calibri" pitchFamily="34" charset="0"/>
                      </a:endParaRPr>
                    </a:p>
                  </a:txBody>
                  <a:tcPr/>
                </a:tc>
              </a:tr>
              <a:tr h="8297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libri" pitchFamily="34" charset="0"/>
                          <a:cs typeface="Calibri" pitchFamily="34" charset="0"/>
                        </a:rPr>
                        <a:t>H</a:t>
                      </a:r>
                      <a:r>
                        <a:rPr lang="en-US" sz="2000" b="1" baseline="-25000" dirty="0" smtClean="0">
                          <a:solidFill>
                            <a:schemeClr val="tx1"/>
                          </a:solidFill>
                          <a:latin typeface="Calibri" pitchFamily="34" charset="0"/>
                          <a:cs typeface="Calibri" pitchFamily="34" charset="0"/>
                        </a:rPr>
                        <a:t>a</a:t>
                      </a:r>
                      <a:r>
                        <a:rPr lang="en-US" sz="2000" b="1" baseline="0" dirty="0" smtClean="0">
                          <a:solidFill>
                            <a:schemeClr val="tx1"/>
                          </a:solidFill>
                          <a:latin typeface="Calibri" pitchFamily="34" charset="0"/>
                          <a:cs typeface="Calibri" pitchFamily="34" charset="0"/>
                        </a:rPr>
                        <a:t> : </a:t>
                      </a:r>
                      <a:r>
                        <a:rPr kumimoji="0" lang="el-GR" sz="2000" b="0" i="0" kern="1200" dirty="0" smtClean="0">
                          <a:solidFill>
                            <a:schemeClr val="tx1"/>
                          </a:solidFill>
                          <a:effectLst/>
                          <a:latin typeface="Calibri" pitchFamily="34" charset="0"/>
                          <a:ea typeface="+mn-ea"/>
                          <a:cs typeface="Calibri" pitchFamily="34" charset="0"/>
                        </a:rPr>
                        <a:t>μ</a:t>
                      </a:r>
                      <a:r>
                        <a:rPr kumimoji="0" lang="en-US" sz="2000" b="0" i="0" kern="1200" dirty="0" smtClean="0">
                          <a:solidFill>
                            <a:schemeClr val="tx1"/>
                          </a:solidFill>
                          <a:effectLst/>
                          <a:latin typeface="Calibri" pitchFamily="34" charset="0"/>
                          <a:ea typeface="+mn-ea"/>
                          <a:cs typeface="Calibri" pitchFamily="34" charset="0"/>
                        </a:rPr>
                        <a:t> &gt; 12</a:t>
                      </a:r>
                      <a:endParaRPr lang="en-US" sz="2000" dirty="0" smtClean="0">
                        <a:solidFill>
                          <a:schemeClr val="tx1"/>
                        </a:solidFill>
                        <a:latin typeface="Calibri" pitchFamily="34" charset="0"/>
                        <a:cs typeface="Calibri" pitchFamily="34" charset="0"/>
                      </a:endParaRPr>
                    </a:p>
                    <a:p>
                      <a:pPr algn="ctr"/>
                      <a:endParaRPr lang="en-US" sz="2000"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alibri" pitchFamily="34" charset="0"/>
                          <a:cs typeface="Calibri" pitchFamily="34" charset="0"/>
                        </a:rPr>
                        <a:t>The response time</a:t>
                      </a:r>
                      <a:r>
                        <a:rPr lang="en-US" sz="2000" baseline="0" dirty="0" smtClean="0">
                          <a:latin typeface="Calibri" pitchFamily="34" charset="0"/>
                          <a:cs typeface="Calibri" pitchFamily="34" charset="0"/>
                        </a:rPr>
                        <a:t> goal is not met by Emergency Service team. Appropriate follow up actions are required.</a:t>
                      </a:r>
                      <a:endParaRPr lang="en-US" sz="2000" dirty="0" smtClean="0">
                        <a:latin typeface="Calibri" pitchFamily="34" charset="0"/>
                        <a:cs typeface="Calibri" pitchFamily="34" charset="0"/>
                      </a:endParaRPr>
                    </a:p>
                  </a:txBody>
                  <a:tcPr/>
                </a:tc>
              </a:tr>
            </a:tbl>
          </a:graphicData>
        </a:graphic>
      </p:graphicFrame>
      <p:sp>
        <p:nvSpPr>
          <p:cNvPr id="7" name="TextBox 6"/>
          <p:cNvSpPr txBox="1"/>
          <p:nvPr/>
        </p:nvSpPr>
        <p:spPr>
          <a:xfrm>
            <a:off x="1524000" y="5181600"/>
            <a:ext cx="6400800" cy="1015663"/>
          </a:xfrm>
          <a:prstGeom prst="rect">
            <a:avLst/>
          </a:prstGeom>
          <a:noFill/>
        </p:spPr>
        <p:txBody>
          <a:bodyPr wrap="square" rtlCol="0">
            <a:spAutoFit/>
          </a:bodyPr>
          <a:lstStyle/>
          <a:p>
            <a:pPr algn="just"/>
            <a:r>
              <a:rPr lang="en-US" sz="2000" dirty="0" smtClean="0">
                <a:latin typeface="Calibri" pitchFamily="34" charset="0"/>
                <a:cs typeface="Calibri" pitchFamily="34" charset="0"/>
              </a:rPr>
              <a:t>where,</a:t>
            </a:r>
          </a:p>
          <a:p>
            <a:pPr algn="just"/>
            <a:r>
              <a:rPr lang="en-US" sz="2000" b="1" dirty="0">
                <a:latin typeface="Calibri" pitchFamily="34" charset="0"/>
                <a:cs typeface="Calibri" pitchFamily="34" charset="0"/>
              </a:rPr>
              <a:t> </a:t>
            </a:r>
            <a:r>
              <a:rPr lang="el-GR" sz="2000" dirty="0">
                <a:latin typeface="Calibri" pitchFamily="34" charset="0"/>
                <a:cs typeface="Calibri" pitchFamily="34" charset="0"/>
              </a:rPr>
              <a:t>μ</a:t>
            </a:r>
            <a:r>
              <a:rPr lang="en-US" sz="2000" dirty="0">
                <a:latin typeface="Calibri" pitchFamily="34" charset="0"/>
                <a:cs typeface="Calibri" pitchFamily="34" charset="0"/>
              </a:rPr>
              <a:t> </a:t>
            </a:r>
            <a:r>
              <a:rPr lang="en-US" sz="2000" dirty="0" smtClean="0">
                <a:latin typeface="Calibri" pitchFamily="34" charset="0"/>
                <a:cs typeface="Calibri" pitchFamily="34" charset="0"/>
              </a:rPr>
              <a:t>= mean response time for  the population of medical emergency response unit.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529898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467600" cy="3785652"/>
          </a:xfrm>
          <a:prstGeom prst="rect">
            <a:avLst/>
          </a:prstGeom>
          <a:noFill/>
        </p:spPr>
        <p:txBody>
          <a:bodyPr wrap="square" rtlCol="0">
            <a:spAutoFit/>
          </a:bodyPr>
          <a:lstStyle/>
          <a:p>
            <a:pPr algn="just"/>
            <a:r>
              <a:rPr lang="en-US" sz="2000" b="1" dirty="0" smtClean="0">
                <a:latin typeface="Calibri" pitchFamily="34" charset="0"/>
                <a:cs typeface="Calibri" pitchFamily="34" charset="0"/>
              </a:rPr>
              <a:t>Few Important Guidelines: </a:t>
            </a:r>
          </a:p>
          <a:p>
            <a:pPr algn="just"/>
            <a:r>
              <a:rPr lang="en-US" sz="2000" dirty="0" smtClean="0">
                <a:latin typeface="Calibri" pitchFamily="34" charset="0"/>
                <a:cs typeface="Calibri" pitchFamily="34" charset="0"/>
              </a:rPr>
              <a:t>All statistical conclusions are made in reference to the null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We either </a:t>
            </a:r>
            <a:r>
              <a:rPr lang="en-US" sz="2000" b="1" dirty="0" smtClean="0">
                <a:solidFill>
                  <a:srgbClr val="C00000"/>
                </a:solidFill>
                <a:latin typeface="Calibri" pitchFamily="34" charset="0"/>
                <a:cs typeface="Calibri" pitchFamily="34" charset="0"/>
              </a:rPr>
              <a:t>reject</a:t>
            </a:r>
            <a:r>
              <a:rPr lang="en-US" sz="2000" dirty="0" smtClean="0">
                <a:latin typeface="Calibri" pitchFamily="34" charset="0"/>
                <a:cs typeface="Calibri" pitchFamily="34" charset="0"/>
              </a:rPr>
              <a:t> the null hypothesis or </a:t>
            </a:r>
            <a:r>
              <a:rPr lang="en-US" sz="2000" b="1" dirty="0" smtClean="0">
                <a:solidFill>
                  <a:schemeClr val="accent3">
                    <a:lumMod val="50000"/>
                  </a:schemeClr>
                </a:solidFill>
                <a:latin typeface="Calibri" pitchFamily="34" charset="0"/>
                <a:cs typeface="Calibri" pitchFamily="34" charset="0"/>
              </a:rPr>
              <a:t>fail to reject</a:t>
            </a:r>
            <a:r>
              <a:rPr lang="en-US" sz="2000" dirty="0" smtClean="0">
                <a:latin typeface="Calibri" pitchFamily="34" charset="0"/>
                <a:cs typeface="Calibri" pitchFamily="34" charset="0"/>
              </a:rPr>
              <a:t> the null hypothesis; we </a:t>
            </a:r>
            <a:r>
              <a:rPr lang="en-US" sz="2000" b="1" dirty="0" smtClean="0">
                <a:solidFill>
                  <a:schemeClr val="accent2">
                    <a:lumMod val="50000"/>
                  </a:schemeClr>
                </a:solidFill>
                <a:latin typeface="Calibri" pitchFamily="34" charset="0"/>
                <a:cs typeface="Calibri" pitchFamily="34" charset="0"/>
              </a:rPr>
              <a:t>do not accept</a:t>
            </a:r>
            <a:r>
              <a:rPr lang="en-US" sz="2000" dirty="0" smtClean="0">
                <a:latin typeface="Calibri" pitchFamily="34" charset="0"/>
                <a:cs typeface="Calibri" pitchFamily="34" charset="0"/>
              </a:rPr>
              <a:t> the null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If we </a:t>
            </a:r>
            <a:r>
              <a:rPr lang="en-US" sz="2000" b="1" dirty="0" smtClean="0">
                <a:solidFill>
                  <a:srgbClr val="C00000"/>
                </a:solidFill>
                <a:latin typeface="Calibri" pitchFamily="34" charset="0"/>
                <a:cs typeface="Calibri" pitchFamily="34" charset="0"/>
              </a:rPr>
              <a:t>reject</a:t>
            </a:r>
            <a:r>
              <a:rPr lang="en-US" sz="2000" dirty="0" smtClean="0">
                <a:solidFill>
                  <a:srgbClr val="C00000"/>
                </a:solidFill>
                <a:latin typeface="Calibri" pitchFamily="34" charset="0"/>
                <a:cs typeface="Calibri" pitchFamily="34" charset="0"/>
              </a:rPr>
              <a:t> </a:t>
            </a:r>
            <a:r>
              <a:rPr lang="en-US" sz="2000" dirty="0" smtClean="0">
                <a:latin typeface="Calibri" pitchFamily="34" charset="0"/>
                <a:cs typeface="Calibri" pitchFamily="34" charset="0"/>
              </a:rPr>
              <a:t>the null hypothesis, then we conclude the data supports the alternative hypothesis.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However, if we </a:t>
            </a:r>
            <a:r>
              <a:rPr lang="en-US" sz="2000" b="1" dirty="0" smtClean="0">
                <a:solidFill>
                  <a:schemeClr val="accent3">
                    <a:lumMod val="50000"/>
                  </a:schemeClr>
                </a:solidFill>
                <a:latin typeface="Calibri" pitchFamily="34" charset="0"/>
                <a:cs typeface="Calibri" pitchFamily="34" charset="0"/>
              </a:rPr>
              <a:t>fail to reject</a:t>
            </a:r>
            <a:r>
              <a:rPr lang="en-US" sz="2000" dirty="0" smtClean="0">
                <a:latin typeface="Calibri" pitchFamily="34" charset="0"/>
                <a:cs typeface="Calibri" pitchFamily="34" charset="0"/>
              </a:rPr>
              <a:t> the null hypothesis, it does not mean we have proven the null hypothesis is “true”</a:t>
            </a:r>
          </a:p>
          <a:p>
            <a:pPr algn="just"/>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73070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295400"/>
            <a:ext cx="5486398" cy="3477875"/>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Is there anything we can assume to be true ?</a:t>
            </a:r>
          </a:p>
          <a:p>
            <a:r>
              <a:rPr lang="en-US" sz="2000" i="1" dirty="0" smtClean="0">
                <a:latin typeface="Calibri" pitchFamily="34" charset="0"/>
                <a:cs typeface="Calibri" pitchFamily="34" charset="0"/>
              </a:rPr>
              <a:t>Yes. 250 ml in container can be assumed to be true</a:t>
            </a:r>
          </a:p>
          <a:p>
            <a:endParaRPr lang="en-US" sz="2000" i="1" dirty="0">
              <a:latin typeface="Calibri" pitchFamily="34" charset="0"/>
              <a:cs typeface="Calibri" pitchFamily="34" charset="0"/>
            </a:endParaRPr>
          </a:p>
          <a:p>
            <a:r>
              <a:rPr lang="en-US" sz="2000" dirty="0" smtClean="0">
                <a:latin typeface="Calibri" pitchFamily="34" charset="0"/>
                <a:cs typeface="Calibri" pitchFamily="34" charset="0"/>
              </a:rPr>
              <a:t>Which hypothesis pair to be selected ?</a:t>
            </a:r>
          </a:p>
          <a:p>
            <a:endParaRPr lang="en-US" sz="2000" dirty="0">
              <a:latin typeface="Calibri" pitchFamily="34" charset="0"/>
              <a:cs typeface="Calibri" pitchFamily="34" charset="0"/>
            </a:endParaRPr>
          </a:p>
          <a:p>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a:p>
            <a:endParaRPr lang="en-US" sz="2000" dirty="0" smtClean="0">
              <a:latin typeface="Calibri" pitchFamily="34" charset="0"/>
              <a:cs typeface="Calibri" pitchFamily="34" charset="0"/>
            </a:endParaRPr>
          </a:p>
          <a:p>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0</a:t>
            </a:r>
            <a:r>
              <a:rPr lang="en-US" sz="2000" b="1" dirty="0">
                <a:latin typeface="Calibri" pitchFamily="34" charset="0"/>
                <a:cs typeface="Calibri" pitchFamily="34" charset="0"/>
              </a:rPr>
              <a:t> </a:t>
            </a:r>
            <a:r>
              <a:rPr lang="en-US" sz="2000" dirty="0" smtClean="0">
                <a:latin typeface="Calibri" pitchFamily="34" charset="0"/>
                <a:cs typeface="Calibri" pitchFamily="34" charset="0"/>
              </a:rPr>
              <a:t>= 250ml</a:t>
            </a:r>
            <a:endParaRPr lang="en-US" sz="2000" dirty="0">
              <a:latin typeface="Calibri" pitchFamily="34" charset="0"/>
              <a:cs typeface="Calibri" pitchFamily="34" charset="0"/>
            </a:endParaRPr>
          </a:p>
          <a:p>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a</a:t>
            </a:r>
            <a:r>
              <a:rPr lang="en-US" sz="2000" b="1" dirty="0">
                <a:latin typeface="Calibri" pitchFamily="34" charset="0"/>
                <a:cs typeface="Calibri" pitchFamily="34" charset="0"/>
              </a:rPr>
              <a:t> </a:t>
            </a:r>
            <a:r>
              <a:rPr lang="en-US" sz="2000" dirty="0" smtClean="0">
                <a:latin typeface="Calibri" pitchFamily="34" charset="0"/>
                <a:cs typeface="Calibri" pitchFamily="34" charset="0"/>
              </a:rPr>
              <a:t>≠ 250 ml</a:t>
            </a: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71799"/>
            <a:ext cx="1371600"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4953000"/>
            <a:ext cx="5638800" cy="1323439"/>
          </a:xfrm>
          <a:prstGeom prst="rect">
            <a:avLst/>
          </a:prstGeom>
          <a:noFill/>
        </p:spPr>
        <p:txBody>
          <a:bodyPr wrap="square" rtlCol="0">
            <a:spAutoFit/>
          </a:bodyPr>
          <a:lstStyle/>
          <a:p>
            <a:pPr algn="just"/>
            <a:r>
              <a:rPr lang="en-US" sz="2000" dirty="0" smtClean="0">
                <a:latin typeface="Calibri" pitchFamily="34" charset="0"/>
                <a:cs typeface="Calibri" pitchFamily="34" charset="0"/>
              </a:rPr>
              <a:t>If the cans are filled properly, then we </a:t>
            </a:r>
            <a:r>
              <a:rPr lang="en-US" sz="2000" b="1" dirty="0" smtClean="0">
                <a:latin typeface="Calibri" pitchFamily="34" charset="0"/>
                <a:cs typeface="Calibri" pitchFamily="34" charset="0"/>
              </a:rPr>
              <a:t>fail to reject </a:t>
            </a:r>
            <a:r>
              <a:rPr lang="en-US" sz="2000" dirty="0" smtClean="0">
                <a:latin typeface="Calibri" pitchFamily="34" charset="0"/>
                <a:cs typeface="Calibri" pitchFamily="34" charset="0"/>
              </a:rPr>
              <a:t>the null hypothesis. </a:t>
            </a:r>
          </a:p>
          <a:p>
            <a:pPr algn="just"/>
            <a:r>
              <a:rPr lang="en-US" sz="2000" dirty="0" smtClean="0">
                <a:latin typeface="Calibri" pitchFamily="34" charset="0"/>
                <a:cs typeface="Calibri" pitchFamily="34" charset="0"/>
              </a:rPr>
              <a:t>We are not saying that we have proven the null. </a:t>
            </a:r>
          </a:p>
          <a:p>
            <a:pPr algn="just"/>
            <a:r>
              <a:rPr lang="en-US" sz="2000" dirty="0" smtClean="0">
                <a:latin typeface="Calibri" pitchFamily="34" charset="0"/>
                <a:cs typeface="Calibri" pitchFamily="34" charset="0"/>
              </a:rPr>
              <a:t>Just our assumption has held up.</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4144169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18608"/>
            <a:ext cx="79248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1:</a:t>
            </a:r>
          </a:p>
          <a:p>
            <a:pPr algn="just"/>
            <a:r>
              <a:rPr lang="en-US" sz="2000" dirty="0" smtClean="0">
                <a:latin typeface="Calibri" pitchFamily="34" charset="0"/>
                <a:cs typeface="Calibri" pitchFamily="34" charset="0"/>
              </a:rPr>
              <a:t>According to the United States Department of Agriculture, in 2009 the average farm size in Texas was 2.3 sq. km. Due to large agriculture business in the past decade, the department wants to know if the current (2019) farm size is larger than it was in 2009. </a:t>
            </a:r>
          </a:p>
          <a:p>
            <a:pPr algn="just"/>
            <a:r>
              <a:rPr lang="en-US" sz="2000" dirty="0" smtClean="0">
                <a:latin typeface="Calibri" pitchFamily="34" charset="0"/>
                <a:cs typeface="Calibri" pitchFamily="34" charset="0"/>
              </a:rPr>
              <a:t>Establish a null and alternative hypothesis.</a:t>
            </a:r>
            <a:endParaRPr lang="en-US" sz="2000" dirty="0">
              <a:latin typeface="Calibri" pitchFamily="34" charset="0"/>
              <a:cs typeface="Calibri" pitchFamily="34" charset="0"/>
            </a:endParaRPr>
          </a:p>
          <a:p>
            <a:pPr algn="just"/>
            <a:r>
              <a:rPr lang="en-US" sz="2000" b="1" dirty="0" smtClean="0">
                <a:latin typeface="Calibri" pitchFamily="34" charset="0"/>
                <a:cs typeface="Calibri" pitchFamily="34" charset="0"/>
              </a:rPr>
              <a:t>Solution:</a:t>
            </a:r>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What is our assumption ?</a:t>
            </a:r>
          </a:p>
          <a:p>
            <a:pPr algn="just"/>
            <a:r>
              <a:rPr lang="en-US" sz="2000" dirty="0" smtClean="0">
                <a:latin typeface="Calibri" pitchFamily="34" charset="0"/>
                <a:cs typeface="Calibri" pitchFamily="34" charset="0"/>
              </a:rPr>
              <a:t>We assume that there has been no change in the farm size since 2009. </a:t>
            </a:r>
          </a:p>
          <a:p>
            <a:pPr algn="just"/>
            <a:r>
              <a:rPr lang="en-US" sz="2000" dirty="0" smtClean="0">
                <a:latin typeface="Calibri" pitchFamily="34" charset="0"/>
                <a:cs typeface="Calibri" pitchFamily="34" charset="0"/>
              </a:rPr>
              <a:t>This is our null hypothesis.</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0 </a:t>
            </a:r>
            <a:r>
              <a:rPr lang="en-US" sz="2000" dirty="0" smtClean="0">
                <a:latin typeface="Calibri" pitchFamily="34" charset="0"/>
                <a:cs typeface="Calibri" pitchFamily="34" charset="0"/>
              </a:rPr>
              <a:t>≤ 2.3 sq. km</a:t>
            </a: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a</a:t>
            </a: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&gt; 2.3 sq. km</a:t>
            </a:r>
            <a:endParaRPr lang="en-US" sz="2000" dirty="0">
              <a:latin typeface="Calibri" pitchFamily="34" charset="0"/>
              <a:cs typeface="Calibri"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4876800"/>
            <a:ext cx="10191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94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52800" y="2316494"/>
            <a:ext cx="3886200" cy="1323439"/>
          </a:xfrm>
          <a:prstGeom prst="rect">
            <a:avLst/>
          </a:prstGeom>
          <a:noFill/>
        </p:spPr>
        <p:txBody>
          <a:bodyPr wrap="square" rtlCol="0">
            <a:spAutoFit/>
          </a:bodyPr>
          <a:lstStyle/>
          <a:p>
            <a:pPr marL="342900" indent="-342900">
              <a:buFont typeface="Arial" pitchFamily="34" charset="0"/>
              <a:buChar char="•"/>
            </a:pPr>
            <a:r>
              <a:rPr lang="en-US" sz="2000" dirty="0" smtClean="0">
                <a:latin typeface="Calibri" pitchFamily="34" charset="0"/>
                <a:cs typeface="Calibri" pitchFamily="34" charset="0"/>
              </a:rPr>
              <a:t>Introduction to </a:t>
            </a:r>
            <a:r>
              <a:rPr lang="en-US" sz="2000" dirty="0" smtClean="0">
                <a:latin typeface="Calibri" pitchFamily="34" charset="0"/>
                <a:cs typeface="Calibri" pitchFamily="34" charset="0"/>
              </a:rPr>
              <a:t>Hypothesis</a:t>
            </a:r>
          </a:p>
          <a:p>
            <a:pPr marL="342900" indent="-342900">
              <a:buFont typeface="Arial" pitchFamily="34" charset="0"/>
              <a:buChar char="•"/>
            </a:pPr>
            <a:r>
              <a:rPr lang="en-US" sz="2000" dirty="0" smtClean="0">
                <a:latin typeface="Calibri" pitchFamily="34" charset="0"/>
                <a:cs typeface="Calibri" pitchFamily="34" charset="0"/>
              </a:rPr>
              <a:t>Type I and Type II Errors</a:t>
            </a:r>
          </a:p>
          <a:p>
            <a:pPr marL="342900" indent="-342900">
              <a:buFont typeface="Arial" pitchFamily="34" charset="0"/>
              <a:buChar char="•"/>
            </a:pPr>
            <a:r>
              <a:rPr lang="en-US" sz="2000" dirty="0" smtClean="0">
                <a:latin typeface="Calibri" pitchFamily="34" charset="0"/>
                <a:cs typeface="Calibri" pitchFamily="34" charset="0"/>
              </a:rPr>
              <a:t>Test of Hypothesis</a:t>
            </a:r>
          </a:p>
          <a:p>
            <a:pPr marL="342900" indent="-342900">
              <a:buFont typeface="Arial" pitchFamily="34" charset="0"/>
              <a:buChar char="•"/>
            </a:pPr>
            <a:endParaRPr lang="en-US" sz="2000" dirty="0" smtClean="0">
              <a:latin typeface="Calibri" pitchFamily="34" charset="0"/>
              <a:cs typeface="Calibri" pitchFamily="34" charset="0"/>
            </a:endParaRPr>
          </a:p>
        </p:txBody>
      </p:sp>
      <p:sp>
        <p:nvSpPr>
          <p:cNvPr id="7" name="TextBox 6"/>
          <p:cNvSpPr txBox="1"/>
          <p:nvPr/>
        </p:nvSpPr>
        <p:spPr>
          <a:xfrm>
            <a:off x="1899781" y="457201"/>
            <a:ext cx="367145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Testing</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784121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3124200"/>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388023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sp>
        <p:nvSpPr>
          <p:cNvPr id="3" name="TextBox 2"/>
          <p:cNvSpPr txBox="1"/>
          <p:nvPr/>
        </p:nvSpPr>
        <p:spPr>
          <a:xfrm>
            <a:off x="762000" y="1295400"/>
            <a:ext cx="7848600" cy="2862322"/>
          </a:xfrm>
          <a:prstGeom prst="rect">
            <a:avLst/>
          </a:prstGeom>
          <a:noFill/>
        </p:spPr>
        <p:txBody>
          <a:bodyPr wrap="square" rtlCol="0">
            <a:spAutoFit/>
          </a:bodyPr>
          <a:lstStyle/>
          <a:p>
            <a:r>
              <a:rPr lang="en-US" sz="2000" dirty="0" smtClean="0">
                <a:latin typeface="Calibri" pitchFamily="34" charset="0"/>
                <a:cs typeface="Calibri" pitchFamily="34" charset="0"/>
              </a:rPr>
              <a:t>Since </a:t>
            </a:r>
            <a:r>
              <a:rPr lang="en-US" sz="2000" dirty="0">
                <a:latin typeface="Calibri" pitchFamily="34" charset="0"/>
                <a:cs typeface="Calibri" pitchFamily="34" charset="0"/>
              </a:rPr>
              <a:t>hypothesis tests are based on sample data, </a:t>
            </a:r>
            <a:r>
              <a:rPr lang="en-US" sz="2000" dirty="0" smtClean="0">
                <a:latin typeface="Calibri" pitchFamily="34" charset="0"/>
                <a:cs typeface="Calibri" pitchFamily="34" charset="0"/>
              </a:rPr>
              <a:t>we must </a:t>
            </a:r>
            <a:r>
              <a:rPr lang="en-US" sz="2000" dirty="0">
                <a:latin typeface="Calibri" pitchFamily="34" charset="0"/>
                <a:cs typeface="Calibri" pitchFamily="34" charset="0"/>
              </a:rPr>
              <a:t>allow for the possibility of errors.</a:t>
            </a:r>
          </a:p>
          <a:p>
            <a:r>
              <a:rPr lang="en-US" sz="2000" b="1" dirty="0" smtClean="0">
                <a:latin typeface="Calibri" pitchFamily="34" charset="0"/>
                <a:cs typeface="Calibri" pitchFamily="34" charset="0"/>
              </a:rPr>
              <a:t>Type </a:t>
            </a:r>
            <a:r>
              <a:rPr lang="en-US" sz="2000" b="1" dirty="0">
                <a:latin typeface="Calibri" pitchFamily="34" charset="0"/>
                <a:cs typeface="Calibri" pitchFamily="34" charset="0"/>
              </a:rPr>
              <a:t>I </a:t>
            </a:r>
            <a:r>
              <a:rPr lang="en-US" sz="2000" b="1" dirty="0" smtClean="0">
                <a:latin typeface="Calibri" pitchFamily="34" charset="0"/>
                <a:cs typeface="Calibri" pitchFamily="34" charset="0"/>
              </a:rPr>
              <a:t>error: False Positive</a:t>
            </a:r>
            <a:r>
              <a:rPr lang="en-US" sz="2000" dirty="0" smtClean="0">
                <a:latin typeface="Calibri" pitchFamily="34" charset="0"/>
                <a:cs typeface="Calibri" pitchFamily="34" charset="0"/>
              </a:rPr>
              <a:t>  </a:t>
            </a:r>
          </a:p>
          <a:p>
            <a:r>
              <a:rPr lang="en-US" sz="2000" dirty="0" smtClean="0">
                <a:latin typeface="Calibri" pitchFamily="34" charset="0"/>
                <a:cs typeface="Calibri" pitchFamily="34" charset="0"/>
              </a:rPr>
              <a:t>This error occurs when we reject the assumption (null hypothesis) when it should not have been rejected.</a:t>
            </a:r>
          </a:p>
          <a:p>
            <a:endParaRPr lang="en-US" sz="2000" dirty="0">
              <a:latin typeface="Calibri" pitchFamily="34" charset="0"/>
              <a:cs typeface="Calibri" pitchFamily="34" charset="0"/>
            </a:endParaRPr>
          </a:p>
          <a:p>
            <a:r>
              <a:rPr lang="en-US" sz="2000" b="1" dirty="0" smtClean="0">
                <a:latin typeface="Calibri" pitchFamily="34" charset="0"/>
                <a:cs typeface="Calibri" pitchFamily="34" charset="0"/>
              </a:rPr>
              <a:t>Type II error: False Negative</a:t>
            </a:r>
            <a:endParaRPr lang="en-US" sz="2000" b="1" dirty="0">
              <a:latin typeface="Calibri" pitchFamily="34" charset="0"/>
              <a:cs typeface="Calibri" pitchFamily="34" charset="0"/>
            </a:endParaRPr>
          </a:p>
          <a:p>
            <a:r>
              <a:rPr lang="en-US" sz="2000" dirty="0" smtClean="0">
                <a:latin typeface="Calibri" pitchFamily="34" charset="0"/>
                <a:cs typeface="Calibri" pitchFamily="34" charset="0"/>
              </a:rPr>
              <a:t>When we fail to reject the assumption (null hypothesis) when it should have been rejected.</a:t>
            </a:r>
          </a:p>
        </p:txBody>
      </p:sp>
    </p:spTree>
    <p:extLst>
      <p:ext uri="{BB962C8B-B14F-4D97-AF65-F5344CB8AC3E}">
        <p14:creationId xmlns:p14="http://schemas.microsoft.com/office/powerpoint/2010/main" val="11560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a:latin typeface="Calibri" pitchFamily="34" charset="0"/>
                <a:cs typeface="Calibri" pitchFamily="34" charset="0"/>
              </a:rPr>
              <a:t>Type I and Type II Errors</a:t>
            </a:r>
          </a:p>
        </p:txBody>
      </p:sp>
      <p:sp>
        <p:nvSpPr>
          <p:cNvPr id="3" name="TextBox 2"/>
          <p:cNvSpPr txBox="1"/>
          <p:nvPr/>
        </p:nvSpPr>
        <p:spPr>
          <a:xfrm>
            <a:off x="762000" y="1447800"/>
            <a:ext cx="7467600" cy="1938992"/>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NY Medical Emergency Unit</a:t>
            </a:r>
          </a:p>
          <a:p>
            <a:pPr algn="just"/>
            <a:r>
              <a:rPr lang="en-US" sz="2000" dirty="0" smtClean="0">
                <a:latin typeface="Calibri" pitchFamily="34" charset="0"/>
                <a:cs typeface="Calibri" pitchFamily="34" charset="0"/>
              </a:rPr>
              <a:t>Our Hypothesis was:</a:t>
            </a:r>
            <a:endParaRPr lang="en-US" sz="2000" dirty="0">
              <a:latin typeface="Calibri" pitchFamily="34" charset="0"/>
              <a:cs typeface="Calibri" pitchFamily="34" charset="0"/>
            </a:endParaRPr>
          </a:p>
          <a:p>
            <a:pPr algn="just"/>
            <a:r>
              <a:rPr lang="en-US" sz="2000" b="1" dirty="0">
                <a:latin typeface="Calibri" pitchFamily="34" charset="0"/>
                <a:cs typeface="Calibri" pitchFamily="34" charset="0"/>
              </a:rPr>
              <a:t>H</a:t>
            </a:r>
            <a:r>
              <a:rPr lang="en-US" sz="2000" b="1" baseline="-25000" dirty="0">
                <a:latin typeface="Calibri" pitchFamily="34" charset="0"/>
                <a:cs typeface="Calibri" pitchFamily="34" charset="0"/>
              </a:rPr>
              <a:t>0</a:t>
            </a:r>
            <a:r>
              <a:rPr lang="en-US" sz="2000" b="1" dirty="0">
                <a:latin typeface="Calibri" pitchFamily="34" charset="0"/>
                <a:cs typeface="Calibri" pitchFamily="34" charset="0"/>
              </a:rPr>
              <a:t> : </a:t>
            </a:r>
            <a:r>
              <a:rPr lang="el-GR" sz="2000" dirty="0">
                <a:latin typeface="Calibri" pitchFamily="34" charset="0"/>
                <a:cs typeface="Calibri" pitchFamily="34" charset="0"/>
              </a:rPr>
              <a:t>μ</a:t>
            </a:r>
            <a:r>
              <a:rPr lang="en-US" sz="2000" dirty="0">
                <a:latin typeface="Calibri" pitchFamily="34" charset="0"/>
                <a:cs typeface="Calibri" pitchFamily="34" charset="0"/>
              </a:rPr>
              <a:t> &lt;= 12</a:t>
            </a:r>
          </a:p>
          <a:p>
            <a:pPr algn="just"/>
            <a:endParaRPr lang="en-US" sz="2000" b="1" dirty="0" smtClean="0">
              <a:latin typeface="Calibri" pitchFamily="34" charset="0"/>
              <a:cs typeface="Calibri" pitchFamily="34" charset="0"/>
            </a:endParaRPr>
          </a:p>
          <a:p>
            <a:pPr algn="just"/>
            <a:r>
              <a:rPr lang="en-US" sz="2000" dirty="0" smtClean="0">
                <a:latin typeface="Calibri" pitchFamily="34" charset="0"/>
                <a:cs typeface="Calibri" pitchFamily="34" charset="0"/>
              </a:rPr>
              <a:t>Our Alternate Hypothesis was:</a:t>
            </a:r>
          </a:p>
          <a:p>
            <a:pPr algn="just"/>
            <a:r>
              <a:rPr lang="en-US" sz="2000" b="1" dirty="0" smtClean="0">
                <a:latin typeface="Calibri" pitchFamily="34" charset="0"/>
                <a:cs typeface="Calibri" pitchFamily="34" charset="0"/>
              </a:rPr>
              <a:t>H</a:t>
            </a:r>
            <a:r>
              <a:rPr lang="en-US" sz="2000" b="1" baseline="-25000" dirty="0" smtClean="0">
                <a:latin typeface="Calibri" pitchFamily="34" charset="0"/>
                <a:cs typeface="Calibri" pitchFamily="34" charset="0"/>
              </a:rPr>
              <a:t>a</a:t>
            </a:r>
            <a:r>
              <a:rPr lang="en-US" sz="2000" b="1" dirty="0" smtClean="0">
                <a:latin typeface="Calibri" pitchFamily="34" charset="0"/>
                <a:cs typeface="Calibri" pitchFamily="34" charset="0"/>
              </a:rPr>
              <a:t> </a:t>
            </a:r>
            <a:r>
              <a:rPr lang="en-US" sz="2000" b="1" dirty="0">
                <a:latin typeface="Calibri" pitchFamily="34" charset="0"/>
                <a:cs typeface="Calibri" pitchFamily="34" charset="0"/>
              </a:rPr>
              <a:t>: </a:t>
            </a:r>
            <a:r>
              <a:rPr lang="el-GR" sz="2000" dirty="0">
                <a:latin typeface="Calibri" pitchFamily="34" charset="0"/>
                <a:cs typeface="Calibri" pitchFamily="34" charset="0"/>
              </a:rPr>
              <a:t>μ</a:t>
            </a:r>
            <a:r>
              <a:rPr lang="en-US" sz="2000" dirty="0">
                <a:latin typeface="Calibri" pitchFamily="34" charset="0"/>
                <a:cs typeface="Calibri" pitchFamily="34" charset="0"/>
              </a:rPr>
              <a:t> </a:t>
            </a:r>
            <a:r>
              <a:rPr lang="en-US" sz="2000" dirty="0" smtClean="0">
                <a:latin typeface="Calibri" pitchFamily="34" charset="0"/>
                <a:cs typeface="Calibri" pitchFamily="34" charset="0"/>
              </a:rPr>
              <a:t>&gt; 12</a:t>
            </a:r>
            <a:endParaRPr lang="en-US" sz="2000" dirty="0">
              <a:latin typeface="Calibri" pitchFamily="34" charset="0"/>
              <a:cs typeface="Calibri" pitchFamily="34" charset="0"/>
            </a:endParaRPr>
          </a:p>
        </p:txBody>
      </p:sp>
      <p:sp>
        <p:nvSpPr>
          <p:cNvPr id="4" name="AutoShape 2" descr="Image result for New York medical Emergency Squ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ew York medical Emergency Squa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late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206" y="1447800"/>
            <a:ext cx="2497394" cy="17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3042399402"/>
              </p:ext>
            </p:extLst>
          </p:nvPr>
        </p:nvGraphicFramePr>
        <p:xfrm>
          <a:off x="1600200" y="3657600"/>
          <a:ext cx="6096000" cy="2291080"/>
        </p:xfrm>
        <a:graphic>
          <a:graphicData uri="http://schemas.openxmlformats.org/drawingml/2006/table">
            <a:tbl>
              <a:tblPr firstRow="1" bandRow="1">
                <a:tableStyleId>{8A107856-5554-42FB-B03E-39F5DBC370BA}</a:tableStyleId>
              </a:tblPr>
              <a:tblGrid>
                <a:gridCol w="2032000"/>
                <a:gridCol w="2032000"/>
                <a:gridCol w="2032000"/>
              </a:tblGrid>
              <a:tr h="370840">
                <a:tc>
                  <a:txBody>
                    <a:bodyPr/>
                    <a:lstStyle/>
                    <a:p>
                      <a:pPr algn="ctr"/>
                      <a:endParaRPr lang="en-US" dirty="0">
                        <a:latin typeface="Calibri" pitchFamily="34" charset="0"/>
                        <a:cs typeface="Calibri" pitchFamily="34" charset="0"/>
                      </a:endParaRPr>
                    </a:p>
                  </a:txBody>
                  <a:tcPr/>
                </a:tc>
                <a:tc gridSpan="2">
                  <a:txBody>
                    <a:bodyPr/>
                    <a:lstStyle/>
                    <a:p>
                      <a:pPr algn="ctr"/>
                      <a:r>
                        <a:rPr lang="en-US" dirty="0" smtClean="0">
                          <a:latin typeface="Calibri" pitchFamily="34" charset="0"/>
                          <a:cs typeface="Calibri" pitchFamily="34" charset="0"/>
                        </a:rPr>
                        <a:t>Population Condition</a:t>
                      </a:r>
                      <a:endParaRPr lang="en-US" dirty="0">
                        <a:latin typeface="Calibri" pitchFamily="34" charset="0"/>
                        <a:cs typeface="Calibri" pitchFamily="34" charset="0"/>
                      </a:endParaRPr>
                    </a:p>
                  </a:txBody>
                  <a:tcPr/>
                </a:tc>
                <a:tc hMerge="1">
                  <a:txBody>
                    <a:bodyPr/>
                    <a:lstStyle/>
                    <a:p>
                      <a:endParaRPr lang="en-US" dirty="0"/>
                    </a:p>
                  </a:txBody>
                  <a:tcPr/>
                </a:tc>
              </a:tr>
              <a:tr h="370840">
                <a:tc>
                  <a:txBody>
                    <a:bodyPr/>
                    <a:lstStyle/>
                    <a:p>
                      <a:pPr algn="ctr"/>
                      <a:r>
                        <a:rPr lang="en-US" b="1" dirty="0" smtClean="0">
                          <a:latin typeface="Calibri" pitchFamily="34" charset="0"/>
                          <a:cs typeface="Calibri" pitchFamily="34" charset="0"/>
                        </a:rPr>
                        <a:t>Conclusion</a:t>
                      </a:r>
                      <a:endParaRPr lang="en-US" b="1" dirty="0">
                        <a:latin typeface="Calibri" pitchFamily="34" charset="0"/>
                        <a:cs typeface="Calibri" pitchFamily="34" charset="0"/>
                      </a:endParaRPr>
                    </a:p>
                  </a:txBody>
                  <a:tcPr/>
                </a:tc>
                <a:tc>
                  <a:txBody>
                    <a:bodyPr/>
                    <a:lstStyle/>
                    <a:p>
                      <a:pPr algn="ct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r>
                        <a:rPr lang="en-US" sz="1800" b="1" baseline="0" dirty="0" smtClean="0">
                          <a:latin typeface="Calibri" pitchFamily="34" charset="0"/>
                          <a:cs typeface="Calibri" pitchFamily="34" charset="0"/>
                        </a:rPr>
                        <a:t> True</a:t>
                      </a:r>
                    </a:p>
                    <a:p>
                      <a:pPr algn="ctr"/>
                      <a:r>
                        <a:rPr lang="en-US" sz="1800" b="0" baseline="0" dirty="0" smtClean="0">
                          <a:latin typeface="Calibri" pitchFamily="34" charset="0"/>
                          <a:cs typeface="Calibri" pitchFamily="34" charset="0"/>
                        </a:rPr>
                        <a:t>(</a:t>
                      </a:r>
                      <a:r>
                        <a:rPr kumimoji="0" lang="el-GR" sz="1800" b="0" i="0" kern="1200" dirty="0" smtClean="0">
                          <a:solidFill>
                            <a:schemeClr val="tx1"/>
                          </a:solidFill>
                          <a:effectLst/>
                          <a:latin typeface="Calibri" pitchFamily="34" charset="0"/>
                          <a:ea typeface="+mn-ea"/>
                          <a:cs typeface="Calibri" pitchFamily="34" charset="0"/>
                        </a:rPr>
                        <a:t>μ</a:t>
                      </a:r>
                      <a:r>
                        <a:rPr kumimoji="0" lang="en-US" sz="1800" b="0" i="0" kern="1200" dirty="0" smtClean="0">
                          <a:solidFill>
                            <a:schemeClr val="tx1"/>
                          </a:solidFill>
                          <a:effectLst/>
                          <a:latin typeface="Calibri" pitchFamily="34" charset="0"/>
                          <a:ea typeface="+mn-ea"/>
                          <a:cs typeface="Calibri" pitchFamily="34" charset="0"/>
                        </a:rPr>
                        <a:t> &lt;= 12)</a:t>
                      </a:r>
                      <a:endParaRPr lang="en-US" b="0" dirty="0">
                        <a:latin typeface="Calibri" pitchFamily="34" charset="0"/>
                        <a:cs typeface="Calibri" pitchFamily="34" charset="0"/>
                      </a:endParaRPr>
                    </a:p>
                  </a:txBody>
                  <a:tcPr/>
                </a:tc>
                <a:tc>
                  <a:txBody>
                    <a:bodyPr/>
                    <a:lstStyle/>
                    <a:p>
                      <a:pPr algn="ct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r>
                        <a:rPr lang="en-US" sz="1800" b="1" baseline="0" dirty="0" smtClean="0">
                          <a:latin typeface="Calibri" pitchFamily="34" charset="0"/>
                          <a:cs typeface="Calibri" pitchFamily="34" charset="0"/>
                        </a:rPr>
                        <a:t> False </a:t>
                      </a:r>
                    </a:p>
                    <a:p>
                      <a:pPr algn="ctr"/>
                      <a:r>
                        <a:rPr lang="en-US" sz="1800" b="0" dirty="0" smtClean="0">
                          <a:latin typeface="Calibri" pitchFamily="34" charset="0"/>
                          <a:cs typeface="Calibri" pitchFamily="34" charset="0"/>
                        </a:rPr>
                        <a:t>(H</a:t>
                      </a:r>
                      <a:r>
                        <a:rPr lang="en-US" sz="1800" b="0" baseline="-25000" dirty="0" smtClean="0">
                          <a:latin typeface="Calibri" pitchFamily="34" charset="0"/>
                          <a:cs typeface="Calibri" pitchFamily="34" charset="0"/>
                        </a:rPr>
                        <a:t>a</a:t>
                      </a:r>
                      <a:r>
                        <a:rPr lang="en-US" sz="1800" b="0" baseline="0" dirty="0" smtClean="0">
                          <a:latin typeface="Calibri" pitchFamily="34" charset="0"/>
                          <a:cs typeface="Calibri" pitchFamily="34" charset="0"/>
                        </a:rPr>
                        <a:t> True) (</a:t>
                      </a:r>
                      <a:r>
                        <a:rPr kumimoji="0" lang="el-GR" sz="1800" b="0" i="0" kern="1200" dirty="0" smtClean="0">
                          <a:solidFill>
                            <a:schemeClr val="tx1"/>
                          </a:solidFill>
                          <a:effectLst/>
                          <a:latin typeface="Calibri" pitchFamily="34" charset="0"/>
                          <a:ea typeface="+mn-ea"/>
                          <a:cs typeface="Calibri" pitchFamily="34" charset="0"/>
                        </a:rPr>
                        <a:t>μ</a:t>
                      </a:r>
                      <a:r>
                        <a:rPr kumimoji="0" lang="en-US" sz="1800" b="0" i="0" kern="1200" dirty="0" smtClean="0">
                          <a:solidFill>
                            <a:schemeClr val="tx1"/>
                          </a:solidFill>
                          <a:effectLst/>
                          <a:latin typeface="Calibri" pitchFamily="34" charset="0"/>
                          <a:ea typeface="+mn-ea"/>
                          <a:cs typeface="Calibri" pitchFamily="34" charset="0"/>
                        </a:rPr>
                        <a:t> &gt; 12)</a:t>
                      </a:r>
                      <a:endParaRPr lang="en-US" b="0" dirty="0" smtClean="0">
                        <a:latin typeface="Calibri" pitchFamily="34" charset="0"/>
                        <a:cs typeface="Calibri" pitchFamily="34" charset="0"/>
                      </a:endParaRPr>
                    </a:p>
                  </a:txBody>
                  <a:tcPr/>
                </a:tc>
              </a:tr>
              <a:tr h="370840">
                <a:tc>
                  <a:txBody>
                    <a:bodyPr/>
                    <a:lstStyle/>
                    <a:p>
                      <a:pPr algn="ctr"/>
                      <a:r>
                        <a:rPr lang="en-US" dirty="0" smtClean="0">
                          <a:latin typeface="Calibri" pitchFamily="34" charset="0"/>
                          <a:cs typeface="Calibri" pitchFamily="34" charset="0"/>
                        </a:rPr>
                        <a:t>Accept </a:t>
                      </a: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True Positive</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False</a:t>
                      </a:r>
                      <a:r>
                        <a:rPr lang="en-US" baseline="0" dirty="0" smtClean="0">
                          <a:latin typeface="Calibri" pitchFamily="34" charset="0"/>
                          <a:cs typeface="Calibri" pitchFamily="34" charset="0"/>
                        </a:rPr>
                        <a:t> Negative</a:t>
                      </a:r>
                    </a:p>
                    <a:p>
                      <a:pPr algn="ctr"/>
                      <a:r>
                        <a:rPr lang="en-US" b="1" baseline="0" dirty="0" smtClean="0">
                          <a:latin typeface="Calibri" pitchFamily="34" charset="0"/>
                          <a:cs typeface="Calibri" pitchFamily="34" charset="0"/>
                        </a:rPr>
                        <a:t>Type II Error</a:t>
                      </a:r>
                      <a:endParaRPr lang="en-US" b="1" dirty="0">
                        <a:latin typeface="Calibri" pitchFamily="34" charset="0"/>
                        <a:cs typeface="Calibri" pitchFamily="34" charset="0"/>
                      </a:endParaRPr>
                    </a:p>
                  </a:txBody>
                  <a:tcPr/>
                </a:tc>
              </a:tr>
              <a:tr h="370840">
                <a:tc>
                  <a:txBody>
                    <a:bodyPr/>
                    <a:lstStyle/>
                    <a:p>
                      <a:pPr algn="ctr"/>
                      <a:r>
                        <a:rPr lang="en-US" dirty="0" smtClean="0">
                          <a:latin typeface="Calibri" pitchFamily="34" charset="0"/>
                          <a:cs typeface="Calibri" pitchFamily="34" charset="0"/>
                        </a:rPr>
                        <a:t>Reject </a:t>
                      </a:r>
                      <a:r>
                        <a:rPr lang="en-US" sz="1800" b="1" dirty="0" smtClean="0">
                          <a:latin typeface="Calibri" pitchFamily="34" charset="0"/>
                          <a:cs typeface="Calibri" pitchFamily="34" charset="0"/>
                        </a:rPr>
                        <a:t>H</a:t>
                      </a:r>
                      <a:r>
                        <a:rPr lang="en-US" sz="1800" b="1" baseline="-25000" dirty="0" smtClean="0">
                          <a:latin typeface="Calibri" pitchFamily="34" charset="0"/>
                          <a:cs typeface="Calibri" pitchFamily="34" charset="0"/>
                        </a:rPr>
                        <a:t>0</a:t>
                      </a:r>
                      <a:endParaRPr lang="en-US"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False Positive</a:t>
                      </a:r>
                    </a:p>
                    <a:p>
                      <a:pPr algn="ctr"/>
                      <a:r>
                        <a:rPr lang="en-US" b="1" dirty="0" smtClean="0">
                          <a:latin typeface="Calibri" pitchFamily="34" charset="0"/>
                          <a:cs typeface="Calibri" pitchFamily="34" charset="0"/>
                        </a:rPr>
                        <a:t>Type</a:t>
                      </a:r>
                      <a:r>
                        <a:rPr lang="en-US" b="1" baseline="0" dirty="0" smtClean="0">
                          <a:latin typeface="Calibri" pitchFamily="34" charset="0"/>
                          <a:cs typeface="Calibri" pitchFamily="34" charset="0"/>
                        </a:rPr>
                        <a:t> I Error</a:t>
                      </a:r>
                      <a:endParaRPr lang="en-US" b="1" dirty="0">
                        <a:latin typeface="Calibri" pitchFamily="34" charset="0"/>
                        <a:cs typeface="Calibri" pitchFamily="34" charset="0"/>
                      </a:endParaRPr>
                    </a:p>
                  </a:txBody>
                  <a:tcPr/>
                </a:tc>
                <a:tc>
                  <a:txBody>
                    <a:bodyPr/>
                    <a:lstStyle/>
                    <a:p>
                      <a:pPr algn="ctr"/>
                      <a:r>
                        <a:rPr lang="en-US" dirty="0" smtClean="0">
                          <a:latin typeface="Calibri" pitchFamily="34" charset="0"/>
                          <a:cs typeface="Calibri" pitchFamily="34" charset="0"/>
                        </a:rPr>
                        <a:t>True Negative</a:t>
                      </a:r>
                      <a:endParaRPr lang="en-US"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905642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644669" cy="646331"/>
          </a:xfrm>
          <a:prstGeom prst="rect">
            <a:avLst/>
          </a:prstGeom>
          <a:noFill/>
        </p:spPr>
        <p:txBody>
          <a:bodyPr wrap="none" rtlCol="0">
            <a:spAutoFit/>
          </a:bodyPr>
          <a:lstStyle/>
          <a:p>
            <a:r>
              <a:rPr lang="en-US" sz="3600" dirty="0" smtClean="0">
                <a:latin typeface="Calibri" pitchFamily="34" charset="0"/>
                <a:cs typeface="Calibri" pitchFamily="34" charset="0"/>
              </a:rPr>
              <a:t>Type I and Type II Errors</a:t>
            </a:r>
            <a:endParaRPr lang="en-US" sz="3600" dirty="0">
              <a:latin typeface="Calibri" pitchFamily="34" charset="0"/>
              <a:cs typeface="Calibri" pitchFamily="34" charset="0"/>
            </a:endParaRPr>
          </a:p>
        </p:txBody>
      </p:sp>
      <p:pic>
        <p:nvPicPr>
          <p:cNvPr id="1536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734300" cy="323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1447800"/>
            <a:ext cx="7467600" cy="400110"/>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a:t>
            </a:r>
          </a:p>
        </p:txBody>
      </p:sp>
    </p:spTree>
    <p:extLst>
      <p:ext uri="{BB962C8B-B14F-4D97-AF65-F5344CB8AC3E}">
        <p14:creationId xmlns:p14="http://schemas.microsoft.com/office/powerpoint/2010/main" val="250054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3124199"/>
            <a:ext cx="6720558" cy="646331"/>
          </a:xfrm>
          <a:prstGeom prst="rect">
            <a:avLst/>
          </a:prstGeom>
          <a:noFill/>
        </p:spPr>
        <p:txBody>
          <a:bodyPr wrap="none" rtlCol="0">
            <a:spAutoFit/>
          </a:bodyPr>
          <a:lstStyle/>
          <a:p>
            <a:r>
              <a:rPr lang="en-US" sz="3600" dirty="0" smtClean="0">
                <a:latin typeface="Calibri" pitchFamily="34" charset="0"/>
                <a:cs typeface="Calibri" pitchFamily="34" charset="0"/>
              </a:rPr>
              <a:t>Visualizing Type I and Type II Errors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388023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p>
        </p:txBody>
      </p:sp>
      <p:sp>
        <p:nvSpPr>
          <p:cNvPr id="3" name="TextBox 2"/>
          <p:cNvSpPr txBox="1"/>
          <p:nvPr/>
        </p:nvSpPr>
        <p:spPr>
          <a:xfrm>
            <a:off x="762000" y="1718608"/>
            <a:ext cx="7924800" cy="2759730"/>
          </a:xfrm>
          <a:prstGeom prst="rect">
            <a:avLst/>
          </a:prstGeom>
          <a:noFill/>
        </p:spPr>
        <p:txBody>
          <a:bodyPr wrap="square" rtlCol="0">
            <a:spAutoFit/>
          </a:bodyPr>
          <a:lstStyle/>
          <a:p>
            <a:pPr algn="just"/>
            <a:r>
              <a:rPr lang="en-US" sz="2000" b="1" dirty="0" smtClean="0">
                <a:latin typeface="Calibri" pitchFamily="34" charset="0"/>
                <a:cs typeface="Calibri" pitchFamily="34" charset="0"/>
              </a:rPr>
              <a:t>Case:</a:t>
            </a:r>
          </a:p>
          <a:p>
            <a:pPr algn="just"/>
            <a:r>
              <a:rPr lang="en-US" sz="2000" dirty="0" smtClean="0">
                <a:latin typeface="Calibri" pitchFamily="34" charset="0"/>
                <a:cs typeface="Calibri" pitchFamily="34" charset="0"/>
              </a:rPr>
              <a:t>Let’s say we have population mean </a:t>
            </a:r>
            <a:r>
              <a:rPr lang="el-GR" sz="2000" dirty="0" smtClean="0">
                <a:latin typeface="Calibri" pitchFamily="34" charset="0"/>
                <a:cs typeface="Calibri" pitchFamily="34" charset="0"/>
              </a:rPr>
              <a:t>μ</a:t>
            </a:r>
            <a:r>
              <a:rPr lang="en-US" sz="2000" dirty="0" smtClean="0">
                <a:latin typeface="Calibri" pitchFamily="34" charset="0"/>
                <a:cs typeface="Calibri" pitchFamily="34" charset="0"/>
              </a:rPr>
              <a:t> for a population under analysis. </a:t>
            </a:r>
          </a:p>
          <a:p>
            <a:pPr algn="just"/>
            <a:r>
              <a:rPr lang="en-US" sz="2000" dirty="0" smtClean="0">
                <a:latin typeface="Calibri" pitchFamily="34" charset="0"/>
                <a:cs typeface="Calibri" pitchFamily="34" charset="0"/>
              </a:rPr>
              <a:t>The hypothesized mean for the population under analysis is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p>
          <a:p>
            <a:pPr algn="just"/>
            <a:r>
              <a:rPr lang="en-US" sz="2000" dirty="0" smtClean="0">
                <a:latin typeface="Calibri" pitchFamily="34" charset="0"/>
                <a:cs typeface="Calibri" pitchFamily="34" charset="0"/>
              </a:rPr>
              <a:t>Test if the hypothesized mean comes from the same population under analysis.</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l-GR" sz="2000" dirty="0" smtClean="0">
                <a:latin typeface="Calibri" pitchFamily="34" charset="0"/>
                <a:cs typeface="Calibri" pitchFamily="34" charset="0"/>
              </a:rPr>
              <a:t>μ</a:t>
            </a:r>
            <a:r>
              <a:rPr lang="en-US" sz="2000" dirty="0" smtClean="0">
                <a:latin typeface="Calibri" pitchFamily="34" charset="0"/>
                <a:cs typeface="Calibri" pitchFamily="34" charset="0"/>
              </a:rPr>
              <a:t> = </a:t>
            </a:r>
            <a:r>
              <a:rPr lang="el-GR" sz="2000" dirty="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 </a:t>
            </a:r>
            <a:r>
              <a:rPr lang="en-US" sz="2000" dirty="0" smtClean="0">
                <a:latin typeface="Calibri" pitchFamily="34" charset="0"/>
                <a:cs typeface="Calibri" pitchFamily="34" charset="0"/>
              </a:rPr>
              <a:t>≠ </a:t>
            </a:r>
            <a:r>
              <a:rPr lang="el-GR" sz="2000" dirty="0">
                <a:latin typeface="Calibri" pitchFamily="34" charset="0"/>
                <a:cs typeface="Calibri" pitchFamily="34" charset="0"/>
              </a:rPr>
              <a:t>μ</a:t>
            </a:r>
            <a:r>
              <a:rPr lang="en-US" sz="2000" baseline="-25000" dirty="0" smtClean="0">
                <a:latin typeface="Calibri" pitchFamily="34" charset="0"/>
                <a:cs typeface="Calibri" pitchFamily="34" charset="0"/>
              </a:rPr>
              <a:t>0</a:t>
            </a:r>
          </a:p>
          <a:p>
            <a:pPr algn="just"/>
            <a:endParaRPr lang="en-US" sz="2000" baseline="-25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4249703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0093"/>
          <a:stretch/>
        </p:blipFill>
        <p:spPr bwMode="auto">
          <a:xfrm>
            <a:off x="350221" y="1371600"/>
            <a:ext cx="84889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541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720558" cy="646331"/>
          </a:xfrm>
          <a:prstGeom prst="rect">
            <a:avLst/>
          </a:prstGeom>
          <a:noFill/>
        </p:spPr>
        <p:txBody>
          <a:bodyPr wrap="none" rtlCol="0">
            <a:spAutoFit/>
          </a:bodyPr>
          <a:lstStyle/>
          <a:p>
            <a:r>
              <a:rPr lang="en-US" sz="3600" dirty="0">
                <a:latin typeface="Calibri" pitchFamily="34" charset="0"/>
                <a:cs typeface="Calibri" pitchFamily="34" charset="0"/>
              </a:rPr>
              <a:t>Visualizing Type I and Type II Errors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661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790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3124199"/>
            <a:ext cx="4858702" cy="646331"/>
          </a:xfrm>
          <a:prstGeom prst="rect">
            <a:avLst/>
          </a:prstGeom>
          <a:noFill/>
        </p:spPr>
        <p:txBody>
          <a:bodyPr wrap="none" rtlCol="0">
            <a:spAutoFit/>
          </a:bodyPr>
          <a:lstStyle/>
          <a:p>
            <a:r>
              <a:rPr lang="en-US" sz="3600" dirty="0" smtClean="0">
                <a:latin typeface="Calibri" pitchFamily="34" charset="0"/>
                <a:cs typeface="Calibri" pitchFamily="34" charset="0"/>
              </a:rPr>
              <a:t>Two Tailed Test Rejection</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3852195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58702" cy="646331"/>
          </a:xfrm>
          <a:prstGeom prst="rect">
            <a:avLst/>
          </a:prstGeom>
          <a:noFill/>
        </p:spPr>
        <p:txBody>
          <a:bodyPr wrap="none" rtlCol="0">
            <a:spAutoFit/>
          </a:bodyPr>
          <a:lstStyle/>
          <a:p>
            <a:r>
              <a:rPr lang="en-US" sz="3600" dirty="0">
                <a:latin typeface="Calibri" pitchFamily="34" charset="0"/>
                <a:cs typeface="Calibri" pitchFamily="34" charset="0"/>
              </a:rPr>
              <a:t>Two Tailed Test Rejection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76"/>
          <a:stretch/>
        </p:blipFill>
        <p:spPr bwMode="auto">
          <a:xfrm>
            <a:off x="493734" y="1371600"/>
            <a:ext cx="8193065" cy="473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90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3124200"/>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3948422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3124199"/>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1879124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graphicFrame>
        <p:nvGraphicFramePr>
          <p:cNvPr id="4" name="Diagram 3"/>
          <p:cNvGraphicFramePr/>
          <p:nvPr>
            <p:extLst>
              <p:ext uri="{D42A27DB-BD31-4B8C-83A1-F6EECF244321}">
                <p14:modId xmlns:p14="http://schemas.microsoft.com/office/powerpoint/2010/main" val="966548582"/>
              </p:ext>
            </p:extLst>
          </p:nvPr>
        </p:nvGraphicFramePr>
        <p:xfrm>
          <a:off x="381000" y="1295400"/>
          <a:ext cx="8254590" cy="4721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305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94510" cy="646331"/>
          </a:xfrm>
          <a:prstGeom prst="rect">
            <a:avLst/>
          </a:prstGeom>
          <a:noFill/>
        </p:spPr>
        <p:txBody>
          <a:bodyPr wrap="none" rtlCol="0">
            <a:spAutoFit/>
          </a:bodyPr>
          <a:lstStyle/>
          <a:p>
            <a:r>
              <a:rPr lang="en-US" sz="3600" dirty="0" smtClean="0">
                <a:latin typeface="Calibri" pitchFamily="34" charset="0"/>
                <a:cs typeface="Calibri" pitchFamily="34" charset="0"/>
              </a:rPr>
              <a:t>Test of Hypothesis</a:t>
            </a:r>
            <a:endParaRPr lang="en-US" sz="3600" dirty="0">
              <a:latin typeface="Calibri" pitchFamily="34" charset="0"/>
              <a:cs typeface="Calibri" pitchFamily="34" charset="0"/>
            </a:endParaRPr>
          </a:p>
        </p:txBody>
      </p:sp>
      <p:sp>
        <p:nvSpPr>
          <p:cNvPr id="5" name="TextBox 4"/>
          <p:cNvSpPr txBox="1"/>
          <p:nvPr/>
        </p:nvSpPr>
        <p:spPr>
          <a:xfrm>
            <a:off x="762000" y="1718608"/>
            <a:ext cx="359451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Large Sample Test</a:t>
            </a:r>
          </a:p>
          <a:p>
            <a:pPr marL="342900" indent="-342900" algn="just">
              <a:buFont typeface="Arial" pitchFamily="34" charset="0"/>
              <a:buChar char="•"/>
            </a:pPr>
            <a:r>
              <a:rPr lang="en-US" sz="2000" dirty="0">
                <a:latin typeface="Calibri" pitchFamily="34" charset="0"/>
                <a:cs typeface="Calibri" pitchFamily="34" charset="0"/>
              </a:rPr>
              <a:t>Tests are based on large </a:t>
            </a:r>
            <a:r>
              <a:rPr lang="en-US" sz="2000" dirty="0" smtClean="0">
                <a:latin typeface="Calibri" pitchFamily="34" charset="0"/>
                <a:cs typeface="Calibri" pitchFamily="34" charset="0"/>
              </a:rPr>
              <a:t>sample on which </a:t>
            </a:r>
            <a:r>
              <a:rPr lang="en-US" sz="2000" dirty="0">
                <a:latin typeface="Calibri" pitchFamily="34" charset="0"/>
                <a:cs typeface="Calibri" pitchFamily="34" charset="0"/>
              </a:rPr>
              <a:t>hypothesis is test </a:t>
            </a:r>
            <a:endParaRPr lang="en-US" sz="2000" dirty="0" smtClean="0">
              <a:latin typeface="Calibri" pitchFamily="34" charset="0"/>
              <a:cs typeface="Calibri" pitchFamily="34" charset="0"/>
            </a:endParaRPr>
          </a:p>
          <a:p>
            <a:pPr marL="347663" algn="just"/>
            <a:r>
              <a:rPr lang="en-US" sz="2000" dirty="0" smtClean="0">
                <a:latin typeface="Calibri" pitchFamily="34" charset="0"/>
                <a:cs typeface="Calibri" pitchFamily="34" charset="0"/>
              </a:rPr>
              <a:t>(</a:t>
            </a:r>
            <a:r>
              <a:rPr lang="en-US" sz="2000" dirty="0">
                <a:latin typeface="Calibri" pitchFamily="34" charset="0"/>
                <a:cs typeface="Calibri" pitchFamily="34" charset="0"/>
              </a:rPr>
              <a:t>sample size n </a:t>
            </a:r>
            <a:r>
              <a:rPr lang="en-US" sz="2000" dirty="0" smtClean="0">
                <a:latin typeface="Calibri" pitchFamily="34" charset="0"/>
                <a:cs typeface="Calibri" pitchFamily="34" charset="0"/>
              </a:rPr>
              <a:t>at least </a:t>
            </a:r>
            <a:r>
              <a:rPr lang="en-US" sz="2000" dirty="0">
                <a:latin typeface="Calibri" pitchFamily="34" charset="0"/>
                <a:cs typeface="Calibri" pitchFamily="34" charset="0"/>
              </a:rPr>
              <a:t>&gt;30</a:t>
            </a:r>
            <a:r>
              <a:rPr lang="en-US" sz="2000" dirty="0" smtClean="0">
                <a:latin typeface="Calibri" pitchFamily="34" charset="0"/>
                <a:cs typeface="Calibri" pitchFamily="34" charset="0"/>
              </a:rPr>
              <a:t>)</a:t>
            </a:r>
          </a:p>
          <a:p>
            <a:pPr algn="just"/>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Exact Sampling Distributions are not available.</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Test are based on C.L.T distribution.</a:t>
            </a:r>
            <a:endParaRPr lang="en-US" sz="2000" dirty="0">
              <a:latin typeface="Calibri" pitchFamily="34" charset="0"/>
              <a:cs typeface="Calibri" pitchFamily="34" charset="0"/>
            </a:endParaRPr>
          </a:p>
        </p:txBody>
      </p:sp>
      <p:sp>
        <p:nvSpPr>
          <p:cNvPr id="6" name="TextBox 5"/>
          <p:cNvSpPr txBox="1"/>
          <p:nvPr/>
        </p:nvSpPr>
        <p:spPr>
          <a:xfrm>
            <a:off x="4724400" y="1718608"/>
            <a:ext cx="3594510" cy="2246769"/>
          </a:xfrm>
          <a:prstGeom prst="rect">
            <a:avLst/>
          </a:prstGeom>
          <a:noFill/>
        </p:spPr>
        <p:txBody>
          <a:bodyPr wrap="square" rtlCol="0">
            <a:spAutoFit/>
          </a:bodyPr>
          <a:lstStyle/>
          <a:p>
            <a:pPr algn="just"/>
            <a:r>
              <a:rPr lang="en-US" sz="2000" b="1" dirty="0" smtClean="0">
                <a:latin typeface="Calibri" pitchFamily="34" charset="0"/>
                <a:cs typeface="Calibri" pitchFamily="34" charset="0"/>
              </a:rPr>
              <a:t>Small Sample Test</a:t>
            </a:r>
          </a:p>
          <a:p>
            <a:pPr marL="342900" indent="-342900" algn="just">
              <a:buFont typeface="Arial" pitchFamily="34" charset="0"/>
              <a:buChar char="•"/>
            </a:pPr>
            <a:r>
              <a:rPr lang="en-US" sz="2000" dirty="0">
                <a:latin typeface="Calibri" pitchFamily="34" charset="0"/>
                <a:cs typeface="Calibri" pitchFamily="34" charset="0"/>
              </a:rPr>
              <a:t>Tests are based on </a:t>
            </a:r>
            <a:r>
              <a:rPr lang="en-US" sz="2000" dirty="0" smtClean="0">
                <a:latin typeface="Calibri" pitchFamily="34" charset="0"/>
                <a:cs typeface="Calibri" pitchFamily="34" charset="0"/>
              </a:rPr>
              <a:t>small </a:t>
            </a:r>
            <a:r>
              <a:rPr lang="en-US" sz="2000" dirty="0">
                <a:latin typeface="Calibri" pitchFamily="34" charset="0"/>
                <a:cs typeface="Calibri" pitchFamily="34" charset="0"/>
              </a:rPr>
              <a:t>sample on which hypothesis is test </a:t>
            </a:r>
          </a:p>
          <a:p>
            <a:pPr marL="342900" indent="-342900" algn="just">
              <a:buFont typeface="Arial" pitchFamily="34" charset="0"/>
              <a:buChar char="•"/>
            </a:pPr>
            <a:r>
              <a:rPr lang="en-US" sz="2000" dirty="0">
                <a:latin typeface="Calibri" pitchFamily="34" charset="0"/>
                <a:cs typeface="Calibri" pitchFamily="34" charset="0"/>
              </a:rPr>
              <a:t>Exact Sampling Distributions are </a:t>
            </a:r>
            <a:r>
              <a:rPr lang="en-US" sz="2000" dirty="0" smtClean="0">
                <a:latin typeface="Calibri" pitchFamily="34" charset="0"/>
                <a:cs typeface="Calibri" pitchFamily="34" charset="0"/>
              </a:rPr>
              <a:t>available.</a:t>
            </a:r>
            <a:endParaRPr lang="en-US" sz="2000" baseline="-25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p:txBody>
      </p:sp>
      <p:sp>
        <p:nvSpPr>
          <p:cNvPr id="3" name="TextBox 2"/>
          <p:cNvSpPr txBox="1"/>
          <p:nvPr/>
        </p:nvSpPr>
        <p:spPr>
          <a:xfrm>
            <a:off x="685800" y="5511225"/>
            <a:ext cx="7924800" cy="584775"/>
          </a:xfrm>
          <a:prstGeom prst="rect">
            <a:avLst/>
          </a:prstGeom>
          <a:noFill/>
        </p:spPr>
        <p:txBody>
          <a:bodyPr wrap="square" rtlCol="0">
            <a:spAutoFit/>
          </a:bodyPr>
          <a:lstStyle/>
          <a:p>
            <a:r>
              <a:rPr lang="en-US" sz="1600" dirty="0">
                <a:latin typeface="Calibri" pitchFamily="34" charset="0"/>
                <a:cs typeface="Calibri" pitchFamily="34" charset="0"/>
              </a:rPr>
              <a:t>The </a:t>
            </a:r>
            <a:r>
              <a:rPr lang="en-US" sz="1600" b="1" dirty="0">
                <a:latin typeface="Calibri" pitchFamily="34" charset="0"/>
                <a:cs typeface="Calibri" pitchFamily="34" charset="0"/>
              </a:rPr>
              <a:t>exact sampling distribution</a:t>
            </a:r>
            <a:r>
              <a:rPr lang="en-US" sz="1600" dirty="0">
                <a:latin typeface="Calibri" pitchFamily="34" charset="0"/>
                <a:cs typeface="Calibri" pitchFamily="34" charset="0"/>
              </a:rPr>
              <a:t> is the sampling distribution of a statistic (estimator, e.g. sample mean </a:t>
            </a:r>
            <a:r>
              <a:rPr lang="en-US" sz="1600" dirty="0" smtClean="0">
                <a:latin typeface="Calibri" pitchFamily="34" charset="0"/>
                <a:cs typeface="Calibri" pitchFamily="34" charset="0"/>
              </a:rPr>
              <a:t>x</a:t>
            </a:r>
            <a:r>
              <a:rPr lang="en-US" sz="1600" dirty="0">
                <a:latin typeface="Calibri" pitchFamily="34" charset="0"/>
                <a:cs typeface="Calibri" pitchFamily="34" charset="0"/>
              </a:rPr>
              <a:t> </a:t>
            </a:r>
            <a:r>
              <a:rPr lang="en-US" sz="1600" dirty="0" smtClean="0">
                <a:latin typeface="Calibri" pitchFamily="34" charset="0"/>
                <a:cs typeface="Calibri" pitchFamily="34" charset="0"/>
              </a:rPr>
              <a:t>bar) </a:t>
            </a:r>
            <a:r>
              <a:rPr lang="en-US" sz="1600" dirty="0">
                <a:latin typeface="Calibri" pitchFamily="34" charset="0"/>
                <a:cs typeface="Calibri" pitchFamily="34" charset="0"/>
              </a:rPr>
              <a:t>over all the possible sample drawn from a population (finite or infinite).</a:t>
            </a:r>
          </a:p>
        </p:txBody>
      </p:sp>
    </p:spTree>
    <p:extLst>
      <p:ext uri="{BB962C8B-B14F-4D97-AF65-F5344CB8AC3E}">
        <p14:creationId xmlns:p14="http://schemas.microsoft.com/office/powerpoint/2010/main" val="3334063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2324" y="3124199"/>
            <a:ext cx="3526671" cy="646331"/>
          </a:xfrm>
          <a:prstGeom prst="rect">
            <a:avLst/>
          </a:prstGeom>
          <a:noFill/>
        </p:spPr>
        <p:txBody>
          <a:bodyPr wrap="none" rtlCol="0">
            <a:spAutoFit/>
          </a:bodyPr>
          <a:lstStyle/>
          <a:p>
            <a:pPr algn="ctr"/>
            <a:r>
              <a:rPr lang="en-US" sz="3600" dirty="0" smtClean="0">
                <a:latin typeface="Calibri" pitchFamily="34" charset="0"/>
                <a:cs typeface="Calibri" pitchFamily="34" charset="0"/>
              </a:rPr>
              <a:t>Large Sample Test</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829379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8042138" cy="646331"/>
          </a:xfrm>
          <a:prstGeom prst="rect">
            <a:avLst/>
          </a:prstGeom>
          <a:noFill/>
        </p:spPr>
        <p:txBody>
          <a:bodyPr wrap="none" rtlCol="0">
            <a:spAutoFit/>
          </a:bodyPr>
          <a:lstStyle/>
          <a:p>
            <a:r>
              <a:rPr lang="en-US" sz="3600" dirty="0" smtClean="0">
                <a:latin typeface="Calibri" pitchFamily="34" charset="0"/>
                <a:cs typeface="Calibri" pitchFamily="34" charset="0"/>
              </a:rPr>
              <a:t>Testing Population Mean (</a:t>
            </a:r>
            <a:r>
              <a:rPr lang="el-GR" sz="3600" dirty="0">
                <a:latin typeface="Calibri" pitchFamily="34" charset="0"/>
                <a:cs typeface="Calibri" pitchFamily="34" charset="0"/>
              </a:rPr>
              <a:t>μ</a:t>
            </a:r>
            <a:r>
              <a:rPr lang="en-US" sz="3600" dirty="0" smtClean="0">
                <a:latin typeface="Calibri" pitchFamily="34" charset="0"/>
                <a:cs typeface="Calibri" pitchFamily="34" charset="0"/>
              </a:rPr>
              <a:t>) : One Sample</a:t>
            </a:r>
            <a:endParaRPr lang="en-US" sz="3600" dirty="0">
              <a:latin typeface="Calibri" pitchFamily="34" charset="0"/>
              <a:cs typeface="Calibri" pitchFamily="34" charset="0"/>
            </a:endParaRPr>
          </a:p>
        </p:txBody>
      </p:sp>
      <p:sp>
        <p:nvSpPr>
          <p:cNvPr id="5" name="TextBox 4"/>
          <p:cNvSpPr txBox="1"/>
          <p:nvPr/>
        </p:nvSpPr>
        <p:spPr>
          <a:xfrm>
            <a:off x="762000" y="1371600"/>
            <a:ext cx="76962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smtClean="0">
                <a:latin typeface="Calibri" pitchFamily="34" charset="0"/>
                <a:cs typeface="Calibri" pitchFamily="34" charset="0"/>
              </a:rPr>
              <a:t>If you want to test whether or not a given sample is taken from a population whose mean value is specified (</a:t>
            </a:r>
            <a:r>
              <a:rPr lang="el-GR"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a:t>
            </a: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How to calculate statistics: </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smtClean="0"/>
              <a:t>x̅</a:t>
            </a:r>
            <a:r>
              <a:rPr lang="en-US" sz="2000" dirty="0" smtClean="0">
                <a:latin typeface="Calibri" pitchFamily="34" charset="0"/>
                <a:cs typeface="Calibri" pitchFamily="34" charset="0"/>
              </a:rPr>
              <a:t> =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σ = Population S.D. (known)</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a:latin typeface="Calibri" pitchFamily="34" charset="0"/>
                <a:cs typeface="Calibri" pitchFamily="34" charset="0"/>
              </a:rPr>
              <a:t> = Population </a:t>
            </a:r>
            <a:r>
              <a:rPr lang="en-US" sz="2000" dirty="0" smtClean="0">
                <a:latin typeface="Calibri" pitchFamily="34" charset="0"/>
                <a:cs typeface="Calibri" pitchFamily="34" charset="0"/>
              </a:rPr>
              <a:t>mean	</a:t>
            </a:r>
            <a:endParaRPr lang="en-US" sz="20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2" y="2807126"/>
            <a:ext cx="17811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660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31243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One Sample z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sample belongs to population having</a:t>
            </a:r>
          </a:p>
          <a:p>
            <a:pPr algn="just"/>
            <a:r>
              <a:rPr lang="en-US" sz="2000" dirty="0">
                <a:latin typeface="Calibri" pitchFamily="34" charset="0"/>
                <a:cs typeface="Calibri" pitchFamily="34" charset="0"/>
              </a:rPr>
              <a:t>mean = μ</a:t>
            </a:r>
            <a:r>
              <a:rPr lang="en-US" sz="2000" baseline="-25000" dirty="0">
                <a:latin typeface="Calibri" pitchFamily="34" charset="0"/>
                <a:cs typeface="Calibri" pitchFamily="34" charset="0"/>
              </a:rPr>
              <a:t>0</a:t>
            </a:r>
            <a:endParaRPr lang="en-US" sz="2000" baseline="-25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=Specified value of mean</a:t>
            </a:r>
          </a:p>
          <a:p>
            <a:pPr algn="just"/>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not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597978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8039317" cy="646331"/>
          </a:xfrm>
          <a:prstGeom prst="rect">
            <a:avLst/>
          </a:prstGeom>
          <a:noFill/>
        </p:spPr>
        <p:txBody>
          <a:bodyPr wrap="none" rtlCol="0">
            <a:spAutoFit/>
          </a:bodyPr>
          <a:lstStyle/>
          <a:p>
            <a:r>
              <a:rPr lang="en-US" sz="3600" dirty="0" smtClean="0">
                <a:latin typeface="Calibri" pitchFamily="34" charset="0"/>
                <a:cs typeface="Calibri" pitchFamily="34" charset="0"/>
              </a:rPr>
              <a:t>Testing Population Mean (</a:t>
            </a:r>
            <a:r>
              <a:rPr lang="el-GR" sz="3600" dirty="0">
                <a:latin typeface="Calibri" pitchFamily="34" charset="0"/>
                <a:cs typeface="Calibri" pitchFamily="34" charset="0"/>
              </a:rPr>
              <a:t>μ</a:t>
            </a:r>
            <a:r>
              <a:rPr lang="en-US" sz="3600" dirty="0" smtClean="0">
                <a:latin typeface="Calibri" pitchFamily="34" charset="0"/>
                <a:cs typeface="Calibri" pitchFamily="34" charset="0"/>
              </a:rPr>
              <a:t>) : Two Sample</a:t>
            </a:r>
            <a:endParaRPr lang="en-US" sz="3600" dirty="0">
              <a:latin typeface="Calibri" pitchFamily="34" charset="0"/>
              <a:cs typeface="Calibri" pitchFamily="34" charset="0"/>
            </a:endParaRPr>
          </a:p>
        </p:txBody>
      </p:sp>
      <p:sp>
        <p:nvSpPr>
          <p:cNvPr id="5" name="TextBox 4"/>
          <p:cNvSpPr txBox="1"/>
          <p:nvPr/>
        </p:nvSpPr>
        <p:spPr>
          <a:xfrm>
            <a:off x="762000" y="1371600"/>
            <a:ext cx="7696200" cy="4708981"/>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if two population means are equal or</a:t>
            </a:r>
          </a:p>
          <a:p>
            <a:pPr algn="just"/>
            <a:r>
              <a:rPr lang="en-US" sz="2000" dirty="0">
                <a:latin typeface="Calibri" pitchFamily="34" charset="0"/>
                <a:cs typeface="Calibri" pitchFamily="34" charset="0"/>
              </a:rPr>
              <a:t>unequal.</a:t>
            </a:r>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How to calculate statistics: </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smtClean="0">
                <a:latin typeface="Calibri" pitchFamily="34" charset="0"/>
                <a:cs typeface="Calibri" pitchFamily="34" charset="0"/>
              </a:rPr>
              <a:t>x̅ =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σ1 = Population S.D. (known) of sample one</a:t>
            </a:r>
          </a:p>
          <a:p>
            <a:pPr algn="just"/>
            <a:r>
              <a:rPr lang="en-US" sz="2000" dirty="0">
                <a:latin typeface="Calibri" pitchFamily="34" charset="0"/>
                <a:cs typeface="Calibri" pitchFamily="34" charset="0"/>
              </a:rPr>
              <a:t>μ1 = Population mean of sample one</a:t>
            </a:r>
          </a:p>
          <a:p>
            <a:pPr algn="just"/>
            <a:r>
              <a:rPr lang="en-US" sz="2000" dirty="0">
                <a:latin typeface="Calibri" pitchFamily="34" charset="0"/>
                <a:cs typeface="Calibri" pitchFamily="34" charset="0"/>
              </a:rPr>
              <a:t>2 = Sample mean of ‘n2’ observations.</a:t>
            </a:r>
          </a:p>
          <a:p>
            <a:pPr algn="just"/>
            <a:r>
              <a:rPr lang="en-US" sz="2000" dirty="0">
                <a:latin typeface="Calibri" pitchFamily="34" charset="0"/>
                <a:cs typeface="Calibri" pitchFamily="34" charset="0"/>
              </a:rPr>
              <a:t>σ2 = Population S.D. (known) of sample two</a:t>
            </a:r>
          </a:p>
          <a:p>
            <a:pPr algn="just"/>
            <a:r>
              <a:rPr lang="en-US" sz="2000" dirty="0">
                <a:latin typeface="Calibri" pitchFamily="34" charset="0"/>
                <a:cs typeface="Calibri" pitchFamily="34" charset="0"/>
              </a:rPr>
              <a:t>μ2 = Population mean of sample one</a:t>
            </a:r>
            <a:r>
              <a:rPr lang="en-US" sz="2000" dirty="0" smtClean="0">
                <a:latin typeface="Calibri" pitchFamily="34" charset="0"/>
                <a:cs typeface="Calibri" pitchFamily="34" charset="0"/>
              </a:rPr>
              <a:t>	</a:t>
            </a:r>
            <a:endParaRPr lang="en-US" sz="2000" dirty="0">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00086"/>
            <a:ext cx="2057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69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2068" y="3124199"/>
            <a:ext cx="3527184" cy="646331"/>
          </a:xfrm>
          <a:prstGeom prst="rect">
            <a:avLst/>
          </a:prstGeom>
          <a:noFill/>
        </p:spPr>
        <p:txBody>
          <a:bodyPr wrap="none" rtlCol="0">
            <a:spAutoFit/>
          </a:bodyPr>
          <a:lstStyle/>
          <a:p>
            <a:pPr algn="ctr"/>
            <a:r>
              <a:rPr lang="en-US" sz="3600" dirty="0" smtClean="0">
                <a:latin typeface="Calibri" pitchFamily="34" charset="0"/>
                <a:cs typeface="Calibri" pitchFamily="34" charset="0"/>
              </a:rPr>
              <a:t>Small Sample Test</a:t>
            </a:r>
            <a:endParaRPr lang="en-US" sz="3600" dirty="0">
              <a:latin typeface="Calibri" pitchFamily="34" charset="0"/>
              <a:cs typeface="Calibri" pitchFamily="34" charset="0"/>
            </a:endParaRPr>
          </a:p>
        </p:txBody>
      </p:sp>
    </p:spTree>
    <p:extLst>
      <p:ext uri="{BB962C8B-B14F-4D97-AF65-F5344CB8AC3E}">
        <p14:creationId xmlns:p14="http://schemas.microsoft.com/office/powerpoint/2010/main" val="2829379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3527184"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1631216"/>
          </a:xfrm>
          <a:prstGeom prst="rect">
            <a:avLst/>
          </a:prstGeom>
          <a:noFill/>
        </p:spPr>
        <p:txBody>
          <a:bodyPr wrap="square" rtlCol="0">
            <a:spAutoFit/>
          </a:bodyPr>
          <a:lstStyle/>
          <a:p>
            <a:pPr algn="just"/>
            <a:r>
              <a:rPr lang="en-US" sz="2000" dirty="0">
                <a:latin typeface="Calibri" pitchFamily="34" charset="0"/>
                <a:cs typeface="Calibri" pitchFamily="34" charset="0"/>
              </a:rPr>
              <a:t>In small sample </a:t>
            </a:r>
            <a:r>
              <a:rPr lang="en-US" sz="2000" dirty="0" smtClean="0">
                <a:latin typeface="Calibri" pitchFamily="34" charset="0"/>
                <a:cs typeface="Calibri" pitchFamily="34" charset="0"/>
              </a:rPr>
              <a:t>test,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sampling distribution that the test </a:t>
            </a:r>
            <a:r>
              <a:rPr lang="en-US" sz="2000" dirty="0">
                <a:latin typeface="Calibri" pitchFamily="34" charset="0"/>
                <a:cs typeface="Calibri" pitchFamily="34" charset="0"/>
              </a:rPr>
              <a:t>statistic follow </a:t>
            </a:r>
            <a:r>
              <a:rPr lang="en-US" sz="2000" dirty="0" smtClean="0">
                <a:latin typeface="Calibri" pitchFamily="34" charset="0"/>
                <a:cs typeface="Calibri" pitchFamily="34" charset="0"/>
              </a:rPr>
              <a:t>are majorly classified </a:t>
            </a:r>
            <a:r>
              <a:rPr lang="en-US" sz="2000" dirty="0">
                <a:latin typeface="Calibri" pitchFamily="34" charset="0"/>
                <a:cs typeface="Calibri" pitchFamily="34" charset="0"/>
              </a:rPr>
              <a:t>in three </a:t>
            </a:r>
            <a:r>
              <a:rPr lang="en-US" sz="2000" dirty="0" smtClean="0">
                <a:latin typeface="Calibri" pitchFamily="34" charset="0"/>
                <a:cs typeface="Calibri" pitchFamily="34" charset="0"/>
              </a:rPr>
              <a:t>distributions: </a:t>
            </a:r>
          </a:p>
          <a:p>
            <a:pPr marL="342900" indent="-342900" algn="just">
              <a:buFont typeface="Arial" pitchFamily="34" charset="0"/>
              <a:buChar char="•"/>
            </a:pPr>
            <a:r>
              <a:rPr lang="el-GR" sz="2000" dirty="0" smtClean="0">
                <a:latin typeface="Calibri" pitchFamily="34" charset="0"/>
                <a:cs typeface="Calibri" pitchFamily="34" charset="0"/>
              </a:rPr>
              <a:t>Χ</a:t>
            </a:r>
            <a:r>
              <a:rPr lang="el-GR" sz="2000" baseline="30000" dirty="0" smtClean="0">
                <a:latin typeface="Calibri" pitchFamily="34" charset="0"/>
                <a:cs typeface="Calibri" pitchFamily="34" charset="0"/>
              </a:rPr>
              <a:t>2</a:t>
            </a:r>
            <a:r>
              <a:rPr lang="en-US" sz="2000" dirty="0" smtClean="0">
                <a:latin typeface="Calibri" pitchFamily="34" charset="0"/>
                <a:cs typeface="Calibri" pitchFamily="34" charset="0"/>
              </a:rPr>
              <a:t> distribution (chi-square)</a:t>
            </a:r>
          </a:p>
          <a:p>
            <a:pPr marL="342900" indent="-342900" algn="just">
              <a:buFont typeface="Arial" pitchFamily="34" charset="0"/>
              <a:buChar char="•"/>
            </a:pPr>
            <a:r>
              <a:rPr lang="en-US" sz="2000" dirty="0" smtClean="0">
                <a:latin typeface="Calibri" pitchFamily="34" charset="0"/>
                <a:cs typeface="Calibri" pitchFamily="34" charset="0"/>
              </a:rPr>
              <a:t>t-distribution</a:t>
            </a:r>
          </a:p>
          <a:p>
            <a:pPr marL="342900" indent="-342900" algn="just">
              <a:buFont typeface="Arial" pitchFamily="34" charset="0"/>
              <a:buChar char="•"/>
            </a:pPr>
            <a:r>
              <a:rPr lang="en-US" sz="2000" dirty="0" smtClean="0">
                <a:latin typeface="Calibri" pitchFamily="34" charset="0"/>
                <a:cs typeface="Calibri" pitchFamily="34" charset="0"/>
              </a:rPr>
              <a:t>F-distribution</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446168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712220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One Sample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a given sample is coming from a</a:t>
            </a:r>
          </a:p>
          <a:p>
            <a:pPr algn="just"/>
            <a:r>
              <a:rPr lang="en-US" sz="2000" dirty="0">
                <a:latin typeface="Calibri" pitchFamily="34" charset="0"/>
                <a:cs typeface="Calibri" pitchFamily="34" charset="0"/>
              </a:rPr>
              <a:t>population </a:t>
            </a:r>
            <a:r>
              <a:rPr lang="en-US" sz="2000" dirty="0" smtClean="0">
                <a:latin typeface="Calibri" pitchFamily="34" charset="0"/>
                <a:cs typeface="Calibri" pitchFamily="34" charset="0"/>
              </a:rPr>
              <a:t>or not whose </a:t>
            </a:r>
            <a:r>
              <a:rPr lang="en-US" sz="2000" dirty="0">
                <a:latin typeface="Calibri" pitchFamily="34" charset="0"/>
                <a:cs typeface="Calibri" pitchFamily="34" charset="0"/>
              </a:rPr>
              <a:t>mean is specified value </a:t>
            </a:r>
            <a:r>
              <a:rPr lang="en-US" sz="2000" dirty="0" smtClean="0">
                <a:latin typeface="Calibri" pitchFamily="34" charset="0"/>
                <a:cs typeface="Calibri" pitchFamily="34" charset="0"/>
              </a:rPr>
              <a:t>and </a:t>
            </a:r>
            <a:r>
              <a:rPr lang="en-US" sz="2000" dirty="0">
                <a:latin typeface="Calibri" pitchFamily="34" charset="0"/>
                <a:cs typeface="Calibri" pitchFamily="34" charset="0"/>
              </a:rPr>
              <a:t>population</a:t>
            </a:r>
          </a:p>
          <a:p>
            <a:pPr algn="just"/>
            <a:r>
              <a:rPr lang="en-US" sz="2000" dirty="0">
                <a:latin typeface="Calibri" pitchFamily="34" charset="0"/>
                <a:cs typeface="Calibri" pitchFamily="34" charset="0"/>
              </a:rPr>
              <a:t>variance is unknown</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a:latin typeface="Calibri" pitchFamily="34" charset="0"/>
                <a:cs typeface="Calibri" pitchFamily="34" charset="0"/>
              </a:rPr>
              <a:t>x̅ </a:t>
            </a:r>
            <a:r>
              <a:rPr lang="en-US" sz="2000" dirty="0" smtClean="0">
                <a:latin typeface="Calibri" pitchFamily="34" charset="0"/>
                <a:cs typeface="Calibri" pitchFamily="34" charset="0"/>
              </a:rPr>
              <a:t>= </a:t>
            </a:r>
            <a:r>
              <a:rPr lang="en-US" sz="2000" dirty="0">
                <a:latin typeface="Calibri" pitchFamily="34" charset="0"/>
                <a:cs typeface="Calibri" pitchFamily="34" charset="0"/>
              </a:rPr>
              <a:t>Sample mean of ‘n’ observations.</a:t>
            </a:r>
          </a:p>
          <a:p>
            <a:pPr algn="just"/>
            <a:r>
              <a:rPr lang="en-US" sz="2000" dirty="0">
                <a:latin typeface="Calibri" pitchFamily="34" charset="0"/>
                <a:cs typeface="Calibri" pitchFamily="34" charset="0"/>
              </a:rPr>
              <a:t>s = S.D. of sample of ‘n’ observations.</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a:latin typeface="Calibri" pitchFamily="34" charset="0"/>
                <a:cs typeface="Calibri" pitchFamily="34" charset="0"/>
              </a:rPr>
              <a:t> = Population mean.</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47" y="3077691"/>
            <a:ext cx="2043112" cy="9890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887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2554545"/>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Pepsico India sells a soft drink in a can container having 250ml of the drink.</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Since this information is on the label, we assume it to be true. </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But is it really true ?</a:t>
            </a:r>
            <a:endParaRPr lang="en-US" sz="2000"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69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11206"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One Sample t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sample belongs to population having</a:t>
            </a:r>
          </a:p>
          <a:p>
            <a:pPr algn="just"/>
            <a:r>
              <a:rPr lang="en-US" sz="2000" dirty="0">
                <a:latin typeface="Calibri" pitchFamily="34" charset="0"/>
                <a:cs typeface="Calibri" pitchFamily="34" charset="0"/>
              </a:rPr>
              <a:t>mean = </a:t>
            </a:r>
            <a:r>
              <a:rPr lang="en-US" sz="2000" dirty="0" smtClean="0">
                <a:latin typeface="Calibri" pitchFamily="34" charset="0"/>
                <a:cs typeface="Calibri" pitchFamily="34" charset="0"/>
              </a:rPr>
              <a:t>μ</a:t>
            </a:r>
            <a:r>
              <a:rPr lang="en-US" sz="2000" baseline="-25000" dirty="0" smtClean="0">
                <a:latin typeface="Calibri" pitchFamily="34" charset="0"/>
                <a:cs typeface="Calibri" pitchFamily="34" charset="0"/>
              </a:rPr>
              <a:t>0</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=Specified value of mean</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is not equal to μ</a:t>
            </a:r>
            <a:r>
              <a:rPr lang="en-US" sz="2000" baseline="-25000" dirty="0">
                <a:latin typeface="Calibri" pitchFamily="34" charset="0"/>
                <a:cs typeface="Calibri" pitchFamily="34" charset="0"/>
              </a:rPr>
              <a:t>0</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974415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7119385"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Two Sample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093428"/>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test whether given two samples belongs to same</a:t>
            </a:r>
          </a:p>
          <a:p>
            <a:pPr algn="just"/>
            <a:r>
              <a:rPr lang="en-US" sz="2000" dirty="0">
                <a:latin typeface="Calibri" pitchFamily="34" charset="0"/>
                <a:cs typeface="Calibri" pitchFamily="34" charset="0"/>
              </a:rPr>
              <a:t>population or not. This can be tested by checking equality of means of</a:t>
            </a:r>
          </a:p>
          <a:p>
            <a:pPr algn="just"/>
            <a:r>
              <a:rPr lang="en-US" sz="2000" dirty="0">
                <a:latin typeface="Calibri" pitchFamily="34" charset="0"/>
                <a:cs typeface="Calibri" pitchFamily="34" charset="0"/>
              </a:rPr>
              <a:t>two samples.</a:t>
            </a: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a:latin typeface="Calibri" pitchFamily="34" charset="0"/>
                <a:cs typeface="Calibri" pitchFamily="34" charset="0"/>
              </a:rPr>
              <a:t>x</a:t>
            </a:r>
            <a:r>
              <a:rPr lang="en-US" sz="2000" dirty="0" smtClean="0">
                <a:latin typeface="Calibri" pitchFamily="34" charset="0"/>
                <a:cs typeface="Calibri" pitchFamily="34" charset="0"/>
              </a:rPr>
              <a:t>̅</a:t>
            </a:r>
            <a:r>
              <a:rPr lang="en-US" sz="2000" baseline="-25000" dirty="0" smtClean="0">
                <a:latin typeface="Calibri" pitchFamily="34" charset="0"/>
                <a:cs typeface="Calibri" pitchFamily="34" charset="0"/>
              </a:rPr>
              <a:t>1</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mean of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1</a:t>
            </a:r>
            <a:r>
              <a:rPr lang="en-US" sz="2000" dirty="0" smtClean="0">
                <a:latin typeface="Calibri" pitchFamily="34" charset="0"/>
                <a:cs typeface="Calibri" pitchFamily="34" charset="0"/>
              </a:rPr>
              <a:t> observations</a:t>
            </a:r>
          </a:p>
          <a:p>
            <a:pPr algn="just"/>
            <a:r>
              <a:rPr lang="en-US" sz="2000" dirty="0">
                <a:latin typeface="Calibri" pitchFamily="34" charset="0"/>
                <a:cs typeface="Calibri" pitchFamily="34" charset="0"/>
              </a:rPr>
              <a:t>x</a:t>
            </a:r>
            <a:r>
              <a:rPr lang="en-US" sz="2000" dirty="0" smtClean="0">
                <a:latin typeface="Calibri" pitchFamily="34" charset="0"/>
                <a:cs typeface="Calibri" pitchFamily="34" charset="0"/>
              </a:rPr>
              <a:t>̅</a:t>
            </a:r>
            <a:r>
              <a:rPr lang="en-US" sz="2000" baseline="-25000" dirty="0" smtClean="0">
                <a:latin typeface="Calibri" pitchFamily="34" charset="0"/>
                <a:cs typeface="Calibri" pitchFamily="34" charset="0"/>
              </a:rPr>
              <a:t>2</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mean of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2</a:t>
            </a:r>
            <a:r>
              <a:rPr lang="en-US" sz="2000" dirty="0" smtClean="0">
                <a:latin typeface="Calibri" pitchFamily="34" charset="0"/>
                <a:cs typeface="Calibri" pitchFamily="34" charset="0"/>
              </a:rPr>
              <a:t> observations</a:t>
            </a:r>
            <a:endParaRPr lang="en-US" sz="2000" dirty="0">
              <a:latin typeface="Calibri" pitchFamily="34" charset="0"/>
              <a:cs typeface="Calibri" pitchFamily="34" charset="0"/>
            </a:endParaRPr>
          </a:p>
          <a:p>
            <a:pPr algn="just"/>
            <a:r>
              <a:rPr lang="en-US" sz="2000" dirty="0" err="1">
                <a:latin typeface="Calibri" pitchFamily="34" charset="0"/>
                <a:cs typeface="Calibri" pitchFamily="34" charset="0"/>
              </a:rPr>
              <a:t>S</a:t>
            </a:r>
            <a:r>
              <a:rPr lang="en-US" sz="2000" baseline="-25000" dirty="0" err="1">
                <a:latin typeface="Calibri" pitchFamily="34" charset="0"/>
                <a:cs typeface="Calibri" pitchFamily="34" charset="0"/>
              </a:rPr>
              <a:t>p</a:t>
            </a:r>
            <a:r>
              <a:rPr lang="en-US" sz="2000" dirty="0">
                <a:latin typeface="Calibri" pitchFamily="34" charset="0"/>
                <a:cs typeface="Calibri" pitchFamily="34" charset="0"/>
              </a:rPr>
              <a:t> = Pooled S.D. of two samples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590799"/>
            <a:ext cx="2686050" cy="1321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121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08385"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Two Sample t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224676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two sample belongs to same population.</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of two samples is same.</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Mean of two samples is not same.</a:t>
            </a:r>
          </a:p>
          <a:p>
            <a:pPr marL="342900" indent="-342900" algn="just">
              <a:buFont typeface="Arial" pitchFamily="34" charset="0"/>
              <a:buChar char="•"/>
            </a:pPr>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Two samples belongs to same population.</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smtClean="0">
                <a:latin typeface="Calibri" pitchFamily="34" charset="0"/>
                <a:cs typeface="Calibri" pitchFamily="34" charset="0"/>
              </a:rPr>
              <a:t>: </a:t>
            </a:r>
            <a:r>
              <a:rPr lang="en-US" sz="2000" dirty="0">
                <a:latin typeface="Calibri" pitchFamily="34" charset="0"/>
                <a:cs typeface="Calibri" pitchFamily="34" charset="0"/>
              </a:rPr>
              <a:t>Two samples belongs to different </a:t>
            </a:r>
            <a:r>
              <a:rPr lang="en-US" sz="2000" dirty="0" smtClean="0">
                <a:latin typeface="Calibri" pitchFamily="34" charset="0"/>
                <a:cs typeface="Calibri" pitchFamily="34" charset="0"/>
              </a:rPr>
              <a:t>population.</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339413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04338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Paired t-test</a:t>
            </a:r>
            <a:endParaRPr lang="en-US" sz="3600" dirty="0">
              <a:latin typeface="Calibri" pitchFamily="34" charset="0"/>
              <a:cs typeface="Calibri" pitchFamily="34" charset="0"/>
            </a:endParaRPr>
          </a:p>
        </p:txBody>
      </p:sp>
      <p:sp>
        <p:nvSpPr>
          <p:cNvPr id="5" name="TextBox 4"/>
          <p:cNvSpPr txBox="1"/>
          <p:nvPr/>
        </p:nvSpPr>
        <p:spPr>
          <a:xfrm>
            <a:off x="762000" y="1371600"/>
            <a:ext cx="7696200" cy="4708981"/>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want to check, effectiveness of a new treatment, a new method</a:t>
            </a:r>
          </a:p>
          <a:p>
            <a:pPr algn="just"/>
            <a:r>
              <a:rPr lang="en-US" sz="2000" dirty="0">
                <a:latin typeface="Calibri" pitchFamily="34" charset="0"/>
                <a:cs typeface="Calibri" pitchFamily="34" charset="0"/>
              </a:rPr>
              <a:t>employed or a training one can apply paired t-test. Here observations</a:t>
            </a:r>
          </a:p>
          <a:p>
            <a:pPr algn="just"/>
            <a:r>
              <a:rPr lang="en-US" sz="2000" dirty="0">
                <a:latin typeface="Calibri" pitchFamily="34" charset="0"/>
                <a:cs typeface="Calibri" pitchFamily="34" charset="0"/>
              </a:rPr>
              <a:t>on every unit are made before and after applying the treatment or</a:t>
            </a:r>
          </a:p>
          <a:p>
            <a:pPr algn="just"/>
            <a:r>
              <a:rPr lang="en-US" sz="2000" dirty="0">
                <a:latin typeface="Calibri" pitchFamily="34" charset="0"/>
                <a:cs typeface="Calibri" pitchFamily="34" charset="0"/>
              </a:rPr>
              <a:t>method. Hence if treatment or method is effective, there will be</a:t>
            </a:r>
          </a:p>
          <a:p>
            <a:pPr algn="just"/>
            <a:r>
              <a:rPr lang="en-US" sz="2000" dirty="0">
                <a:latin typeface="Calibri" pitchFamily="34" charset="0"/>
                <a:cs typeface="Calibri" pitchFamily="34" charset="0"/>
              </a:rPr>
              <a:t>significant difference in observations before applying it and after</a:t>
            </a:r>
          </a:p>
          <a:p>
            <a:pPr algn="just"/>
            <a:r>
              <a:rPr lang="en-US" sz="2000" dirty="0">
                <a:latin typeface="Calibri" pitchFamily="34" charset="0"/>
                <a:cs typeface="Calibri" pitchFamily="34" charset="0"/>
              </a:rPr>
              <a:t>applying it.</a:t>
            </a:r>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err="1">
                <a:latin typeface="Calibri" pitchFamily="34" charset="0"/>
                <a:cs typeface="Calibri" pitchFamily="34" charset="0"/>
              </a:rPr>
              <a:t>x</a:t>
            </a:r>
            <a:r>
              <a:rPr lang="en-US" sz="2000" dirty="0" err="1" smtClean="0">
                <a:latin typeface="Calibri" pitchFamily="34" charset="0"/>
                <a:cs typeface="Calibri" pitchFamily="34" charset="0"/>
              </a:rPr>
              <a:t>̅</a:t>
            </a:r>
            <a:r>
              <a:rPr lang="en-US" sz="2000" baseline="-25000" dirty="0" err="1">
                <a:latin typeface="Calibri" pitchFamily="34" charset="0"/>
                <a:cs typeface="Calibri" pitchFamily="34" charset="0"/>
              </a:rPr>
              <a:t>D</a:t>
            </a:r>
            <a:r>
              <a:rPr lang="en-US" sz="2000" dirty="0" smtClean="0">
                <a:latin typeface="Calibri" pitchFamily="34" charset="0"/>
                <a:cs typeface="Calibri" pitchFamily="34" charset="0"/>
              </a:rPr>
              <a:t> </a:t>
            </a:r>
            <a:r>
              <a:rPr lang="en-US" sz="2000" dirty="0">
                <a:latin typeface="Calibri" pitchFamily="34" charset="0"/>
                <a:cs typeface="Calibri" pitchFamily="34" charset="0"/>
              </a:rPr>
              <a:t>= Mean of differences of ‘n’ paired observations</a:t>
            </a:r>
            <a:r>
              <a:rPr lang="en-US" sz="2000" dirty="0" smtClean="0">
                <a:latin typeface="Calibri" pitchFamily="34" charset="0"/>
                <a:cs typeface="Calibri" pitchFamily="34" charset="0"/>
              </a:rPr>
              <a:t>.</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D</a:t>
            </a:r>
            <a:r>
              <a:rPr lang="en-US" sz="2000" dirty="0" smtClean="0">
                <a:latin typeface="Calibri" pitchFamily="34" charset="0"/>
                <a:cs typeface="Calibri" pitchFamily="34" charset="0"/>
              </a:rPr>
              <a:t> </a:t>
            </a:r>
            <a:r>
              <a:rPr lang="en-US" sz="2000" dirty="0">
                <a:latin typeface="Calibri" pitchFamily="34" charset="0"/>
                <a:cs typeface="Calibri" pitchFamily="34" charset="0"/>
              </a:rPr>
              <a:t>= S.D. of differences of ‘n’ paired observations</a:t>
            </a:r>
            <a:r>
              <a:rPr lang="en-US" sz="2000" dirty="0" smtClean="0">
                <a:latin typeface="Calibri" pitchFamily="34" charset="0"/>
                <a:cs typeface="Calibri" pitchFamily="34" charset="0"/>
              </a:rPr>
              <a:t>.</a:t>
            </a:r>
          </a:p>
          <a:p>
            <a:pPr algn="just"/>
            <a:r>
              <a:rPr lang="en-US" sz="2000" dirty="0">
                <a:latin typeface="Calibri" pitchFamily="34" charset="0"/>
                <a:cs typeface="Calibri" pitchFamily="34" charset="0"/>
              </a:rPr>
              <a:t>μ</a:t>
            </a:r>
            <a:r>
              <a:rPr lang="en-US" sz="2000" baseline="-25000" dirty="0">
                <a:latin typeface="Calibri" pitchFamily="34" charset="0"/>
                <a:cs typeface="Calibri" pitchFamily="34" charset="0"/>
              </a:rPr>
              <a:t>0</a:t>
            </a:r>
            <a:r>
              <a:rPr lang="en-US" sz="2000" dirty="0" smtClean="0">
                <a:latin typeface="Calibri" pitchFamily="34" charset="0"/>
                <a:cs typeface="Calibri" pitchFamily="34" charset="0"/>
              </a:rPr>
              <a:t> </a:t>
            </a:r>
            <a:r>
              <a:rPr lang="en-US" sz="2000" dirty="0">
                <a:latin typeface="Calibri" pitchFamily="34" charset="0"/>
                <a:cs typeface="Calibri" pitchFamily="34" charset="0"/>
              </a:rPr>
              <a:t>= Mean of differences of ‘n’ paired observations under </a:t>
            </a: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671" y="3352800"/>
            <a:ext cx="2057400" cy="10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056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5616602"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a:t>
            </a:r>
            <a:r>
              <a:rPr lang="en-US" sz="3600" dirty="0">
                <a:latin typeface="Calibri" pitchFamily="34" charset="0"/>
                <a:cs typeface="Calibri" pitchFamily="34" charset="0"/>
              </a:rPr>
              <a:t>Paired </a:t>
            </a:r>
            <a:r>
              <a:rPr lang="en-US" sz="3600" dirty="0" smtClean="0">
                <a:latin typeface="Calibri" pitchFamily="34" charset="0"/>
                <a:cs typeface="Calibri" pitchFamily="34" charset="0"/>
              </a:rPr>
              <a:t>t-test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938992"/>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the given two sample belongs to same population</a:t>
            </a:r>
          </a:p>
          <a:p>
            <a:pPr algn="just"/>
            <a:r>
              <a:rPr lang="en-US" sz="2000" dirty="0">
                <a:latin typeface="Calibri" pitchFamily="34" charset="0"/>
                <a:cs typeface="Calibri" pitchFamily="34" charset="0"/>
              </a:rPr>
              <a:t>or not. This can also be taken as there is no significant difference in</a:t>
            </a:r>
          </a:p>
          <a:p>
            <a:pPr algn="just"/>
            <a:r>
              <a:rPr lang="en-US" sz="2000" dirty="0">
                <a:latin typeface="Calibri" pitchFamily="34" charset="0"/>
                <a:cs typeface="Calibri" pitchFamily="34" charset="0"/>
              </a:rPr>
              <a:t>samples before and after applying some treatment or method</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Mean of samples before and after treatment is same</a:t>
            </a:r>
            <a:r>
              <a:rPr lang="en-US" sz="2000" dirty="0" smtClean="0">
                <a:latin typeface="Calibri" pitchFamily="34" charset="0"/>
                <a:cs typeface="Calibri" pitchFamily="34" charset="0"/>
              </a:rPr>
              <a:t>.</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Mean of samples before and after treatment is not same</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4285189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572697"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Chi-square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have attribute data and if you want to test whether any two</a:t>
            </a:r>
          </a:p>
          <a:p>
            <a:pPr algn="just"/>
            <a:r>
              <a:rPr lang="en-US" sz="2000" dirty="0">
                <a:latin typeface="Calibri" pitchFamily="34" charset="0"/>
                <a:cs typeface="Calibri" pitchFamily="34" charset="0"/>
              </a:rPr>
              <a:t>attributes are associated with each other or they are independent of</a:t>
            </a:r>
          </a:p>
          <a:p>
            <a:pPr algn="just"/>
            <a:r>
              <a:rPr lang="en-US" sz="2000" dirty="0">
                <a:latin typeface="Calibri" pitchFamily="34" charset="0"/>
                <a:cs typeface="Calibri" pitchFamily="34" charset="0"/>
              </a:rPr>
              <a:t>each other, we can use Chi-Square test for checking independence of</a:t>
            </a:r>
          </a:p>
          <a:p>
            <a:pPr algn="just"/>
            <a:r>
              <a:rPr lang="en-US" sz="2000" dirty="0">
                <a:latin typeface="Calibri" pitchFamily="34" charset="0"/>
                <a:cs typeface="Calibri" pitchFamily="34" charset="0"/>
              </a:rPr>
              <a:t>attributes.</a:t>
            </a:r>
          </a:p>
          <a:p>
            <a:pPr algn="just"/>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Where,</a:t>
            </a:r>
          </a:p>
          <a:p>
            <a:pPr algn="just"/>
            <a:r>
              <a:rPr lang="en-US" sz="2000" dirty="0" err="1">
                <a:latin typeface="Calibri" pitchFamily="34" charset="0"/>
                <a:cs typeface="Calibri" pitchFamily="34" charset="0"/>
              </a:rPr>
              <a:t>O</a:t>
            </a:r>
            <a:r>
              <a:rPr lang="en-US" sz="2000" baseline="-25000" dirty="0" err="1">
                <a:latin typeface="Calibri" pitchFamily="34" charset="0"/>
                <a:cs typeface="Calibri" pitchFamily="34" charset="0"/>
              </a:rPr>
              <a:t>i</a:t>
            </a:r>
            <a:r>
              <a:rPr lang="en-US" sz="2000" dirty="0">
                <a:latin typeface="Calibri" pitchFamily="34" charset="0"/>
                <a:cs typeface="Calibri" pitchFamily="34" charset="0"/>
              </a:rPr>
              <a:t> = Observed frequency or Cell count</a:t>
            </a:r>
          </a:p>
          <a:p>
            <a:pPr algn="just"/>
            <a:r>
              <a:rPr lang="en-US" sz="2000" dirty="0" err="1">
                <a:latin typeface="Calibri" pitchFamily="34" charset="0"/>
                <a:cs typeface="Calibri" pitchFamily="34" charset="0"/>
              </a:rPr>
              <a:t>E</a:t>
            </a:r>
            <a:r>
              <a:rPr lang="en-US" sz="2000" baseline="-25000" dirty="0" err="1">
                <a:latin typeface="Calibri" pitchFamily="34" charset="0"/>
                <a:cs typeface="Calibri" pitchFamily="34" charset="0"/>
              </a:rPr>
              <a:t>i</a:t>
            </a:r>
            <a:r>
              <a:rPr lang="en-US" sz="2000" dirty="0">
                <a:latin typeface="Calibri" pitchFamily="34" charset="0"/>
                <a:cs typeface="Calibri" pitchFamily="34" charset="0"/>
              </a:rPr>
              <a:t> = Expected frequency or Cell count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834" y="2821513"/>
            <a:ext cx="2250474"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604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6029023"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Chi-Square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631216"/>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attributes in the given data are independent of </a:t>
            </a:r>
            <a:r>
              <a:rPr lang="en-US" sz="2000" dirty="0" smtClean="0">
                <a:latin typeface="Calibri" pitchFamily="34" charset="0"/>
                <a:cs typeface="Calibri" pitchFamily="34" charset="0"/>
              </a:rPr>
              <a:t>each other </a:t>
            </a:r>
            <a:r>
              <a:rPr lang="en-US" sz="2000" dirty="0">
                <a:latin typeface="Calibri" pitchFamily="34" charset="0"/>
                <a:cs typeface="Calibri" pitchFamily="34" charset="0"/>
              </a:rPr>
              <a:t>or not</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Two attributes are independent of each other.</a:t>
            </a:r>
            <a:endParaRPr lang="en-US" sz="2000" dirty="0" smtClean="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Two attributes are not independent of each other.</a:t>
            </a:r>
          </a:p>
        </p:txBody>
      </p:sp>
    </p:spTree>
    <p:extLst>
      <p:ext uri="{BB962C8B-B14F-4D97-AF65-F5344CB8AC3E}">
        <p14:creationId xmlns:p14="http://schemas.microsoft.com/office/powerpoint/2010/main" val="18505415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4778616" cy="646331"/>
          </a:xfrm>
          <a:prstGeom prst="rect">
            <a:avLst/>
          </a:prstGeom>
          <a:noFill/>
        </p:spPr>
        <p:txBody>
          <a:bodyPr wrap="none" rtlCol="0">
            <a:spAutoFit/>
          </a:bodyPr>
          <a:lstStyle/>
          <a:p>
            <a:r>
              <a:rPr lang="en-US" sz="3600" dirty="0" smtClean="0">
                <a:latin typeface="Calibri" pitchFamily="34" charset="0"/>
                <a:cs typeface="Calibri" pitchFamily="34" charset="0"/>
              </a:rPr>
              <a:t>Small Sample Test: F test</a:t>
            </a:r>
            <a:endParaRPr lang="en-US" sz="3600" dirty="0">
              <a:latin typeface="Calibri" pitchFamily="34" charset="0"/>
              <a:cs typeface="Calibri" pitchFamily="34" charset="0"/>
            </a:endParaRPr>
          </a:p>
        </p:txBody>
      </p:sp>
      <p:sp>
        <p:nvSpPr>
          <p:cNvPr id="5" name="TextBox 4"/>
          <p:cNvSpPr txBox="1"/>
          <p:nvPr/>
        </p:nvSpPr>
        <p:spPr>
          <a:xfrm>
            <a:off x="762000" y="1371600"/>
            <a:ext cx="7696200" cy="3477875"/>
          </a:xfrm>
          <a:prstGeom prst="rect">
            <a:avLst/>
          </a:prstGeom>
          <a:noFill/>
        </p:spPr>
        <p:txBody>
          <a:bodyPr wrap="square" rtlCol="0">
            <a:spAutoFit/>
          </a:bodyPr>
          <a:lstStyle/>
          <a:p>
            <a:pPr algn="just"/>
            <a:r>
              <a:rPr lang="en-US" sz="2000" b="1" dirty="0" smtClean="0">
                <a:latin typeface="Calibri" pitchFamily="34" charset="0"/>
                <a:cs typeface="Calibri" pitchFamily="34" charset="0"/>
              </a:rPr>
              <a:t>When to use ?</a:t>
            </a:r>
          </a:p>
          <a:p>
            <a:pPr algn="just"/>
            <a:r>
              <a:rPr lang="en-US" sz="2000" dirty="0">
                <a:latin typeface="Calibri" pitchFamily="34" charset="0"/>
                <a:cs typeface="Calibri" pitchFamily="34" charset="0"/>
              </a:rPr>
              <a:t>If you have two different samples and you want to know whether</a:t>
            </a:r>
          </a:p>
          <a:p>
            <a:pPr algn="just"/>
            <a:r>
              <a:rPr lang="en-US" sz="2000" dirty="0">
                <a:latin typeface="Calibri" pitchFamily="34" charset="0"/>
                <a:cs typeface="Calibri" pitchFamily="34" charset="0"/>
              </a:rPr>
              <a:t>these two sample have same population variance or not, one can use</a:t>
            </a:r>
          </a:p>
          <a:p>
            <a:pPr algn="just"/>
            <a:r>
              <a:rPr lang="en-US" sz="2000" dirty="0">
                <a:latin typeface="Calibri" pitchFamily="34" charset="0"/>
                <a:cs typeface="Calibri" pitchFamily="34" charset="0"/>
              </a:rPr>
              <a:t>F test.</a:t>
            </a:r>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Where</a:t>
            </a:r>
            <a:r>
              <a:rPr lang="en-US" sz="2000" dirty="0">
                <a:latin typeface="Calibri" pitchFamily="34" charset="0"/>
                <a:cs typeface="Calibri" pitchFamily="34" charset="0"/>
              </a:rPr>
              <a:t>,</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1</a:t>
            </a:r>
            <a:r>
              <a:rPr lang="en-US" sz="2000" baseline="30000" dirty="0" smtClean="0">
                <a:latin typeface="Calibri" pitchFamily="34" charset="0"/>
                <a:cs typeface="Calibri" pitchFamily="34" charset="0"/>
              </a:rPr>
              <a:t>2</a:t>
            </a:r>
            <a:r>
              <a:rPr lang="en-US" sz="2000" baseline="-25000" dirty="0" smtClean="0">
                <a:latin typeface="Calibri" pitchFamily="34" charset="0"/>
                <a:cs typeface="Calibri" pitchFamily="34" charset="0"/>
              </a:rPr>
              <a:t>  </a:t>
            </a:r>
            <a:r>
              <a:rPr lang="en-US" sz="2000" dirty="0" smtClean="0">
                <a:latin typeface="Calibri" pitchFamily="34" charset="0"/>
                <a:cs typeface="Calibri" pitchFamily="34" charset="0"/>
              </a:rPr>
              <a:t>= Sample </a:t>
            </a:r>
            <a:r>
              <a:rPr lang="en-US" sz="2000" dirty="0">
                <a:latin typeface="Calibri" pitchFamily="34" charset="0"/>
                <a:cs typeface="Calibri" pitchFamily="34" charset="0"/>
              </a:rPr>
              <a:t>variance of first sample of size </a:t>
            </a:r>
            <a:r>
              <a:rPr lang="en-US" sz="2000" dirty="0" smtClean="0">
                <a:latin typeface="Calibri" pitchFamily="34" charset="0"/>
                <a:cs typeface="Calibri" pitchFamily="34" charset="0"/>
              </a:rPr>
              <a:t>n</a:t>
            </a:r>
            <a:r>
              <a:rPr lang="en-US" sz="2000" baseline="-25000" dirty="0" smtClean="0">
                <a:latin typeface="Calibri" pitchFamily="34" charset="0"/>
                <a:cs typeface="Calibri" pitchFamily="34" charset="0"/>
              </a:rPr>
              <a:t>1</a:t>
            </a:r>
          </a:p>
          <a:p>
            <a:pPr algn="just"/>
            <a:r>
              <a:rPr lang="en-US" sz="2000" dirty="0" smtClean="0">
                <a:latin typeface="Calibri" pitchFamily="34" charset="0"/>
                <a:cs typeface="Calibri" pitchFamily="34" charset="0"/>
              </a:rPr>
              <a:t>S</a:t>
            </a:r>
            <a:r>
              <a:rPr lang="en-US" sz="2000" baseline="-25000" dirty="0" smtClean="0">
                <a:latin typeface="Calibri" pitchFamily="34" charset="0"/>
                <a:cs typeface="Calibri" pitchFamily="34" charset="0"/>
              </a:rPr>
              <a:t>2</a:t>
            </a:r>
            <a:r>
              <a:rPr lang="en-US" sz="2000" baseline="30000" dirty="0" smtClean="0">
                <a:latin typeface="Calibri" pitchFamily="34" charset="0"/>
                <a:cs typeface="Calibri" pitchFamily="34" charset="0"/>
              </a:rPr>
              <a:t>2 </a:t>
            </a:r>
            <a:r>
              <a:rPr lang="en-US" sz="2000" dirty="0" smtClean="0">
                <a:latin typeface="Calibri" pitchFamily="34" charset="0"/>
                <a:cs typeface="Calibri" pitchFamily="34" charset="0"/>
              </a:rPr>
              <a:t> </a:t>
            </a:r>
            <a:r>
              <a:rPr lang="en-US" sz="2000" dirty="0">
                <a:latin typeface="Calibri" pitchFamily="34" charset="0"/>
                <a:cs typeface="Calibri" pitchFamily="34" charset="0"/>
              </a:rPr>
              <a:t>= Sample variance of second sample of size n</a:t>
            </a:r>
            <a:r>
              <a:rPr lang="en-US" sz="2000" baseline="-25000" dirty="0">
                <a:latin typeface="Calibri" pitchFamily="34" charset="0"/>
                <a:cs typeface="Calibri" pitchFamily="34" charset="0"/>
              </a:rPr>
              <a:t>2</a:t>
            </a:r>
            <a:endParaRPr lang="en-US" sz="2000" baseline="-25000" dirty="0" smtClean="0">
              <a:latin typeface="Calibri" pitchFamily="34" charset="0"/>
              <a:cs typeface="Calibri"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90800"/>
            <a:ext cx="13716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073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1"/>
            <a:ext cx="4204484" cy="646331"/>
          </a:xfrm>
          <a:prstGeom prst="rect">
            <a:avLst/>
          </a:prstGeom>
          <a:noFill/>
        </p:spPr>
        <p:txBody>
          <a:bodyPr wrap="none" rtlCol="0">
            <a:spAutoFit/>
          </a:bodyPr>
          <a:lstStyle/>
          <a:p>
            <a:r>
              <a:rPr lang="en-US" sz="3600" dirty="0" smtClean="0">
                <a:latin typeface="Calibri" pitchFamily="34" charset="0"/>
                <a:cs typeface="Calibri" pitchFamily="34" charset="0"/>
              </a:rPr>
              <a:t>Hypothesis on : F test</a:t>
            </a:r>
            <a:endParaRPr lang="en-US" sz="3600" dirty="0">
              <a:latin typeface="Calibri" pitchFamily="34" charset="0"/>
              <a:cs typeface="Calibri" pitchFamily="34" charset="0"/>
            </a:endParaRPr>
          </a:p>
        </p:txBody>
      </p:sp>
      <p:sp>
        <p:nvSpPr>
          <p:cNvPr id="5" name="TextBox 4"/>
          <p:cNvSpPr txBox="1"/>
          <p:nvPr/>
        </p:nvSpPr>
        <p:spPr>
          <a:xfrm>
            <a:off x="762000" y="1487031"/>
            <a:ext cx="7696200" cy="1323439"/>
          </a:xfrm>
          <a:prstGeom prst="rect">
            <a:avLst/>
          </a:prstGeom>
          <a:noFill/>
        </p:spPr>
        <p:txBody>
          <a:bodyPr wrap="square" rtlCol="0">
            <a:spAutoFit/>
          </a:bodyPr>
          <a:lstStyle/>
          <a:p>
            <a:pPr algn="just"/>
            <a:r>
              <a:rPr lang="en-US" sz="2000" dirty="0">
                <a:latin typeface="Calibri" pitchFamily="34" charset="0"/>
                <a:cs typeface="Calibri" pitchFamily="34" charset="0"/>
              </a:rPr>
              <a:t>Here we test whether two samples have same variance or not</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0</a:t>
            </a:r>
            <a:r>
              <a:rPr lang="en-US" sz="2000" dirty="0">
                <a:latin typeface="Calibri" pitchFamily="34" charset="0"/>
                <a:cs typeface="Calibri" pitchFamily="34" charset="0"/>
              </a:rPr>
              <a:t>: Variance ratio is </a:t>
            </a:r>
            <a:r>
              <a:rPr lang="en-US" sz="2000" dirty="0" smtClean="0">
                <a:latin typeface="Calibri" pitchFamily="34" charset="0"/>
                <a:cs typeface="Calibri" pitchFamily="34" charset="0"/>
              </a:rPr>
              <a:t>one</a:t>
            </a:r>
          </a:p>
          <a:p>
            <a:pPr marL="342900" indent="-342900" algn="just">
              <a:buFont typeface="Arial" pitchFamily="34" charset="0"/>
              <a:buChar char="•"/>
            </a:pPr>
            <a:r>
              <a:rPr lang="en-US" sz="2000" dirty="0" smtClean="0">
                <a:latin typeface="Calibri" pitchFamily="34" charset="0"/>
                <a:cs typeface="Calibri" pitchFamily="34" charset="0"/>
              </a:rPr>
              <a:t>H</a:t>
            </a:r>
            <a:r>
              <a:rPr lang="en-US" sz="2000" baseline="-25000" dirty="0" smtClean="0">
                <a:latin typeface="Calibri" pitchFamily="34" charset="0"/>
                <a:cs typeface="Calibri" pitchFamily="34" charset="0"/>
              </a:rPr>
              <a:t>a</a:t>
            </a:r>
            <a:r>
              <a:rPr lang="en-US" sz="2000" dirty="0">
                <a:latin typeface="Calibri" pitchFamily="34" charset="0"/>
                <a:cs typeface="Calibri" pitchFamily="34" charset="0"/>
              </a:rPr>
              <a:t>: Variance ratio not equal to one</a:t>
            </a:r>
          </a:p>
        </p:txBody>
      </p:sp>
    </p:spTree>
    <p:extLst>
      <p:ext uri="{BB962C8B-B14F-4D97-AF65-F5344CB8AC3E}">
        <p14:creationId xmlns:p14="http://schemas.microsoft.com/office/powerpoint/2010/main" val="3711601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3785652"/>
          </a:xfrm>
          <a:prstGeom prst="rect">
            <a:avLst/>
          </a:prstGeom>
          <a:noFill/>
        </p:spPr>
        <p:txBody>
          <a:bodyPr wrap="square" rtlCol="0">
            <a:spAutoFit/>
          </a:bodyPr>
          <a:lstStyle/>
          <a:p>
            <a:r>
              <a:rPr lang="en-US" sz="2000" b="1" dirty="0" smtClean="0">
                <a:latin typeface="Calibri" pitchFamily="34" charset="0"/>
                <a:cs typeface="Calibri" pitchFamily="34" charset="0"/>
              </a:rPr>
              <a:t>Example 1:</a:t>
            </a:r>
          </a:p>
          <a:p>
            <a:r>
              <a:rPr lang="en-US" sz="2000" dirty="0" smtClean="0">
                <a:latin typeface="Calibri" pitchFamily="34" charset="0"/>
                <a:cs typeface="Calibri" pitchFamily="34" charset="0"/>
              </a:rPr>
              <a:t>Pepsico India sells a soft drink in a can container having 250ml of the drink.</a:t>
            </a:r>
          </a:p>
          <a:p>
            <a:endParaRPr lang="en-US" sz="2000" dirty="0" smtClean="0">
              <a:latin typeface="Calibri" pitchFamily="34" charset="0"/>
              <a:cs typeface="Calibri" pitchFamily="34" charset="0"/>
            </a:endParaRPr>
          </a:p>
          <a:p>
            <a:r>
              <a:rPr lang="en-US" sz="2000" b="1" dirty="0" smtClean="0">
                <a:latin typeface="Calibri" pitchFamily="34" charset="0"/>
                <a:cs typeface="Calibri" pitchFamily="34" charset="0"/>
              </a:rPr>
              <a:t>As a customer: </a:t>
            </a:r>
          </a:p>
          <a:p>
            <a:r>
              <a:rPr lang="en-US" sz="2000" dirty="0" smtClean="0">
                <a:latin typeface="Calibri" pitchFamily="34" charset="0"/>
                <a:cs typeface="Calibri" pitchFamily="34" charset="0"/>
              </a:rPr>
              <a:t>We want the volume to be at least 250ml. </a:t>
            </a:r>
          </a:p>
          <a:p>
            <a:r>
              <a:rPr lang="en-US" sz="2000" i="1" dirty="0" smtClean="0">
                <a:latin typeface="Calibri" pitchFamily="34" charset="0"/>
                <a:cs typeface="Calibri" pitchFamily="34" charset="0"/>
              </a:rPr>
              <a:t>Quantity of Drink &gt;= 250ml</a:t>
            </a:r>
          </a:p>
          <a:p>
            <a:endParaRPr lang="en-US" sz="2000" dirty="0">
              <a:latin typeface="Calibri" pitchFamily="34" charset="0"/>
              <a:cs typeface="Calibri" pitchFamily="34" charset="0"/>
            </a:endParaRPr>
          </a:p>
          <a:p>
            <a:r>
              <a:rPr lang="en-US" sz="2000" b="1" dirty="0" smtClean="0">
                <a:latin typeface="Calibri" pitchFamily="34" charset="0"/>
                <a:cs typeface="Calibri" pitchFamily="34" charset="0"/>
              </a:rPr>
              <a:t>As a manufacturer: </a:t>
            </a:r>
          </a:p>
          <a:p>
            <a:r>
              <a:rPr lang="en-US" sz="2000" dirty="0" smtClean="0">
                <a:latin typeface="Calibri" pitchFamily="34" charset="0"/>
                <a:cs typeface="Calibri" pitchFamily="34" charset="0"/>
              </a:rPr>
              <a:t>We want the volume of the drink to be exactly 250ml. No more, no less</a:t>
            </a:r>
          </a:p>
          <a:p>
            <a:r>
              <a:rPr lang="en-US" sz="2000" i="1" dirty="0">
                <a:latin typeface="Calibri" pitchFamily="34" charset="0"/>
                <a:cs typeface="Calibri" pitchFamily="34" charset="0"/>
              </a:rPr>
              <a:t>Quantity of Drink </a:t>
            </a:r>
            <a:r>
              <a:rPr lang="en-US" sz="2000" i="1" dirty="0" smtClean="0">
                <a:latin typeface="Calibri" pitchFamily="34" charset="0"/>
                <a:cs typeface="Calibri" pitchFamily="34" charset="0"/>
              </a:rPr>
              <a:t>= 250ml</a:t>
            </a:r>
            <a:endParaRPr lang="en-US" sz="2000" i="1"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737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990602" y="1752600"/>
            <a:ext cx="5257798" cy="3170099"/>
          </a:xfrm>
          <a:prstGeom prst="rect">
            <a:avLst/>
          </a:prstGeom>
          <a:noFill/>
        </p:spPr>
        <p:txBody>
          <a:bodyPr wrap="square" rtlCol="0">
            <a:spAutoFit/>
          </a:bodyPr>
          <a:lstStyle/>
          <a:p>
            <a:r>
              <a:rPr lang="en-US" sz="2000" dirty="0" smtClean="0">
                <a:latin typeface="Calibri" pitchFamily="34" charset="0"/>
                <a:cs typeface="Calibri" pitchFamily="34" charset="0"/>
              </a:rPr>
              <a:t>So we collected 100 Pepsi cans from all over India (to randomize the sample) </a:t>
            </a:r>
          </a:p>
          <a:p>
            <a:endParaRPr lang="en-US" sz="2000" i="1" dirty="0">
              <a:latin typeface="Calibri" pitchFamily="34" charset="0"/>
              <a:cs typeface="Calibri" pitchFamily="34" charset="0"/>
            </a:endParaRPr>
          </a:p>
          <a:p>
            <a:r>
              <a:rPr lang="en-US" sz="2000" dirty="0" smtClean="0">
                <a:latin typeface="Calibri" pitchFamily="34" charset="0"/>
                <a:cs typeface="Calibri" pitchFamily="34" charset="0"/>
              </a:rPr>
              <a:t>Then we measured the quantity of soft drink in each can in the sample and find the mean quantity for all 100 cans.</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Using those sample means or measurements , we can TEST THE ASSUMPTION  </a:t>
            </a:r>
          </a:p>
          <a:p>
            <a:r>
              <a:rPr lang="en-US" sz="2000" dirty="0" smtClean="0">
                <a:latin typeface="Calibri" pitchFamily="34" charset="0"/>
                <a:cs typeface="Calibri" pitchFamily="34" charset="0"/>
              </a:rPr>
              <a:t>(i.e. the STATUS QUO)</a:t>
            </a:r>
            <a:endParaRPr lang="en-US" sz="2000" dirty="0">
              <a:latin typeface="Calibri" pitchFamily="34" charset="0"/>
              <a:cs typeface="Calibri" pitchFamily="34" charset="0"/>
            </a:endParaRPr>
          </a:p>
        </p:txBody>
      </p:sp>
      <p:pic>
        <p:nvPicPr>
          <p:cNvPr id="5122" name="Picture 2" descr="Image result for pepsi can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82" y="1905000"/>
            <a:ext cx="2516805" cy="385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15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4065239" cy="4093428"/>
          </a:xfrm>
          <a:prstGeom prst="rect">
            <a:avLst/>
          </a:prstGeom>
          <a:noFill/>
        </p:spPr>
        <p:txBody>
          <a:bodyPr wrap="square" rtlCol="0">
            <a:spAutoFit/>
          </a:bodyPr>
          <a:lstStyle/>
          <a:p>
            <a:pPr algn="just"/>
            <a:r>
              <a:rPr lang="en-US" sz="2000" b="1" dirty="0" smtClean="0">
                <a:latin typeface="Calibri" pitchFamily="34" charset="0"/>
                <a:cs typeface="Calibri" pitchFamily="34" charset="0"/>
              </a:rPr>
              <a:t>Example 2:</a:t>
            </a:r>
          </a:p>
          <a:p>
            <a:pPr algn="just"/>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An auto manufacturer had designed a new engine which claims to reduce the fuel consumption. It claims that the new engine makes more efficient use of fuel and performs better than the old engine which used to run at 30 miles per gallon.</a:t>
            </a:r>
          </a:p>
          <a:p>
            <a:pPr algn="just"/>
            <a:endParaRPr lang="en-US" sz="2000" b="1" dirty="0">
              <a:latin typeface="Calibri" pitchFamily="34" charset="0"/>
              <a:cs typeface="Calibri" pitchFamily="34" charset="0"/>
            </a:endParaRPr>
          </a:p>
          <a:p>
            <a:pPr algn="just"/>
            <a:r>
              <a:rPr lang="en-US" sz="2000" dirty="0" smtClean="0">
                <a:latin typeface="Calibri" pitchFamily="34" charset="0"/>
                <a:cs typeface="Calibri" pitchFamily="34" charset="0"/>
              </a:rPr>
              <a:t>Company now need to run some tests to look for statistical evidence to support the </a:t>
            </a:r>
            <a:r>
              <a:rPr lang="en-US" sz="2000" b="1" dirty="0" smtClean="0">
                <a:latin typeface="Calibri" pitchFamily="34" charset="0"/>
                <a:cs typeface="Calibri" pitchFamily="34" charset="0"/>
              </a:rPr>
              <a:t>claim</a:t>
            </a:r>
            <a:r>
              <a:rPr lang="en-US" sz="2000" dirty="0" smtClean="0">
                <a:latin typeface="Calibri" pitchFamily="34" charset="0"/>
                <a:cs typeface="Calibri" pitchFamily="34" charset="0"/>
              </a:rPr>
              <a:t> that the new engine offers better fuel efficiency.</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7239" y="2260431"/>
            <a:ext cx="4077243" cy="31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64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4065239" cy="4401205"/>
          </a:xfrm>
          <a:prstGeom prst="rect">
            <a:avLst/>
          </a:prstGeom>
          <a:noFill/>
        </p:spPr>
        <p:txBody>
          <a:bodyPr wrap="square" rtlCol="0">
            <a:spAutoFit/>
          </a:bodyPr>
          <a:lstStyle/>
          <a:p>
            <a:pPr algn="just"/>
            <a:r>
              <a:rPr lang="en-US" sz="2000" b="1" dirty="0" smtClean="0">
                <a:latin typeface="Calibri" pitchFamily="34" charset="0"/>
                <a:cs typeface="Calibri" pitchFamily="34" charset="0"/>
              </a:rPr>
              <a:t>Company Claim: </a:t>
            </a:r>
            <a:endParaRPr lang="en-US" sz="2000" dirty="0" smtClean="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Fuel Efficiency &gt; 30</a:t>
            </a: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But it cold be well above or below 30 mpg. </a:t>
            </a:r>
          </a:p>
          <a:p>
            <a:pPr algn="just"/>
            <a:r>
              <a:rPr lang="en-US" sz="2000" dirty="0" smtClean="0">
                <a:latin typeface="Calibri" pitchFamily="34" charset="0"/>
                <a:cs typeface="Calibri" pitchFamily="34" charset="0"/>
              </a:rPr>
              <a:t>The manufacturer is making a claim it wishes to test. </a:t>
            </a:r>
            <a:endParaRPr lang="en-US" sz="2000" dirty="0">
              <a:latin typeface="Calibri" pitchFamily="34" charset="0"/>
              <a:cs typeface="Calibri" pitchFamily="34" charset="0"/>
            </a:endParaRPr>
          </a:p>
          <a:p>
            <a:pPr algn="just"/>
            <a:endParaRPr lang="en-US" sz="2000" dirty="0" smtClean="0">
              <a:latin typeface="Calibri" pitchFamily="34" charset="0"/>
              <a:cs typeface="Calibri" pitchFamily="34" charset="0"/>
            </a:endParaRPr>
          </a:p>
          <a:p>
            <a:pPr algn="just"/>
            <a:r>
              <a:rPr lang="en-US" sz="2000" dirty="0" smtClean="0">
                <a:latin typeface="Calibri" pitchFamily="34" charset="0"/>
                <a:cs typeface="Calibri" pitchFamily="34" charset="0"/>
              </a:rPr>
              <a:t>It is not testing an assumption </a:t>
            </a:r>
          </a:p>
          <a:p>
            <a:pPr algn="just"/>
            <a:r>
              <a:rPr lang="en-US" sz="2000" dirty="0" smtClean="0">
                <a:latin typeface="Calibri" pitchFamily="34" charset="0"/>
                <a:cs typeface="Calibri" pitchFamily="34" charset="0"/>
              </a:rPr>
              <a:t>(i.e. Status Quo)</a:t>
            </a:r>
          </a:p>
          <a:p>
            <a:pPr algn="just"/>
            <a:endParaRPr lang="en-US" sz="2000" dirty="0">
              <a:latin typeface="Calibri" pitchFamily="34" charset="0"/>
              <a:cs typeface="Calibri" pitchFamily="34" charset="0"/>
            </a:endParaRPr>
          </a:p>
          <a:p>
            <a:pPr algn="just"/>
            <a:r>
              <a:rPr lang="en-US" sz="2000" b="1" dirty="0" smtClean="0">
                <a:latin typeface="Calibri" pitchFamily="34" charset="0"/>
                <a:cs typeface="Calibri" pitchFamily="34" charset="0"/>
              </a:rPr>
              <a:t>Notice </a:t>
            </a:r>
          </a:p>
          <a:p>
            <a:pPr algn="just"/>
            <a:r>
              <a:rPr lang="en-US" sz="2000" b="1" dirty="0" smtClean="0">
                <a:latin typeface="Calibri" pitchFamily="34" charset="0"/>
                <a:cs typeface="Calibri" pitchFamily="34" charset="0"/>
              </a:rPr>
              <a:t>Assumption Vs. Claim</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7239" y="2260431"/>
            <a:ext cx="4077243" cy="311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333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094904" cy="646331"/>
          </a:xfrm>
          <a:prstGeom prst="rect">
            <a:avLst/>
          </a:prstGeom>
          <a:noFill/>
        </p:spPr>
        <p:txBody>
          <a:bodyPr wrap="none" rtlCol="0">
            <a:spAutoFit/>
          </a:bodyPr>
          <a:lstStyle/>
          <a:p>
            <a:r>
              <a:rPr lang="en-US" sz="3600" dirty="0" smtClean="0">
                <a:latin typeface="Calibri" pitchFamily="34" charset="0"/>
                <a:cs typeface="Calibri" pitchFamily="34" charset="0"/>
              </a:rPr>
              <a:t>What is Hypothesis ?</a:t>
            </a:r>
            <a:endParaRPr lang="en-US" sz="3600" dirty="0">
              <a:latin typeface="Calibri" pitchFamily="34" charset="0"/>
              <a:cs typeface="Calibri" pitchFamily="34" charset="0"/>
            </a:endParaRPr>
          </a:p>
        </p:txBody>
      </p:sp>
      <p:sp>
        <p:nvSpPr>
          <p:cNvPr id="3" name="TextBox 2"/>
          <p:cNvSpPr txBox="1"/>
          <p:nvPr/>
        </p:nvSpPr>
        <p:spPr>
          <a:xfrm>
            <a:off x="762000" y="1752600"/>
            <a:ext cx="7848600" cy="3477875"/>
          </a:xfrm>
          <a:prstGeom prst="rect">
            <a:avLst/>
          </a:prstGeom>
          <a:noFill/>
        </p:spPr>
        <p:txBody>
          <a:bodyPr wrap="square" rtlCol="0">
            <a:spAutoFit/>
          </a:bodyPr>
          <a:lstStyle/>
          <a:p>
            <a:pPr algn="just"/>
            <a:r>
              <a:rPr lang="en-US" sz="2000" dirty="0" smtClean="0">
                <a:latin typeface="Calibri" pitchFamily="34" charset="0"/>
                <a:cs typeface="Calibri" pitchFamily="34" charset="0"/>
              </a:rPr>
              <a:t>When trying to formulate a statistical hypothesis, think about the following: </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Are we testing an </a:t>
            </a:r>
            <a:r>
              <a:rPr lang="en-US" sz="2000" dirty="0" smtClean="0">
                <a:solidFill>
                  <a:srgbClr val="C00000"/>
                </a:solidFill>
                <a:latin typeface="Calibri" pitchFamily="34" charset="0"/>
                <a:cs typeface="Calibri" pitchFamily="34" charset="0"/>
              </a:rPr>
              <a:t>assumption</a:t>
            </a:r>
            <a:r>
              <a:rPr lang="en-US" sz="2000" dirty="0" smtClean="0">
                <a:latin typeface="Calibri" pitchFamily="34" charset="0"/>
                <a:cs typeface="Calibri" pitchFamily="34" charset="0"/>
              </a:rPr>
              <a:t> (status quo) that already exists ? (</a:t>
            </a:r>
            <a:r>
              <a:rPr lang="en-US" sz="2000" dirty="0" smtClean="0">
                <a:solidFill>
                  <a:srgbClr val="C00000"/>
                </a:solidFill>
                <a:latin typeface="Calibri" pitchFamily="34" charset="0"/>
                <a:cs typeface="Calibri" pitchFamily="34" charset="0"/>
              </a:rPr>
              <a:t>Pepsi Can</a:t>
            </a:r>
            <a:r>
              <a:rPr lang="en-US" sz="2000" dirty="0" smtClean="0">
                <a:latin typeface="Calibri" pitchFamily="34" charset="0"/>
                <a:cs typeface="Calibri" pitchFamily="34" charset="0"/>
              </a:rPr>
              <a:t>)</a:t>
            </a:r>
          </a:p>
          <a:p>
            <a:pPr algn="just"/>
            <a:r>
              <a:rPr lang="en-US" sz="2000" dirty="0" smtClean="0">
                <a:latin typeface="Calibri" pitchFamily="34" charset="0"/>
                <a:cs typeface="Calibri" pitchFamily="34" charset="0"/>
              </a:rPr>
              <a:t>Or</a:t>
            </a:r>
          </a:p>
          <a:p>
            <a:pPr algn="just"/>
            <a:r>
              <a:rPr lang="en-US" sz="2000" dirty="0" smtClean="0">
                <a:latin typeface="Calibri" pitchFamily="34" charset="0"/>
                <a:cs typeface="Calibri" pitchFamily="34" charset="0"/>
              </a:rPr>
              <a:t>Are we testing a </a:t>
            </a:r>
            <a:r>
              <a:rPr lang="en-US" sz="2000" dirty="0" smtClean="0">
                <a:solidFill>
                  <a:srgbClr val="C00000"/>
                </a:solidFill>
                <a:latin typeface="Calibri" pitchFamily="34" charset="0"/>
                <a:cs typeface="Calibri" pitchFamily="34" charset="0"/>
              </a:rPr>
              <a:t>claim</a:t>
            </a:r>
            <a:r>
              <a:rPr lang="en-US" sz="2000" dirty="0" smtClean="0">
                <a:latin typeface="Calibri" pitchFamily="34" charset="0"/>
                <a:cs typeface="Calibri" pitchFamily="34" charset="0"/>
              </a:rPr>
              <a:t> (assertion) which may be true, if not then truth is something else ? (</a:t>
            </a:r>
            <a:r>
              <a:rPr lang="en-US" sz="2000" dirty="0" smtClean="0">
                <a:solidFill>
                  <a:srgbClr val="C00000"/>
                </a:solidFill>
                <a:latin typeface="Calibri" pitchFamily="34" charset="0"/>
                <a:cs typeface="Calibri" pitchFamily="34" charset="0"/>
              </a:rPr>
              <a:t>New Engine</a:t>
            </a:r>
            <a:r>
              <a:rPr lang="en-US" sz="2000" dirty="0" smtClean="0">
                <a:latin typeface="Calibri" pitchFamily="34" charset="0"/>
                <a:cs typeface="Calibri" pitchFamily="34" charset="0"/>
              </a:rPr>
              <a:t>)</a:t>
            </a:r>
          </a:p>
          <a:p>
            <a:pPr algn="just"/>
            <a:endParaRPr lang="en-US" sz="2000" dirty="0">
              <a:latin typeface="Calibri" pitchFamily="34" charset="0"/>
              <a:cs typeface="Calibri" pitchFamily="34" charset="0"/>
            </a:endParaRPr>
          </a:p>
          <a:p>
            <a:pPr algn="just"/>
            <a:r>
              <a:rPr lang="en-US" sz="2000" dirty="0" smtClean="0">
                <a:latin typeface="Calibri" pitchFamily="34" charset="0"/>
                <a:cs typeface="Calibri" pitchFamily="34" charset="0"/>
              </a:rPr>
              <a:t>Say, if the manufacturer now tested the engine and fix it in a car and rolled it out in the market saying the car performs 35 mpg; and now we want to test it, we will be testing an </a:t>
            </a:r>
            <a:r>
              <a:rPr lang="en-US" sz="2000" dirty="0" smtClean="0">
                <a:solidFill>
                  <a:srgbClr val="C00000"/>
                </a:solidFill>
                <a:latin typeface="Calibri" pitchFamily="34" charset="0"/>
                <a:cs typeface="Calibri" pitchFamily="34" charset="0"/>
              </a:rPr>
              <a:t>assumption</a:t>
            </a:r>
            <a:r>
              <a:rPr lang="en-US" sz="2000" dirty="0" smtClean="0">
                <a:latin typeface="Calibri" pitchFamily="34" charset="0"/>
                <a:cs typeface="Calibri" pitchFamily="34" charset="0"/>
              </a:rPr>
              <a:t> here and not a claim.</a:t>
            </a:r>
          </a:p>
        </p:txBody>
      </p:sp>
    </p:spTree>
    <p:extLst>
      <p:ext uri="{BB962C8B-B14F-4D97-AF65-F5344CB8AC3E}">
        <p14:creationId xmlns:p14="http://schemas.microsoft.com/office/powerpoint/2010/main" val="864912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919</TotalTime>
  <Words>2356</Words>
  <Application>Microsoft Office PowerPoint</Application>
  <PresentationFormat>On-screen Show (4:3)</PresentationFormat>
  <Paragraphs>351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Origin</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471</cp:revision>
  <dcterms:created xsi:type="dcterms:W3CDTF">2019-03-01T15:56:49Z</dcterms:created>
  <dcterms:modified xsi:type="dcterms:W3CDTF">2019-03-15T17:14:54Z</dcterms:modified>
</cp:coreProperties>
</file>