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57" r:id="rId3"/>
    <p:sldId id="336" r:id="rId4"/>
    <p:sldId id="258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7" r:id="rId15"/>
    <p:sldId id="346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B6498-AAA0-4BFC-A0D0-A74700F3BF5C}">
          <p14:sldIdLst>
            <p14:sldId id="256"/>
            <p14:sldId id="257"/>
            <p14:sldId id="336"/>
            <p14:sldId id="258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028"/>
    <a:srgbClr val="C9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6" autoAdjust="0"/>
    <p:restoredTop sz="94085" autoAdjust="0"/>
  </p:normalViewPr>
  <p:slideViewPr>
    <p:cSldViewPr>
      <p:cViewPr varScale="1">
        <p:scale>
          <a:sx n="52" d="100"/>
          <a:sy n="52" d="100"/>
        </p:scale>
        <p:origin x="96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81C5-C40C-46AE-B142-F7F3F0A1C89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EA4C-8658-4D81-AD92-31C475AE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Alone we can do so little, together we can do so much</a:t>
            </a:r>
          </a:p>
        </p:txBody>
      </p:sp>
    </p:spTree>
    <p:extLst>
      <p:ext uri="{BB962C8B-B14F-4D97-AF65-F5344CB8AC3E}">
        <p14:creationId xmlns:p14="http://schemas.microsoft.com/office/powerpoint/2010/main" val="25294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2607" y="533400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Cluster Analysis - Goal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99339"/>
            <a:ext cx="7658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Goal of Cluster Analysis</a:t>
            </a:r>
          </a:p>
          <a:p>
            <a:pPr algn="just"/>
            <a:endParaRPr lang="en-US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The goal of cluster analysis / clustering is: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To maximize the 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similarity of observations within a cluster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To maximize the 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dissimilarity between clusters</a:t>
            </a:r>
          </a:p>
        </p:txBody>
      </p:sp>
    </p:spTree>
    <p:extLst>
      <p:ext uri="{BB962C8B-B14F-4D97-AF65-F5344CB8AC3E}">
        <p14:creationId xmlns:p14="http://schemas.microsoft.com/office/powerpoint/2010/main" val="244414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763" y="533400"/>
            <a:ext cx="7000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Cluster Analysis – Some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99339"/>
            <a:ext cx="7658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Some Examples of cluster analysis are:</a:t>
            </a:r>
          </a:p>
          <a:p>
            <a:pPr algn="just"/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Market Segmentation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35808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763" y="533400"/>
            <a:ext cx="7000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Cluster Analysis – Some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04543"/>
            <a:ext cx="7658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Market Segmentation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Suppose you are appointed as a Data Scientist to a company whose marketing campaigns have been disastrous for quite a while now.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firm gave you all the data they have gathered and ask you to create the next marketing campaign.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You have no idea who buys the product, so you decided to put some visualizations.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CFD2A-F148-4E1F-8D5A-4B2787C5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328220"/>
            <a:ext cx="3869251" cy="26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2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6611" y="3105834"/>
            <a:ext cx="451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Pre-Requisite Concepts</a:t>
            </a:r>
          </a:p>
        </p:txBody>
      </p:sp>
    </p:spTree>
    <p:extLst>
      <p:ext uri="{BB962C8B-B14F-4D97-AF65-F5344CB8AC3E}">
        <p14:creationId xmlns:p14="http://schemas.microsoft.com/office/powerpoint/2010/main" val="107484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6621" y="533400"/>
            <a:ext cx="451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Pre-Requisite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01502"/>
            <a:ext cx="76581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Some Pre-requisite concepts:</a:t>
            </a:r>
          </a:p>
          <a:p>
            <a:pPr algn="just"/>
            <a:endParaRPr lang="en-US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Distance between points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Centroid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Lets see How to find Distance (Euclidean Distance)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EE6479-49DE-495B-AC45-02CAC18583FC}"/>
              </a:ext>
            </a:extLst>
          </p:cNvPr>
          <p:cNvGrpSpPr/>
          <p:nvPr/>
        </p:nvGrpSpPr>
        <p:grpSpPr>
          <a:xfrm>
            <a:off x="1080089" y="3429000"/>
            <a:ext cx="6983822" cy="1971062"/>
            <a:chOff x="557981" y="3104345"/>
            <a:chExt cx="6983822" cy="19710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00367E-2E0F-4175-B7A5-5B4E8B7F9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981" y="3104345"/>
              <a:ext cx="3248025" cy="19710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3A7EF0-1D45-4CFF-8269-CF43382C2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3778" y="3104345"/>
              <a:ext cx="3248025" cy="19710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8109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6621" y="533400"/>
            <a:ext cx="451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Pre-Requisite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01502"/>
            <a:ext cx="76581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Some Pre-requisite concepts:</a:t>
            </a:r>
          </a:p>
          <a:p>
            <a:pPr algn="just"/>
            <a:endParaRPr lang="en-US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Distance between points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Centroid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Lets see How to find Distance (Euclidean Distance)s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1D3468-D86C-4060-A105-6142AA0C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26" y="3200400"/>
            <a:ext cx="6716047" cy="2944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367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6621" y="533400"/>
            <a:ext cx="451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Pre-Requisite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01502"/>
            <a:ext cx="76581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Some Pre-requisite concepts:</a:t>
            </a:r>
          </a:p>
          <a:p>
            <a:pPr algn="just"/>
            <a:endParaRPr lang="en-US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Distance between points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Centroid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Lets see what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Centroid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is ?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Centroid is  the mean position of a group of points (aka center of mass)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9C0E23-7F1F-4EA4-9A9F-95E57FED09C5}"/>
              </a:ext>
            </a:extLst>
          </p:cNvPr>
          <p:cNvGrpSpPr/>
          <p:nvPr/>
        </p:nvGrpSpPr>
        <p:grpSpPr>
          <a:xfrm>
            <a:off x="445029" y="3532841"/>
            <a:ext cx="8253941" cy="1683172"/>
            <a:chOff x="685800" y="3498428"/>
            <a:chExt cx="8253941" cy="16831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B8BE4C-7A79-4CC5-B665-A635F1E05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3567254"/>
              <a:ext cx="2604628" cy="16143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0D907E-2068-4C46-B778-AF5809B4F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5200" y="3567254"/>
              <a:ext cx="2772551" cy="16143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322C43-DBC3-48EF-A0C0-93979F605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523" y="3498428"/>
              <a:ext cx="2447218" cy="1683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49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330" y="3105834"/>
            <a:ext cx="38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05716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223" y="533400"/>
            <a:ext cx="4715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K-Means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575" y="1214144"/>
            <a:ext cx="765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Lets start with an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24966-050E-4891-A849-56ABA2FF0940}"/>
              </a:ext>
            </a:extLst>
          </p:cNvPr>
          <p:cNvSpPr txBox="1"/>
          <p:nvPr/>
        </p:nvSpPr>
        <p:spPr>
          <a:xfrm>
            <a:off x="742949" y="1710222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Lets say we have 15 observations across two features.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This is how we plot them: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E445C-3164-4367-A21A-880FD879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800"/>
            <a:ext cx="5045793" cy="29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5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A2CF70-EE1B-4D85-AA62-B83FE860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054755"/>
            <a:ext cx="3854717" cy="22403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14223" y="533400"/>
            <a:ext cx="4715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K-Means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575" y="1429630"/>
            <a:ext cx="7658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Step 1: Choose the number of clusters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We must choose how many number of cluster we would like to have.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That’s what the ‘K’ stands for in ‘K-Means’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Say we choose k=2</a:t>
            </a:r>
          </a:p>
          <a:p>
            <a:pPr algn="just"/>
            <a:endParaRPr lang="en-US" sz="2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Step 2: Specify the cluster seed (initial centroid/s)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A seed is basically a starting centroid.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A seed is chosen at random, or specified by someone who has a prior knowledge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4095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24200" y="1499755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31027" y="2331882"/>
            <a:ext cx="5029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Pre-requisite concepts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K-Means Clustering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Pros and Cons of K-means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0218" y="457201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78412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4282C9-B87F-4FC9-8A9B-E29C442B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60" y="3031245"/>
            <a:ext cx="5243679" cy="30476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14223" y="533400"/>
            <a:ext cx="4715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K-Means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575" y="1429630"/>
            <a:ext cx="7658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Step 3: Assign each point to a centroid (seed)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This is done based on proximity.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points closer to green seed will be assigned as green, while the points closer to orange seed will be assigned as orange.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Here we use Euclidean formula to find the distance.</a:t>
            </a:r>
          </a:p>
        </p:txBody>
      </p:sp>
    </p:spTree>
    <p:extLst>
      <p:ext uri="{BB962C8B-B14F-4D97-AF65-F5344CB8AC3E}">
        <p14:creationId xmlns:p14="http://schemas.microsoft.com/office/powerpoint/2010/main" val="380232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223" y="533400"/>
            <a:ext cx="4715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K-Means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575" y="1295400"/>
            <a:ext cx="76581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Step 4: Adjust the centroids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final step to calculate the centroid of the green and orange points.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Here,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Basically we re-adjust the centroid. i.e. we calculate the mean distance from all the similar (green and orange) points and move the centroid to that mean location.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F8B2C-A093-4D88-8E55-B249BA90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22" y="3048000"/>
            <a:ext cx="5481977" cy="31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37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223" y="533400"/>
            <a:ext cx="4715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K-Means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575" y="1295400"/>
            <a:ext cx="76581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Step 5: Repeat Step 3 and Step 4  Until no re-assignment of points are possible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Repeating Step 3: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Now again, calculate the distance of each point from the new centroids and assign accordingly.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Here we recalculate the distance as shown below and assign the two orange points to green cluster as a part of this step.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B547A3-51C1-4C4E-BAEC-E3F9E9D4168C}"/>
              </a:ext>
            </a:extLst>
          </p:cNvPr>
          <p:cNvGrpSpPr/>
          <p:nvPr/>
        </p:nvGrpSpPr>
        <p:grpSpPr>
          <a:xfrm>
            <a:off x="735575" y="3964527"/>
            <a:ext cx="7372703" cy="2055273"/>
            <a:chOff x="735575" y="3810000"/>
            <a:chExt cx="7372703" cy="20552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CC3551-564D-4210-9DB1-8BD8A5499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575" y="3810000"/>
              <a:ext cx="3536277" cy="20552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73B973-8127-45A6-8422-4A33787A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3536278" cy="2055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986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223" y="533400"/>
            <a:ext cx="4715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K-Means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575" y="1295400"/>
            <a:ext cx="765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Step 5: Repeat Step 3 and Step 4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Repeating Step 4: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Calculate the centroids again.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New Centroid points 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88834-F9DE-48A0-9DE7-47C2C6FE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29210"/>
            <a:ext cx="3988825" cy="231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DFCA1-D16D-447C-8491-20A92723AC96}"/>
              </a:ext>
            </a:extLst>
          </p:cNvPr>
          <p:cNvSpPr txBox="1"/>
          <p:nvPr/>
        </p:nvSpPr>
        <p:spPr>
          <a:xfrm>
            <a:off x="735575" y="5050900"/>
            <a:ext cx="765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 repeat these steps until all the green points are closest to green centroid and all the orange points are closes to the orange centroid and we can no longer re-assign points, and that completes the clustering process.</a:t>
            </a:r>
          </a:p>
        </p:txBody>
      </p:sp>
    </p:spTree>
    <p:extLst>
      <p:ext uri="{BB962C8B-B14F-4D97-AF65-F5344CB8AC3E}">
        <p14:creationId xmlns:p14="http://schemas.microsoft.com/office/powerpoint/2010/main" val="299656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9733" y="533400"/>
            <a:ext cx="452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K-Means – Pros &amp; Cons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575" y="1295400"/>
            <a:ext cx="76581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Pros: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Simple to understand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Fast to cluster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Widely available (lots of packages available)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Easy to implement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Always yields result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(also a Con, It may be deceiving as well)</a:t>
            </a:r>
          </a:p>
        </p:txBody>
      </p:sp>
    </p:spTree>
    <p:extLst>
      <p:ext uri="{BB962C8B-B14F-4D97-AF65-F5344CB8AC3E}">
        <p14:creationId xmlns:p14="http://schemas.microsoft.com/office/powerpoint/2010/main" val="2744425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9733" y="533400"/>
            <a:ext cx="452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K-Means – Pros &amp; Cons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575" y="1295400"/>
            <a:ext cx="76581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Cons: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We need to pick ‘K’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Sensitive to initialization. If seeds are initialized not properly, then the datapoints will be clustered in a non expected way.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Sensitive to outliers (Because of Euclidean the outliers are always classified in their own cluster. i.e. If a point is far away, K means will classify it as another cluster rather than outlier.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Standardization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Remedies: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Remedy for 1</a:t>
            </a:r>
            <a:r>
              <a:rPr lang="en-US" b="1" baseline="30000" dirty="0">
                <a:latin typeface="Calibri" pitchFamily="34" charset="0"/>
                <a:cs typeface="Calibri" pitchFamily="34" charset="0"/>
              </a:rPr>
              <a:t>st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Con: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elbow method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Remedy for 2</a:t>
            </a:r>
            <a:r>
              <a:rPr lang="en-US" b="1" baseline="30000" dirty="0">
                <a:latin typeface="Calibri" pitchFamily="34" charset="0"/>
                <a:cs typeface="Calibri" pitchFamily="34" charset="0"/>
              </a:rPr>
              <a:t>nd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Con: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k-means ++ (sklearn implements this by default). The idea is to run an iterative algorithm in advance before clustering to find good values for initial seeds.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Remedy for 3</a:t>
            </a:r>
            <a:r>
              <a:rPr lang="en-US" b="1" baseline="30000" dirty="0">
                <a:latin typeface="Calibri" pitchFamily="34" charset="0"/>
                <a:cs typeface="Calibri" pitchFamily="34" charset="0"/>
              </a:rPr>
              <a:t>rd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Con: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Remove Outliers</a:t>
            </a:r>
          </a:p>
        </p:txBody>
      </p:sp>
    </p:spTree>
    <p:extLst>
      <p:ext uri="{BB962C8B-B14F-4D97-AF65-F5344CB8AC3E}">
        <p14:creationId xmlns:p14="http://schemas.microsoft.com/office/powerpoint/2010/main" val="205932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3330" y="533400"/>
            <a:ext cx="519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K-Means – Standardization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49" y="1676400"/>
            <a:ext cx="765810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Should we standardize the variables ?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Well it depends,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It is recommended to standardize the variables.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However, If we know that our one variable is inherently important than the other, then we do not standardize.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There is no fixed rule of standardization in K-Means as we had  in other algorithms.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It all comes with experience and the knowledge of the data.</a:t>
            </a:r>
          </a:p>
        </p:txBody>
      </p:sp>
    </p:spTree>
    <p:extLst>
      <p:ext uri="{BB962C8B-B14F-4D97-AF65-F5344CB8AC3E}">
        <p14:creationId xmlns:p14="http://schemas.microsoft.com/office/powerpoint/2010/main" val="86606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541" y="3105834"/>
            <a:ext cx="25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540" y="533400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Cluster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49" y="1524000"/>
            <a:ext cx="7658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“Cluster Analysis is a multivariate statistical technique that groups  observations on the basis of some of their features or variables they are described by.”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24966-050E-4891-A849-56ABA2FF0940}"/>
              </a:ext>
            </a:extLst>
          </p:cNvPr>
          <p:cNvSpPr txBox="1"/>
          <p:nvPr/>
        </p:nvSpPr>
        <p:spPr>
          <a:xfrm>
            <a:off x="742949" y="3087259"/>
            <a:ext cx="7658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In common terms,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Observations in a dataset can be divided into different groups and sometimes this is very useful.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It is a very useful technique for exploring an identifying patterns in the data.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Let’s see an example</a:t>
            </a:r>
          </a:p>
        </p:txBody>
      </p:sp>
    </p:spTree>
    <p:extLst>
      <p:ext uri="{BB962C8B-B14F-4D97-AF65-F5344CB8AC3E}">
        <p14:creationId xmlns:p14="http://schemas.microsoft.com/office/powerpoint/2010/main" val="109716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540" y="533400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Cluster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01502"/>
            <a:ext cx="7658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Example: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Lets say we have 6 countries: USA, Canada, UK, Germany, France, Australia</a:t>
            </a:r>
          </a:p>
          <a:p>
            <a:pPr algn="just"/>
            <a:endParaRPr lang="en-US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Imagine we have now performed this technique called cluster analysis: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We got 3 groups or clusters.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0239FB-39D9-48DE-9F98-517BB14A06D4}"/>
              </a:ext>
            </a:extLst>
          </p:cNvPr>
          <p:cNvGrpSpPr/>
          <p:nvPr/>
        </p:nvGrpSpPr>
        <p:grpSpPr>
          <a:xfrm>
            <a:off x="1179847" y="2961601"/>
            <a:ext cx="6784306" cy="1656059"/>
            <a:chOff x="838200" y="3048000"/>
            <a:chExt cx="6784306" cy="16560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158E1A-654B-4C22-8142-5DC5B4E90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048000"/>
              <a:ext cx="1485900" cy="16287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0FA307-7E8E-4BB3-8D59-948CB5F55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2103" y="3048000"/>
              <a:ext cx="1981200" cy="16287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13B397-5C60-4414-A3D0-5B4E9814D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1306" y="3058139"/>
              <a:ext cx="1981200" cy="164592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087ED0F-4E69-4439-90B6-3C8AED1DAA8C}"/>
              </a:ext>
            </a:extLst>
          </p:cNvPr>
          <p:cNvSpPr txBox="1"/>
          <p:nvPr/>
        </p:nvSpPr>
        <p:spPr>
          <a:xfrm>
            <a:off x="533400" y="4818238"/>
            <a:ext cx="7658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Here, in these clusters, the countries are grouped by geographic proximity.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US &amp; Canada –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North American Countries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Germany &amp; UK &amp; France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– European Countries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Australia –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Oceania Country</a:t>
            </a:r>
          </a:p>
        </p:txBody>
      </p:sp>
    </p:spTree>
    <p:extLst>
      <p:ext uri="{BB962C8B-B14F-4D97-AF65-F5344CB8AC3E}">
        <p14:creationId xmlns:p14="http://schemas.microsoft.com/office/powerpoint/2010/main" val="120269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540" y="533400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Cluster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01502"/>
            <a:ext cx="765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Example: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Lets take the same data, now what if we cluster them in 2 clusters.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We get: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7ED0F-4E69-4439-90B6-3C8AED1DAA8C}"/>
              </a:ext>
            </a:extLst>
          </p:cNvPr>
          <p:cNvSpPr txBox="1"/>
          <p:nvPr/>
        </p:nvSpPr>
        <p:spPr>
          <a:xfrm>
            <a:off x="533400" y="4818238"/>
            <a:ext cx="7658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Here we can say the countries are clusters according to the hemisphere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Northern Hemisphere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Canada, USA, Germany, France, UK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Southern Hemisphere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Australia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Clustering is easy, isn’t it 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BDB7C5-7632-4017-AD8F-C0BBE55B6A5E}"/>
              </a:ext>
            </a:extLst>
          </p:cNvPr>
          <p:cNvGrpSpPr/>
          <p:nvPr/>
        </p:nvGrpSpPr>
        <p:grpSpPr>
          <a:xfrm>
            <a:off x="1295400" y="2413337"/>
            <a:ext cx="6126820" cy="1809750"/>
            <a:chOff x="654979" y="2524125"/>
            <a:chExt cx="6126820" cy="1809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6DC9E6-AB0A-403E-B7F6-8A1BCF395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79" y="2524125"/>
              <a:ext cx="3590925" cy="1809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8B580B-DE9E-4888-8AD1-9A2BB5051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730" y="2524125"/>
              <a:ext cx="2085069" cy="1807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30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540" y="533400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Cluster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01502"/>
            <a:ext cx="7658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Wait a minute…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Lets take the same data, can also be clustered into two groups as: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7ED0F-4E69-4439-90B6-3C8AED1DAA8C}"/>
              </a:ext>
            </a:extLst>
          </p:cNvPr>
          <p:cNvSpPr txBox="1"/>
          <p:nvPr/>
        </p:nvSpPr>
        <p:spPr>
          <a:xfrm>
            <a:off x="533400" y="4412013"/>
            <a:ext cx="7658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Here we can say the countries are clusters according to the language: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English as Official Language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Canada, UK, USA, Australia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English not Official Language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France, Germany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Well in Canada both French and English are official language.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3A7-F287-49D3-9042-3B56EB328A30}"/>
              </a:ext>
            </a:extLst>
          </p:cNvPr>
          <p:cNvGrpSpPr/>
          <p:nvPr/>
        </p:nvGrpSpPr>
        <p:grpSpPr>
          <a:xfrm>
            <a:off x="865917" y="2209799"/>
            <a:ext cx="7325584" cy="1848004"/>
            <a:chOff x="685800" y="2209799"/>
            <a:chExt cx="7325584" cy="18480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FFF28E-83BD-4339-B312-36BAB1FD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2209800"/>
              <a:ext cx="3105520" cy="18480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618169-4767-4290-B2DB-E9E3EABCE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8022" y="2209799"/>
              <a:ext cx="3633362" cy="1848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690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540" y="533400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Cluster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01502"/>
            <a:ext cx="765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Wait a minute…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We saw we can divide the data into cluster of two in two ways or probably more.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174B4-FA83-4872-807E-1B152C89DDD0}"/>
              </a:ext>
            </a:extLst>
          </p:cNvPr>
          <p:cNvGrpSpPr/>
          <p:nvPr/>
        </p:nvGrpSpPr>
        <p:grpSpPr>
          <a:xfrm>
            <a:off x="990600" y="2683835"/>
            <a:ext cx="7162800" cy="1680002"/>
            <a:chOff x="762000" y="2757487"/>
            <a:chExt cx="7162800" cy="16800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621654-E3F3-49B8-A009-1870BAA53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2757487"/>
              <a:ext cx="3276600" cy="1680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E187C6-4BB2-4653-866A-249AF32B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450" y="2767012"/>
              <a:ext cx="3562350" cy="16672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FD5841-7D00-4AD3-9D7E-EB3877F6F94F}"/>
              </a:ext>
            </a:extLst>
          </p:cNvPr>
          <p:cNvSpPr txBox="1"/>
          <p:nvPr/>
        </p:nvSpPr>
        <p:spPr>
          <a:xfrm>
            <a:off x="533400" y="4874455"/>
            <a:ext cx="76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In our case, both the results are perfectly logical. </a:t>
            </a:r>
          </a:p>
        </p:txBody>
      </p:sp>
    </p:spTree>
    <p:extLst>
      <p:ext uri="{BB962C8B-B14F-4D97-AF65-F5344CB8AC3E}">
        <p14:creationId xmlns:p14="http://schemas.microsoft.com/office/powerpoint/2010/main" val="18713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540" y="533400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Cluster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01502"/>
            <a:ext cx="76581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Wait a minute…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Cluster Analysis is extremely intuitive but definitely tricky.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We can group the datasets in required number of clusters in lot many different ways. </a:t>
            </a:r>
          </a:p>
          <a:p>
            <a:pPr algn="just"/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Hence we should be very clear about our goal in cluster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174B4-FA83-4872-807E-1B152C89DDD0}"/>
              </a:ext>
            </a:extLst>
          </p:cNvPr>
          <p:cNvGrpSpPr/>
          <p:nvPr/>
        </p:nvGrpSpPr>
        <p:grpSpPr>
          <a:xfrm>
            <a:off x="990600" y="4191000"/>
            <a:ext cx="7162800" cy="1680002"/>
            <a:chOff x="762000" y="2757487"/>
            <a:chExt cx="7162800" cy="16800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621654-E3F3-49B8-A009-1870BAA53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2757487"/>
              <a:ext cx="3276600" cy="1680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E187C6-4BB2-4653-866A-249AF32B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450" y="2767012"/>
              <a:ext cx="3562350" cy="16672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95893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</TotalTime>
  <Words>1167</Words>
  <Application>Microsoft Office PowerPoint</Application>
  <PresentationFormat>On-screen Show (4:3)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Cluster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</dc:title>
  <dc:creator>Admin</dc:creator>
  <cp:lastModifiedBy>Admin</cp:lastModifiedBy>
  <cp:revision>1262</cp:revision>
  <dcterms:created xsi:type="dcterms:W3CDTF">2019-03-01T15:56:49Z</dcterms:created>
  <dcterms:modified xsi:type="dcterms:W3CDTF">2019-06-22T22:10:30Z</dcterms:modified>
</cp:coreProperties>
</file>