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257" r:id="rId3"/>
    <p:sldId id="336" r:id="rId4"/>
    <p:sldId id="258" r:id="rId5"/>
    <p:sldId id="393" r:id="rId6"/>
    <p:sldId id="394" r:id="rId7"/>
    <p:sldId id="395" r:id="rId8"/>
    <p:sldId id="396" r:id="rId9"/>
    <p:sldId id="397" r:id="rId10"/>
    <p:sldId id="392" r:id="rId11"/>
    <p:sldId id="398" r:id="rId12"/>
    <p:sldId id="399" r:id="rId13"/>
    <p:sldId id="400" r:id="rId14"/>
    <p:sldId id="401" r:id="rId15"/>
    <p:sldId id="402" r:id="rId16"/>
    <p:sldId id="403" r:id="rId17"/>
    <p:sldId id="404" r:id="rId18"/>
    <p:sldId id="405" r:id="rId19"/>
    <p:sldId id="406" r:id="rId20"/>
    <p:sldId id="40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93"/>
            <p14:sldId id="394"/>
            <p14:sldId id="395"/>
            <p14:sldId id="396"/>
            <p14:sldId id="397"/>
            <p14:sldId id="392"/>
            <p14:sldId id="398"/>
            <p14:sldId id="399"/>
            <p14:sldId id="400"/>
            <p14:sldId id="401"/>
            <p14:sldId id="402"/>
            <p14:sldId id="403"/>
            <p14:sldId id="404"/>
            <p14:sldId id="405"/>
            <p14:sldId id="406"/>
            <p14:sldId id="4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9028"/>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6" autoAdjust="0"/>
    <p:restoredTop sz="94085" autoAdjust="0"/>
  </p:normalViewPr>
  <p:slideViewPr>
    <p:cSldViewPr>
      <p:cViewPr varScale="1">
        <p:scale>
          <a:sx n="52" d="100"/>
          <a:sy n="52" d="100"/>
        </p:scale>
        <p:origin x="96"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881C5-C40C-46AE-B142-F7F3F0A1C896}" type="datetimeFigureOut">
              <a:rPr lang="en-US" smtClean="0"/>
              <a:t>6/7/2019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EA4C-8658-4D81-AD92-31C475AEC3DC}" type="slidenum">
              <a:rPr lang="en-US" smtClean="0"/>
              <a:t>‹#›</a:t>
            </a:fld>
            <a:endParaRPr lang="en-US"/>
          </a:p>
        </p:txBody>
      </p:sp>
    </p:spTree>
    <p:extLst>
      <p:ext uri="{BB962C8B-B14F-4D97-AF65-F5344CB8AC3E}">
        <p14:creationId xmlns:p14="http://schemas.microsoft.com/office/powerpoint/2010/main" val="4443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6/7/2019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1F961C-2C06-44AD-B09C-3FDB0903E3D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6/7/2019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1F961C-2C06-44AD-B09C-3FDB0903E3D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1F961C-2C06-44AD-B09C-3FDB0903E3DD}"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6/7/2019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Support Vector Machines</a:t>
            </a:r>
          </a:p>
        </p:txBody>
      </p:sp>
      <p:sp>
        <p:nvSpPr>
          <p:cNvPr id="3" name="Subtitle 2"/>
          <p:cNvSpPr>
            <a:spLocks noGrp="1"/>
          </p:cNvSpPr>
          <p:nvPr>
            <p:ph type="subTitle" idx="1"/>
          </p:nvPr>
        </p:nvSpPr>
        <p:spPr/>
        <p:txBody>
          <a:bodyPr/>
          <a:lstStyle/>
          <a:p>
            <a:r>
              <a:rPr lang="en-US" dirty="0"/>
              <a:t>Classifies it correctly</a:t>
            </a:r>
          </a:p>
        </p:txBody>
      </p:sp>
    </p:spTree>
    <p:extLst>
      <p:ext uri="{BB962C8B-B14F-4D97-AF65-F5344CB8AC3E}">
        <p14:creationId xmlns:p14="http://schemas.microsoft.com/office/powerpoint/2010/main" val="2529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6167" y="3105834"/>
            <a:ext cx="2351670" cy="646331"/>
          </a:xfrm>
          <a:prstGeom prst="rect">
            <a:avLst/>
          </a:prstGeom>
          <a:noFill/>
        </p:spPr>
        <p:txBody>
          <a:bodyPr wrap="none" rtlCol="0">
            <a:spAutoFit/>
          </a:bodyPr>
          <a:lstStyle/>
          <a:p>
            <a:pPr algn="ctr"/>
            <a:r>
              <a:rPr lang="en-US" sz="3600" dirty="0">
                <a:latin typeface="Calibri" pitchFamily="34" charset="0"/>
                <a:cs typeface="Calibri" pitchFamily="34" charset="0"/>
              </a:rPr>
              <a:t>Kernel SVM</a:t>
            </a:r>
          </a:p>
        </p:txBody>
      </p:sp>
    </p:spTree>
    <p:extLst>
      <p:ext uri="{BB962C8B-B14F-4D97-AF65-F5344CB8AC3E}">
        <p14:creationId xmlns:p14="http://schemas.microsoft.com/office/powerpoint/2010/main" val="246085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2351669" cy="646331"/>
          </a:xfrm>
          <a:prstGeom prst="rect">
            <a:avLst/>
          </a:prstGeom>
          <a:noFill/>
        </p:spPr>
        <p:txBody>
          <a:bodyPr wrap="none" rtlCol="0">
            <a:spAutoFit/>
          </a:bodyPr>
          <a:lstStyle/>
          <a:p>
            <a:r>
              <a:rPr lang="en-US" sz="3600" dirty="0">
                <a:latin typeface="Calibri" pitchFamily="34" charset="0"/>
                <a:cs typeface="Calibri" pitchFamily="34" charset="0"/>
              </a:rPr>
              <a:t>Kernel SVM</a:t>
            </a:r>
          </a:p>
        </p:txBody>
      </p:sp>
      <p:sp>
        <p:nvSpPr>
          <p:cNvPr id="3" name="TextBox 2"/>
          <p:cNvSpPr txBox="1"/>
          <p:nvPr/>
        </p:nvSpPr>
        <p:spPr>
          <a:xfrm>
            <a:off x="762000" y="1295400"/>
            <a:ext cx="7239001" cy="1785104"/>
          </a:xfrm>
          <a:prstGeom prst="rect">
            <a:avLst/>
          </a:prstGeom>
          <a:noFill/>
        </p:spPr>
        <p:txBody>
          <a:bodyPr wrap="square" rtlCol="0">
            <a:spAutoFit/>
          </a:bodyPr>
          <a:lstStyle/>
          <a:p>
            <a:pPr algn="just"/>
            <a:r>
              <a:rPr lang="en-US" sz="2200" dirty="0">
                <a:latin typeface="Calibri" pitchFamily="34" charset="0"/>
                <a:cs typeface="Calibri" pitchFamily="34" charset="0"/>
              </a:rPr>
              <a:t>Generally, in linearly separated data, we find the boundaries using the SVM. </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But what happens if we cannot find the boundaries. Like in cases when our data is not linearly separated.</a:t>
            </a:r>
          </a:p>
        </p:txBody>
      </p:sp>
      <p:pic>
        <p:nvPicPr>
          <p:cNvPr id="7" name="Picture 6">
            <a:extLst>
              <a:ext uri="{FF2B5EF4-FFF2-40B4-BE49-F238E27FC236}">
                <a16:creationId xmlns:a16="http://schemas.microsoft.com/office/drawing/2014/main" id="{A6382E66-C11A-4AC0-B40D-ECB5985FF3EE}"/>
              </a:ext>
            </a:extLst>
          </p:cNvPr>
          <p:cNvPicPr>
            <a:picLocks noChangeAspect="1"/>
          </p:cNvPicPr>
          <p:nvPr/>
        </p:nvPicPr>
        <p:blipFill>
          <a:blip r:embed="rId2"/>
          <a:stretch>
            <a:fillRect/>
          </a:stretch>
        </p:blipFill>
        <p:spPr>
          <a:xfrm>
            <a:off x="1209675" y="3429000"/>
            <a:ext cx="6343650" cy="2676525"/>
          </a:xfrm>
          <a:prstGeom prst="rect">
            <a:avLst/>
          </a:prstGeom>
        </p:spPr>
      </p:pic>
    </p:spTree>
    <p:extLst>
      <p:ext uri="{BB962C8B-B14F-4D97-AF65-F5344CB8AC3E}">
        <p14:creationId xmlns:p14="http://schemas.microsoft.com/office/powerpoint/2010/main" val="353130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35" y="533400"/>
            <a:ext cx="8404930" cy="646331"/>
          </a:xfrm>
          <a:prstGeom prst="rect">
            <a:avLst/>
          </a:prstGeom>
          <a:noFill/>
        </p:spPr>
        <p:txBody>
          <a:bodyPr wrap="none" rtlCol="0">
            <a:spAutoFit/>
          </a:bodyPr>
          <a:lstStyle/>
          <a:p>
            <a:r>
              <a:rPr lang="en-US" sz="3600" dirty="0">
                <a:latin typeface="Calibri" pitchFamily="34" charset="0"/>
                <a:cs typeface="Calibri" pitchFamily="34" charset="0"/>
              </a:rPr>
              <a:t>Kernel SVM – Mapping to Higher Dimension</a:t>
            </a:r>
          </a:p>
        </p:txBody>
      </p:sp>
      <p:sp>
        <p:nvSpPr>
          <p:cNvPr id="3" name="TextBox 2"/>
          <p:cNvSpPr txBox="1"/>
          <p:nvPr/>
        </p:nvSpPr>
        <p:spPr>
          <a:xfrm>
            <a:off x="762000" y="1295400"/>
            <a:ext cx="7239001" cy="2462213"/>
          </a:xfrm>
          <a:prstGeom prst="rect">
            <a:avLst/>
          </a:prstGeom>
          <a:noFill/>
        </p:spPr>
        <p:txBody>
          <a:bodyPr wrap="square" rtlCol="0">
            <a:spAutoFit/>
          </a:bodyPr>
          <a:lstStyle/>
          <a:p>
            <a:pPr algn="just"/>
            <a:r>
              <a:rPr lang="en-US" sz="2200" dirty="0">
                <a:latin typeface="Calibri" pitchFamily="34" charset="0"/>
                <a:cs typeface="Calibri" pitchFamily="34" charset="0"/>
              </a:rPr>
              <a:t>In such cases of non linearly separation, we map our data to higher dimension. </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e.g. lets start with some point in single dimension space. </a:t>
            </a:r>
          </a:p>
          <a:p>
            <a:pPr algn="just"/>
            <a:r>
              <a:rPr lang="en-US" sz="2200" dirty="0">
                <a:latin typeface="Calibri" pitchFamily="34" charset="0"/>
                <a:cs typeface="Calibri" pitchFamily="34" charset="0"/>
              </a:rPr>
              <a:t>Here Linear Separation is not possible as you can see.</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This is a non-linearly separable dataset.</a:t>
            </a:r>
          </a:p>
        </p:txBody>
      </p:sp>
      <p:pic>
        <p:nvPicPr>
          <p:cNvPr id="4" name="Picture 3">
            <a:extLst>
              <a:ext uri="{FF2B5EF4-FFF2-40B4-BE49-F238E27FC236}">
                <a16:creationId xmlns:a16="http://schemas.microsoft.com/office/drawing/2014/main" id="{251A9798-D7BC-4B93-B776-11F1B4361233}"/>
              </a:ext>
            </a:extLst>
          </p:cNvPr>
          <p:cNvPicPr>
            <a:picLocks noChangeAspect="1"/>
          </p:cNvPicPr>
          <p:nvPr/>
        </p:nvPicPr>
        <p:blipFill>
          <a:blip r:embed="rId2"/>
          <a:stretch>
            <a:fillRect/>
          </a:stretch>
        </p:blipFill>
        <p:spPr>
          <a:xfrm>
            <a:off x="372645" y="4532531"/>
            <a:ext cx="7831394" cy="914400"/>
          </a:xfrm>
          <a:prstGeom prst="rect">
            <a:avLst/>
          </a:prstGeom>
        </p:spPr>
      </p:pic>
    </p:spTree>
    <p:extLst>
      <p:ext uri="{BB962C8B-B14F-4D97-AF65-F5344CB8AC3E}">
        <p14:creationId xmlns:p14="http://schemas.microsoft.com/office/powerpoint/2010/main" val="156402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037B15-BCAD-4191-B18D-A9EC3CDB17D8}"/>
              </a:ext>
            </a:extLst>
          </p:cNvPr>
          <p:cNvPicPr>
            <a:picLocks noChangeAspect="1"/>
          </p:cNvPicPr>
          <p:nvPr/>
        </p:nvPicPr>
        <p:blipFill>
          <a:blip r:embed="rId2"/>
          <a:stretch>
            <a:fillRect/>
          </a:stretch>
        </p:blipFill>
        <p:spPr>
          <a:xfrm>
            <a:off x="952499" y="3308350"/>
            <a:ext cx="7239001" cy="3016250"/>
          </a:xfrm>
          <a:prstGeom prst="rect">
            <a:avLst/>
          </a:prstGeom>
        </p:spPr>
      </p:pic>
      <p:sp>
        <p:nvSpPr>
          <p:cNvPr id="2" name="TextBox 1"/>
          <p:cNvSpPr txBox="1"/>
          <p:nvPr/>
        </p:nvSpPr>
        <p:spPr>
          <a:xfrm>
            <a:off x="369535" y="533400"/>
            <a:ext cx="8404930" cy="646331"/>
          </a:xfrm>
          <a:prstGeom prst="rect">
            <a:avLst/>
          </a:prstGeom>
          <a:noFill/>
        </p:spPr>
        <p:txBody>
          <a:bodyPr wrap="none" rtlCol="0">
            <a:spAutoFit/>
          </a:bodyPr>
          <a:lstStyle/>
          <a:p>
            <a:r>
              <a:rPr lang="en-US" sz="3600" dirty="0">
                <a:latin typeface="Calibri" pitchFamily="34" charset="0"/>
                <a:cs typeface="Calibri" pitchFamily="34" charset="0"/>
              </a:rPr>
              <a:t>Kernel SVM – Mapping to Higher Dimension</a:t>
            </a:r>
          </a:p>
        </p:txBody>
      </p:sp>
      <p:sp>
        <p:nvSpPr>
          <p:cNvPr id="3" name="TextBox 2"/>
          <p:cNvSpPr txBox="1"/>
          <p:nvPr/>
        </p:nvSpPr>
        <p:spPr>
          <a:xfrm>
            <a:off x="762000" y="1295400"/>
            <a:ext cx="7239001" cy="2123658"/>
          </a:xfrm>
          <a:prstGeom prst="rect">
            <a:avLst/>
          </a:prstGeom>
          <a:noFill/>
        </p:spPr>
        <p:txBody>
          <a:bodyPr wrap="square" rtlCol="0">
            <a:spAutoFit/>
          </a:bodyPr>
          <a:lstStyle/>
          <a:p>
            <a:pPr algn="just"/>
            <a:r>
              <a:rPr lang="en-US" sz="2200" dirty="0">
                <a:latin typeface="Calibri" pitchFamily="34" charset="0"/>
                <a:cs typeface="Calibri" pitchFamily="34" charset="0"/>
              </a:rPr>
              <a:t>Here, we will increase the dimension using some mapping function. There can be many ways to do this. </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Step 1: f = x-5</a:t>
            </a:r>
          </a:p>
          <a:p>
            <a:pPr algn="just"/>
            <a:r>
              <a:rPr lang="en-US" sz="2200" dirty="0">
                <a:latin typeface="Calibri" pitchFamily="34" charset="0"/>
                <a:cs typeface="Calibri" pitchFamily="34" charset="0"/>
              </a:rPr>
              <a:t>Step 2: (x-5)</a:t>
            </a:r>
            <a:r>
              <a:rPr lang="en-US" sz="2200" baseline="30000" dirty="0">
                <a:latin typeface="Calibri" pitchFamily="34" charset="0"/>
                <a:cs typeface="Calibri" pitchFamily="34" charset="0"/>
              </a:rPr>
              <a:t>2 </a:t>
            </a:r>
            <a:r>
              <a:rPr lang="en-US" sz="2200" dirty="0">
                <a:latin typeface="Calibri" pitchFamily="34" charset="0"/>
                <a:cs typeface="Calibri" pitchFamily="34" charset="0"/>
              </a:rPr>
              <a:t> </a:t>
            </a:r>
          </a:p>
          <a:p>
            <a:pPr algn="just"/>
            <a:r>
              <a:rPr lang="en-US" sz="2200" dirty="0">
                <a:latin typeface="Calibri" pitchFamily="34" charset="0"/>
                <a:cs typeface="Calibri" pitchFamily="34" charset="0"/>
              </a:rPr>
              <a:t>Step 3: Separate the data points</a:t>
            </a:r>
          </a:p>
        </p:txBody>
      </p:sp>
    </p:spTree>
    <p:extLst>
      <p:ext uri="{BB962C8B-B14F-4D97-AF65-F5344CB8AC3E}">
        <p14:creationId xmlns:p14="http://schemas.microsoft.com/office/powerpoint/2010/main" val="238241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35" y="533400"/>
            <a:ext cx="8404930" cy="646331"/>
          </a:xfrm>
          <a:prstGeom prst="rect">
            <a:avLst/>
          </a:prstGeom>
          <a:noFill/>
        </p:spPr>
        <p:txBody>
          <a:bodyPr wrap="none" rtlCol="0">
            <a:spAutoFit/>
          </a:bodyPr>
          <a:lstStyle/>
          <a:p>
            <a:r>
              <a:rPr lang="en-US" sz="3600" dirty="0">
                <a:latin typeface="Calibri" pitchFamily="34" charset="0"/>
                <a:cs typeface="Calibri" pitchFamily="34" charset="0"/>
              </a:rPr>
              <a:t>Kernel SVM – Mapping to Higher Dimension</a:t>
            </a:r>
          </a:p>
        </p:txBody>
      </p:sp>
      <p:sp>
        <p:nvSpPr>
          <p:cNvPr id="3" name="TextBox 2"/>
          <p:cNvSpPr txBox="1"/>
          <p:nvPr/>
        </p:nvSpPr>
        <p:spPr>
          <a:xfrm>
            <a:off x="762000" y="1295400"/>
            <a:ext cx="7239001" cy="1785104"/>
          </a:xfrm>
          <a:prstGeom prst="rect">
            <a:avLst/>
          </a:prstGeom>
          <a:noFill/>
        </p:spPr>
        <p:txBody>
          <a:bodyPr wrap="square" rtlCol="0">
            <a:spAutoFit/>
          </a:bodyPr>
          <a:lstStyle/>
          <a:p>
            <a:pPr algn="just"/>
            <a:r>
              <a:rPr lang="en-US" sz="2200" dirty="0">
                <a:latin typeface="Calibri" pitchFamily="34" charset="0"/>
                <a:cs typeface="Calibri" pitchFamily="34" charset="0"/>
              </a:rPr>
              <a:t>Similarly, we can use this approach for 2-dimension space as well. </a:t>
            </a:r>
          </a:p>
          <a:p>
            <a:pPr algn="just"/>
            <a:r>
              <a:rPr lang="en-US" sz="2200" dirty="0">
                <a:latin typeface="Calibri" pitchFamily="34" charset="0"/>
                <a:cs typeface="Calibri" pitchFamily="34" charset="0"/>
              </a:rPr>
              <a:t>e.g. lets say we have this 2 dimensional space.</a:t>
            </a:r>
          </a:p>
          <a:p>
            <a:pPr algn="just"/>
            <a:r>
              <a:rPr lang="en-US" sz="2200" dirty="0">
                <a:latin typeface="Calibri" pitchFamily="34" charset="0"/>
                <a:cs typeface="Calibri" pitchFamily="34" charset="0"/>
              </a:rPr>
              <a:t>Step 1: Use some mapping function</a:t>
            </a:r>
          </a:p>
          <a:p>
            <a:pPr algn="just"/>
            <a:r>
              <a:rPr lang="en-US" sz="2200" dirty="0">
                <a:latin typeface="Calibri" pitchFamily="34" charset="0"/>
                <a:cs typeface="Calibri" pitchFamily="34" charset="0"/>
              </a:rPr>
              <a:t>Step 2: Use a hyperplane to separate the data points</a:t>
            </a:r>
          </a:p>
        </p:txBody>
      </p:sp>
      <p:pic>
        <p:nvPicPr>
          <p:cNvPr id="4" name="Picture 3">
            <a:extLst>
              <a:ext uri="{FF2B5EF4-FFF2-40B4-BE49-F238E27FC236}">
                <a16:creationId xmlns:a16="http://schemas.microsoft.com/office/drawing/2014/main" id="{222DCA22-6D7A-4BF0-9EF7-76AA6F4316E8}"/>
              </a:ext>
            </a:extLst>
          </p:cNvPr>
          <p:cNvPicPr>
            <a:picLocks noChangeAspect="1"/>
          </p:cNvPicPr>
          <p:nvPr/>
        </p:nvPicPr>
        <p:blipFill>
          <a:blip r:embed="rId2"/>
          <a:stretch>
            <a:fillRect/>
          </a:stretch>
        </p:blipFill>
        <p:spPr>
          <a:xfrm>
            <a:off x="1017036" y="3196173"/>
            <a:ext cx="7127034" cy="3236638"/>
          </a:xfrm>
          <a:prstGeom prst="rect">
            <a:avLst/>
          </a:prstGeom>
        </p:spPr>
      </p:pic>
    </p:spTree>
    <p:extLst>
      <p:ext uri="{BB962C8B-B14F-4D97-AF65-F5344CB8AC3E}">
        <p14:creationId xmlns:p14="http://schemas.microsoft.com/office/powerpoint/2010/main" val="279722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35" y="533400"/>
            <a:ext cx="8404930" cy="646331"/>
          </a:xfrm>
          <a:prstGeom prst="rect">
            <a:avLst/>
          </a:prstGeom>
          <a:noFill/>
        </p:spPr>
        <p:txBody>
          <a:bodyPr wrap="none" rtlCol="0">
            <a:spAutoFit/>
          </a:bodyPr>
          <a:lstStyle/>
          <a:p>
            <a:r>
              <a:rPr lang="en-US" sz="3600" dirty="0">
                <a:latin typeface="Calibri" pitchFamily="34" charset="0"/>
                <a:cs typeface="Calibri" pitchFamily="34" charset="0"/>
              </a:rPr>
              <a:t>Kernel SVM – Mapping to Higher Dimension</a:t>
            </a:r>
          </a:p>
        </p:txBody>
      </p:sp>
      <p:sp>
        <p:nvSpPr>
          <p:cNvPr id="3" name="TextBox 2"/>
          <p:cNvSpPr txBox="1"/>
          <p:nvPr/>
        </p:nvSpPr>
        <p:spPr>
          <a:xfrm>
            <a:off x="762000" y="1295400"/>
            <a:ext cx="7239001" cy="769441"/>
          </a:xfrm>
          <a:prstGeom prst="rect">
            <a:avLst/>
          </a:prstGeom>
          <a:noFill/>
        </p:spPr>
        <p:txBody>
          <a:bodyPr wrap="square" rtlCol="0">
            <a:spAutoFit/>
          </a:bodyPr>
          <a:lstStyle/>
          <a:p>
            <a:pPr algn="just"/>
            <a:r>
              <a:rPr lang="en-US" sz="2200" dirty="0">
                <a:latin typeface="Calibri" pitchFamily="34" charset="0"/>
                <a:cs typeface="Calibri" pitchFamily="34" charset="0"/>
              </a:rPr>
              <a:t>Step 3: Project back the data points to 2-dimension and get the decision boundary</a:t>
            </a:r>
          </a:p>
        </p:txBody>
      </p:sp>
      <p:pic>
        <p:nvPicPr>
          <p:cNvPr id="5" name="Picture 4">
            <a:extLst>
              <a:ext uri="{FF2B5EF4-FFF2-40B4-BE49-F238E27FC236}">
                <a16:creationId xmlns:a16="http://schemas.microsoft.com/office/drawing/2014/main" id="{4DE1DBD7-6DF8-43FA-8F59-69924A945E00}"/>
              </a:ext>
            </a:extLst>
          </p:cNvPr>
          <p:cNvPicPr>
            <a:picLocks noChangeAspect="1"/>
          </p:cNvPicPr>
          <p:nvPr/>
        </p:nvPicPr>
        <p:blipFill>
          <a:blip r:embed="rId2"/>
          <a:stretch>
            <a:fillRect/>
          </a:stretch>
        </p:blipFill>
        <p:spPr>
          <a:xfrm>
            <a:off x="1185862" y="2662918"/>
            <a:ext cx="6973678" cy="3128282"/>
          </a:xfrm>
          <a:prstGeom prst="rect">
            <a:avLst/>
          </a:prstGeom>
          <a:ln>
            <a:solidFill>
              <a:schemeClr val="accent1"/>
            </a:solidFill>
          </a:ln>
        </p:spPr>
      </p:pic>
    </p:spTree>
    <p:extLst>
      <p:ext uri="{BB962C8B-B14F-4D97-AF65-F5344CB8AC3E}">
        <p14:creationId xmlns:p14="http://schemas.microsoft.com/office/powerpoint/2010/main" val="162900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35" y="533400"/>
            <a:ext cx="8404930" cy="646331"/>
          </a:xfrm>
          <a:prstGeom prst="rect">
            <a:avLst/>
          </a:prstGeom>
          <a:noFill/>
        </p:spPr>
        <p:txBody>
          <a:bodyPr wrap="none" rtlCol="0">
            <a:spAutoFit/>
          </a:bodyPr>
          <a:lstStyle/>
          <a:p>
            <a:r>
              <a:rPr lang="en-US" sz="3600" dirty="0">
                <a:latin typeface="Calibri" pitchFamily="34" charset="0"/>
                <a:cs typeface="Calibri" pitchFamily="34" charset="0"/>
              </a:rPr>
              <a:t>Kernel SVM – Mapping to Higher Dimension</a:t>
            </a:r>
          </a:p>
        </p:txBody>
      </p:sp>
      <p:sp>
        <p:nvSpPr>
          <p:cNvPr id="3" name="TextBox 2"/>
          <p:cNvSpPr txBox="1"/>
          <p:nvPr/>
        </p:nvSpPr>
        <p:spPr>
          <a:xfrm>
            <a:off x="762000" y="1905000"/>
            <a:ext cx="7239001" cy="2462213"/>
          </a:xfrm>
          <a:prstGeom prst="rect">
            <a:avLst/>
          </a:prstGeom>
          <a:noFill/>
        </p:spPr>
        <p:txBody>
          <a:bodyPr wrap="square" rtlCol="0">
            <a:spAutoFit/>
          </a:bodyPr>
          <a:lstStyle/>
          <a:p>
            <a:pPr algn="just"/>
            <a:r>
              <a:rPr lang="en-US" sz="2200" dirty="0">
                <a:latin typeface="Calibri" pitchFamily="34" charset="0"/>
                <a:cs typeface="Calibri" pitchFamily="34" charset="0"/>
              </a:rPr>
              <a:t>There is one problem with this approach though. </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Mapping to higher dimensional space can be highly compute-intensive.</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Therefore this mapping approach is not the best one; and hence we will use the </a:t>
            </a:r>
            <a:r>
              <a:rPr lang="en-US" sz="2200" b="1" dirty="0">
                <a:latin typeface="Calibri" pitchFamily="34" charset="0"/>
                <a:cs typeface="Calibri" pitchFamily="34" charset="0"/>
              </a:rPr>
              <a:t>Kernel trick</a:t>
            </a:r>
            <a:r>
              <a:rPr lang="en-US" sz="2200" dirty="0">
                <a:latin typeface="Calibri" pitchFamily="34" charset="0"/>
                <a:cs typeface="Calibri" pitchFamily="34" charset="0"/>
              </a:rPr>
              <a:t> to solve these problems.</a:t>
            </a:r>
          </a:p>
        </p:txBody>
      </p:sp>
    </p:spTree>
    <p:extLst>
      <p:ext uri="{BB962C8B-B14F-4D97-AF65-F5344CB8AC3E}">
        <p14:creationId xmlns:p14="http://schemas.microsoft.com/office/powerpoint/2010/main" val="38542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B284B9-EDE9-4E43-B50C-705C44D6E640}"/>
              </a:ext>
            </a:extLst>
          </p:cNvPr>
          <p:cNvPicPr>
            <a:picLocks noChangeAspect="1"/>
          </p:cNvPicPr>
          <p:nvPr/>
        </p:nvPicPr>
        <p:blipFill>
          <a:blip r:embed="rId2"/>
          <a:stretch>
            <a:fillRect/>
          </a:stretch>
        </p:blipFill>
        <p:spPr>
          <a:xfrm>
            <a:off x="1524000" y="2980720"/>
            <a:ext cx="6664934" cy="3343880"/>
          </a:xfrm>
          <a:prstGeom prst="rect">
            <a:avLst/>
          </a:prstGeom>
        </p:spPr>
      </p:pic>
      <p:sp>
        <p:nvSpPr>
          <p:cNvPr id="2" name="TextBox 1"/>
          <p:cNvSpPr txBox="1"/>
          <p:nvPr/>
        </p:nvSpPr>
        <p:spPr>
          <a:xfrm>
            <a:off x="1901654" y="533400"/>
            <a:ext cx="4959691" cy="646331"/>
          </a:xfrm>
          <a:prstGeom prst="rect">
            <a:avLst/>
          </a:prstGeom>
          <a:noFill/>
        </p:spPr>
        <p:txBody>
          <a:bodyPr wrap="none" rtlCol="0">
            <a:spAutoFit/>
          </a:bodyPr>
          <a:lstStyle/>
          <a:p>
            <a:r>
              <a:rPr lang="en-US" sz="3600" dirty="0">
                <a:latin typeface="Calibri" pitchFamily="34" charset="0"/>
                <a:cs typeface="Calibri" pitchFamily="34" charset="0"/>
              </a:rPr>
              <a:t>Kernel SVM – Kernel Trick</a:t>
            </a:r>
          </a:p>
        </p:txBody>
      </p:sp>
      <p:sp>
        <p:nvSpPr>
          <p:cNvPr id="3" name="TextBox 2"/>
          <p:cNvSpPr txBox="1"/>
          <p:nvPr/>
        </p:nvSpPr>
        <p:spPr>
          <a:xfrm>
            <a:off x="762000" y="1179731"/>
            <a:ext cx="7239001" cy="2123658"/>
          </a:xfrm>
          <a:prstGeom prst="rect">
            <a:avLst/>
          </a:prstGeom>
          <a:noFill/>
        </p:spPr>
        <p:txBody>
          <a:bodyPr wrap="square" rtlCol="0">
            <a:spAutoFit/>
          </a:bodyPr>
          <a:lstStyle/>
          <a:p>
            <a:pPr algn="just"/>
            <a:r>
              <a:rPr lang="en-US" sz="2200" dirty="0">
                <a:latin typeface="Calibri" pitchFamily="34" charset="0"/>
                <a:cs typeface="Calibri" pitchFamily="34" charset="0"/>
              </a:rPr>
              <a:t>So in case of kernel trick, we use the kernel formula (usually </a:t>
            </a:r>
            <a:r>
              <a:rPr lang="en-US" sz="2200" dirty="0" err="1">
                <a:latin typeface="Calibri" pitchFamily="34" charset="0"/>
                <a:cs typeface="Calibri" pitchFamily="34" charset="0"/>
              </a:rPr>
              <a:t>rbf</a:t>
            </a:r>
            <a:r>
              <a:rPr lang="en-US" sz="2200" dirty="0">
                <a:latin typeface="Calibri" pitchFamily="34" charset="0"/>
                <a:cs typeface="Calibri" pitchFamily="34" charset="0"/>
              </a:rPr>
              <a:t>) to project our points accordingly.</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The father the point from landmark, the lower it will be in the space, the closer the point to the landmark, the higher it will be in the space.</a:t>
            </a:r>
          </a:p>
        </p:txBody>
      </p:sp>
    </p:spTree>
    <p:extLst>
      <p:ext uri="{BB962C8B-B14F-4D97-AF65-F5344CB8AC3E}">
        <p14:creationId xmlns:p14="http://schemas.microsoft.com/office/powerpoint/2010/main" val="286442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1654" y="533400"/>
            <a:ext cx="4959691" cy="646331"/>
          </a:xfrm>
          <a:prstGeom prst="rect">
            <a:avLst/>
          </a:prstGeom>
          <a:noFill/>
        </p:spPr>
        <p:txBody>
          <a:bodyPr wrap="none" rtlCol="0">
            <a:spAutoFit/>
          </a:bodyPr>
          <a:lstStyle/>
          <a:p>
            <a:r>
              <a:rPr lang="en-US" sz="3600" dirty="0">
                <a:latin typeface="Calibri" pitchFamily="34" charset="0"/>
                <a:cs typeface="Calibri" pitchFamily="34" charset="0"/>
              </a:rPr>
              <a:t>Kernel SVM – Kernel Trick</a:t>
            </a:r>
          </a:p>
        </p:txBody>
      </p:sp>
      <p:sp>
        <p:nvSpPr>
          <p:cNvPr id="3" name="TextBox 2"/>
          <p:cNvSpPr txBox="1"/>
          <p:nvPr/>
        </p:nvSpPr>
        <p:spPr>
          <a:xfrm>
            <a:off x="762000" y="1179731"/>
            <a:ext cx="7239001" cy="430887"/>
          </a:xfrm>
          <a:prstGeom prst="rect">
            <a:avLst/>
          </a:prstGeom>
          <a:noFill/>
        </p:spPr>
        <p:txBody>
          <a:bodyPr wrap="square" rtlCol="0">
            <a:spAutoFit/>
          </a:bodyPr>
          <a:lstStyle/>
          <a:p>
            <a:pPr algn="just"/>
            <a:r>
              <a:rPr lang="en-US" sz="2200" dirty="0">
                <a:latin typeface="Calibri" pitchFamily="34" charset="0"/>
                <a:cs typeface="Calibri" pitchFamily="34" charset="0"/>
              </a:rPr>
              <a:t>Sigma -&gt; maintains the circumference. </a:t>
            </a:r>
          </a:p>
        </p:txBody>
      </p:sp>
      <p:pic>
        <p:nvPicPr>
          <p:cNvPr id="4" name="Picture 3">
            <a:extLst>
              <a:ext uri="{FF2B5EF4-FFF2-40B4-BE49-F238E27FC236}">
                <a16:creationId xmlns:a16="http://schemas.microsoft.com/office/drawing/2014/main" id="{09ADF755-ED3F-4492-89AA-19B897D05F75}"/>
              </a:ext>
            </a:extLst>
          </p:cNvPr>
          <p:cNvPicPr>
            <a:picLocks noChangeAspect="1"/>
          </p:cNvPicPr>
          <p:nvPr/>
        </p:nvPicPr>
        <p:blipFill>
          <a:blip r:embed="rId2"/>
          <a:stretch>
            <a:fillRect/>
          </a:stretch>
        </p:blipFill>
        <p:spPr>
          <a:xfrm>
            <a:off x="697193" y="2033587"/>
            <a:ext cx="7749614" cy="3644682"/>
          </a:xfrm>
          <a:prstGeom prst="rect">
            <a:avLst/>
          </a:prstGeom>
        </p:spPr>
      </p:pic>
    </p:spTree>
    <p:extLst>
      <p:ext uri="{BB962C8B-B14F-4D97-AF65-F5344CB8AC3E}">
        <p14:creationId xmlns:p14="http://schemas.microsoft.com/office/powerpoint/2010/main" val="64375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1654" y="533400"/>
            <a:ext cx="4959691" cy="646331"/>
          </a:xfrm>
          <a:prstGeom prst="rect">
            <a:avLst/>
          </a:prstGeom>
          <a:noFill/>
        </p:spPr>
        <p:txBody>
          <a:bodyPr wrap="none" rtlCol="0">
            <a:spAutoFit/>
          </a:bodyPr>
          <a:lstStyle/>
          <a:p>
            <a:r>
              <a:rPr lang="en-US" sz="3600" dirty="0">
                <a:latin typeface="Calibri" pitchFamily="34" charset="0"/>
                <a:cs typeface="Calibri" pitchFamily="34" charset="0"/>
              </a:rPr>
              <a:t>Kernel SVM – Kernel Trick</a:t>
            </a:r>
          </a:p>
        </p:txBody>
      </p:sp>
      <p:sp>
        <p:nvSpPr>
          <p:cNvPr id="3" name="TextBox 2"/>
          <p:cNvSpPr txBox="1"/>
          <p:nvPr/>
        </p:nvSpPr>
        <p:spPr>
          <a:xfrm>
            <a:off x="762000" y="1179731"/>
            <a:ext cx="7239001" cy="430887"/>
          </a:xfrm>
          <a:prstGeom prst="rect">
            <a:avLst/>
          </a:prstGeom>
          <a:noFill/>
        </p:spPr>
        <p:txBody>
          <a:bodyPr wrap="square" rtlCol="0">
            <a:spAutoFit/>
          </a:bodyPr>
          <a:lstStyle/>
          <a:p>
            <a:pPr algn="just"/>
            <a:r>
              <a:rPr lang="en-US" sz="2200" dirty="0">
                <a:latin typeface="Calibri" pitchFamily="34" charset="0"/>
                <a:cs typeface="Calibri" pitchFamily="34" charset="0"/>
              </a:rPr>
              <a:t>If sigma increases, the boundary increases and vice versa</a:t>
            </a:r>
          </a:p>
        </p:txBody>
      </p:sp>
      <p:pic>
        <p:nvPicPr>
          <p:cNvPr id="5" name="Picture 4">
            <a:extLst>
              <a:ext uri="{FF2B5EF4-FFF2-40B4-BE49-F238E27FC236}">
                <a16:creationId xmlns:a16="http://schemas.microsoft.com/office/drawing/2014/main" id="{96EBC37B-A10D-4B28-842B-704A238D6A83}"/>
              </a:ext>
            </a:extLst>
          </p:cNvPr>
          <p:cNvPicPr>
            <a:picLocks noChangeAspect="1"/>
          </p:cNvPicPr>
          <p:nvPr/>
        </p:nvPicPr>
        <p:blipFill>
          <a:blip r:embed="rId2"/>
          <a:stretch>
            <a:fillRect/>
          </a:stretch>
        </p:blipFill>
        <p:spPr>
          <a:xfrm>
            <a:off x="1935767" y="1981200"/>
            <a:ext cx="4936464" cy="2263856"/>
          </a:xfrm>
          <a:prstGeom prst="rect">
            <a:avLst/>
          </a:prstGeom>
        </p:spPr>
      </p:pic>
      <p:pic>
        <p:nvPicPr>
          <p:cNvPr id="6" name="Picture 5">
            <a:extLst>
              <a:ext uri="{FF2B5EF4-FFF2-40B4-BE49-F238E27FC236}">
                <a16:creationId xmlns:a16="http://schemas.microsoft.com/office/drawing/2014/main" id="{3EBB190A-FFE2-42BB-8100-40D085BA9171}"/>
              </a:ext>
            </a:extLst>
          </p:cNvPr>
          <p:cNvPicPr>
            <a:picLocks noChangeAspect="1"/>
          </p:cNvPicPr>
          <p:nvPr/>
        </p:nvPicPr>
        <p:blipFill>
          <a:blip r:embed="rId3"/>
          <a:stretch>
            <a:fillRect/>
          </a:stretch>
        </p:blipFill>
        <p:spPr>
          <a:xfrm>
            <a:off x="1981199" y="4114800"/>
            <a:ext cx="4880145" cy="2209800"/>
          </a:xfrm>
          <a:prstGeom prst="rect">
            <a:avLst/>
          </a:prstGeom>
        </p:spPr>
      </p:pic>
    </p:spTree>
    <p:extLst>
      <p:ext uri="{BB962C8B-B14F-4D97-AF65-F5344CB8AC3E}">
        <p14:creationId xmlns:p14="http://schemas.microsoft.com/office/powerpoint/2010/main" val="215738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31027" y="2331882"/>
            <a:ext cx="5029197" cy="400110"/>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cs typeface="Calibri" pitchFamily="34" charset="0"/>
              </a:rPr>
              <a:t>Introduction</a:t>
            </a:r>
          </a:p>
        </p:txBody>
      </p:sp>
      <p:sp>
        <p:nvSpPr>
          <p:cNvPr id="7" name="TextBox 6"/>
          <p:cNvSpPr txBox="1"/>
          <p:nvPr/>
        </p:nvSpPr>
        <p:spPr>
          <a:xfrm>
            <a:off x="1266020" y="457201"/>
            <a:ext cx="4735335" cy="646331"/>
          </a:xfrm>
          <a:prstGeom prst="rect">
            <a:avLst/>
          </a:prstGeom>
          <a:noFill/>
        </p:spPr>
        <p:txBody>
          <a:bodyPr wrap="none" rtlCol="0">
            <a:spAutoFit/>
          </a:bodyPr>
          <a:lstStyle/>
          <a:p>
            <a:pPr algn="ctr"/>
            <a:r>
              <a:rPr lang="en-US" sz="3600" dirty="0">
                <a:latin typeface="Calibri" pitchFamily="34" charset="0"/>
                <a:cs typeface="Calibri" pitchFamily="34" charset="0"/>
              </a:rPr>
              <a:t>Support Vector Machine</a:t>
            </a:r>
          </a:p>
        </p:txBody>
      </p:sp>
    </p:spTree>
    <p:extLst>
      <p:ext uri="{BB962C8B-B14F-4D97-AF65-F5344CB8AC3E}">
        <p14:creationId xmlns:p14="http://schemas.microsoft.com/office/powerpoint/2010/main" val="7841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1654" y="533400"/>
            <a:ext cx="5789534" cy="646331"/>
          </a:xfrm>
          <a:prstGeom prst="rect">
            <a:avLst/>
          </a:prstGeom>
          <a:noFill/>
        </p:spPr>
        <p:txBody>
          <a:bodyPr wrap="none" rtlCol="0">
            <a:spAutoFit/>
          </a:bodyPr>
          <a:lstStyle/>
          <a:p>
            <a:r>
              <a:rPr lang="en-US" sz="3600" dirty="0">
                <a:latin typeface="Calibri" pitchFamily="34" charset="0"/>
                <a:cs typeface="Calibri" pitchFamily="34" charset="0"/>
              </a:rPr>
              <a:t>Kernel SVM – Types of kernels</a:t>
            </a:r>
          </a:p>
        </p:txBody>
      </p:sp>
      <p:sp>
        <p:nvSpPr>
          <p:cNvPr id="3" name="TextBox 2"/>
          <p:cNvSpPr txBox="1"/>
          <p:nvPr/>
        </p:nvSpPr>
        <p:spPr>
          <a:xfrm>
            <a:off x="762000" y="1328624"/>
            <a:ext cx="7239001" cy="769441"/>
          </a:xfrm>
          <a:prstGeom prst="rect">
            <a:avLst/>
          </a:prstGeom>
          <a:noFill/>
        </p:spPr>
        <p:txBody>
          <a:bodyPr wrap="square" rtlCol="0">
            <a:spAutoFit/>
          </a:bodyPr>
          <a:lstStyle/>
          <a:p>
            <a:pPr algn="just"/>
            <a:r>
              <a:rPr lang="en-US" sz="2200" dirty="0">
                <a:latin typeface="Calibri" pitchFamily="34" charset="0"/>
                <a:cs typeface="Calibri" pitchFamily="34" charset="0"/>
              </a:rPr>
              <a:t>We have different types of Kernels in </a:t>
            </a:r>
            <a:r>
              <a:rPr lang="en-US" sz="2200" dirty="0" err="1">
                <a:latin typeface="Calibri" pitchFamily="34" charset="0"/>
                <a:cs typeface="Calibri" pitchFamily="34" charset="0"/>
              </a:rPr>
              <a:t>sklearn</a:t>
            </a:r>
            <a:r>
              <a:rPr lang="en-US" sz="2200" dirty="0">
                <a:latin typeface="Calibri" pitchFamily="34" charset="0"/>
                <a:cs typeface="Calibri" pitchFamily="34" charset="0"/>
              </a:rPr>
              <a:t> library.</a:t>
            </a:r>
          </a:p>
          <a:p>
            <a:pPr algn="just"/>
            <a:r>
              <a:rPr lang="en-US" sz="2200" dirty="0">
                <a:latin typeface="Calibri" pitchFamily="34" charset="0"/>
                <a:cs typeface="Calibri" pitchFamily="34" charset="0"/>
              </a:rPr>
              <a:t>Some of the most popular choice of kernels are: </a:t>
            </a:r>
          </a:p>
        </p:txBody>
      </p:sp>
      <p:pic>
        <p:nvPicPr>
          <p:cNvPr id="4" name="Picture 3">
            <a:extLst>
              <a:ext uri="{FF2B5EF4-FFF2-40B4-BE49-F238E27FC236}">
                <a16:creationId xmlns:a16="http://schemas.microsoft.com/office/drawing/2014/main" id="{E99D2DF5-0641-4A80-B576-DB7F3073DC15}"/>
              </a:ext>
            </a:extLst>
          </p:cNvPr>
          <p:cNvPicPr>
            <a:picLocks noChangeAspect="1"/>
          </p:cNvPicPr>
          <p:nvPr/>
        </p:nvPicPr>
        <p:blipFill>
          <a:blip r:embed="rId2"/>
          <a:stretch>
            <a:fillRect/>
          </a:stretch>
        </p:blipFill>
        <p:spPr>
          <a:xfrm>
            <a:off x="762000" y="2221277"/>
            <a:ext cx="7584281" cy="3429000"/>
          </a:xfrm>
          <a:prstGeom prst="rect">
            <a:avLst/>
          </a:prstGeom>
        </p:spPr>
      </p:pic>
      <p:sp>
        <p:nvSpPr>
          <p:cNvPr id="7" name="TextBox 6">
            <a:extLst>
              <a:ext uri="{FF2B5EF4-FFF2-40B4-BE49-F238E27FC236}">
                <a16:creationId xmlns:a16="http://schemas.microsoft.com/office/drawing/2014/main" id="{B7E65E9B-7486-45AB-B289-A4354C49EFD1}"/>
              </a:ext>
            </a:extLst>
          </p:cNvPr>
          <p:cNvSpPr txBox="1"/>
          <p:nvPr/>
        </p:nvSpPr>
        <p:spPr>
          <a:xfrm>
            <a:off x="952499" y="5955268"/>
            <a:ext cx="7239001" cy="369332"/>
          </a:xfrm>
          <a:prstGeom prst="rect">
            <a:avLst/>
          </a:prstGeom>
          <a:noFill/>
        </p:spPr>
        <p:txBody>
          <a:bodyPr wrap="square" rtlCol="0">
            <a:spAutoFit/>
          </a:bodyPr>
          <a:lstStyle/>
          <a:p>
            <a:pPr algn="just"/>
            <a:r>
              <a:rPr lang="en-US" dirty="0" err="1">
                <a:latin typeface="Calibri" pitchFamily="34" charset="0"/>
                <a:cs typeface="Calibri" pitchFamily="34" charset="0"/>
              </a:rPr>
              <a:t>Rbf</a:t>
            </a:r>
            <a:r>
              <a:rPr lang="en-US" dirty="0">
                <a:latin typeface="Calibri" pitchFamily="34" charset="0"/>
                <a:cs typeface="Calibri" pitchFamily="34" charset="0"/>
              </a:rPr>
              <a:t>: Radial basis function</a:t>
            </a:r>
          </a:p>
        </p:txBody>
      </p:sp>
    </p:spTree>
    <p:extLst>
      <p:ext uri="{BB962C8B-B14F-4D97-AF65-F5344CB8AC3E}">
        <p14:creationId xmlns:p14="http://schemas.microsoft.com/office/powerpoint/2010/main" val="350337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514919" cy="646331"/>
          </a:xfrm>
          <a:prstGeom prst="rect">
            <a:avLst/>
          </a:prstGeom>
          <a:noFill/>
        </p:spPr>
        <p:txBody>
          <a:bodyPr wrap="none" rtlCol="0">
            <a:spAutoFit/>
          </a:bodyPr>
          <a:lstStyle/>
          <a:p>
            <a:r>
              <a:rPr lang="en-US" sz="3600" dirty="0">
                <a:latin typeface="Calibri" pitchFamily="34" charset="0"/>
                <a:cs typeface="Calibri" pitchFamily="34" charset="0"/>
              </a:rPr>
              <a:t>Introduction</a:t>
            </a:r>
          </a:p>
        </p:txBody>
      </p:sp>
    </p:spTree>
    <p:extLst>
      <p:ext uri="{BB962C8B-B14F-4D97-AF65-F5344CB8AC3E}">
        <p14:creationId xmlns:p14="http://schemas.microsoft.com/office/powerpoint/2010/main" val="39484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916474" cy="646331"/>
          </a:xfrm>
          <a:prstGeom prst="rect">
            <a:avLst/>
          </a:prstGeom>
          <a:noFill/>
        </p:spPr>
        <p:txBody>
          <a:bodyPr wrap="none" rtlCol="0">
            <a:spAutoFit/>
          </a:bodyPr>
          <a:lstStyle/>
          <a:p>
            <a:r>
              <a:rPr lang="en-US" sz="3600" dirty="0">
                <a:latin typeface="Calibri" pitchFamily="34" charset="0"/>
                <a:cs typeface="Calibri" pitchFamily="34" charset="0"/>
              </a:rPr>
              <a:t>Support Vector Machines</a:t>
            </a:r>
          </a:p>
        </p:txBody>
      </p:sp>
      <p:sp>
        <p:nvSpPr>
          <p:cNvPr id="3" name="TextBox 2"/>
          <p:cNvSpPr txBox="1"/>
          <p:nvPr/>
        </p:nvSpPr>
        <p:spPr>
          <a:xfrm>
            <a:off x="762000" y="1690062"/>
            <a:ext cx="7239001" cy="3477875"/>
          </a:xfrm>
          <a:prstGeom prst="rect">
            <a:avLst/>
          </a:prstGeom>
          <a:noFill/>
        </p:spPr>
        <p:txBody>
          <a:bodyPr wrap="square" rtlCol="0">
            <a:spAutoFit/>
          </a:bodyPr>
          <a:lstStyle/>
          <a:p>
            <a:pPr algn="just"/>
            <a:r>
              <a:rPr lang="en-US" sz="2200" dirty="0">
                <a:latin typeface="Calibri" pitchFamily="34" charset="0"/>
                <a:cs typeface="Calibri" pitchFamily="34" charset="0"/>
              </a:rPr>
              <a:t>SVM were initially developed in 1960s and refined again in 1990s and now are getting popular in Machine Learning because they are very powerful and somewhat different to other machine learning algorithms.</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It is a classifier as well as a regressor.</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SVMs (linear or otherwise) inherently do binary classification. However, there are various procedures for extending them to multiclass problems.</a:t>
            </a:r>
          </a:p>
        </p:txBody>
      </p:sp>
    </p:spTree>
    <p:extLst>
      <p:ext uri="{BB962C8B-B14F-4D97-AF65-F5344CB8AC3E}">
        <p14:creationId xmlns:p14="http://schemas.microsoft.com/office/powerpoint/2010/main" val="109716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2945871" cy="646331"/>
          </a:xfrm>
          <a:prstGeom prst="rect">
            <a:avLst/>
          </a:prstGeom>
          <a:noFill/>
        </p:spPr>
        <p:txBody>
          <a:bodyPr wrap="none" rtlCol="0">
            <a:spAutoFit/>
          </a:bodyPr>
          <a:lstStyle/>
          <a:p>
            <a:r>
              <a:rPr lang="en-US" sz="3600" dirty="0">
                <a:latin typeface="Calibri" pitchFamily="34" charset="0"/>
                <a:cs typeface="Calibri" pitchFamily="34" charset="0"/>
              </a:rPr>
              <a:t>How it works ?</a:t>
            </a:r>
          </a:p>
        </p:txBody>
      </p:sp>
      <p:sp>
        <p:nvSpPr>
          <p:cNvPr id="3" name="TextBox 2"/>
          <p:cNvSpPr txBox="1"/>
          <p:nvPr/>
        </p:nvSpPr>
        <p:spPr>
          <a:xfrm>
            <a:off x="762000" y="1295400"/>
            <a:ext cx="7239001" cy="769441"/>
          </a:xfrm>
          <a:prstGeom prst="rect">
            <a:avLst/>
          </a:prstGeom>
          <a:noFill/>
        </p:spPr>
        <p:txBody>
          <a:bodyPr wrap="square" rtlCol="0">
            <a:spAutoFit/>
          </a:bodyPr>
          <a:lstStyle/>
          <a:p>
            <a:pPr algn="just"/>
            <a:r>
              <a:rPr lang="en-US" sz="2200" dirty="0">
                <a:latin typeface="Calibri" pitchFamily="34" charset="0"/>
                <a:cs typeface="Calibri" pitchFamily="34" charset="0"/>
              </a:rPr>
              <a:t>Lets say, you have these two different set of data. </a:t>
            </a:r>
          </a:p>
          <a:p>
            <a:pPr algn="just"/>
            <a:r>
              <a:rPr lang="en-US" sz="2200" dirty="0">
                <a:latin typeface="Calibri" pitchFamily="34" charset="0"/>
                <a:cs typeface="Calibri" pitchFamily="34" charset="0"/>
              </a:rPr>
              <a:t>There are many ways to separate these.</a:t>
            </a:r>
          </a:p>
        </p:txBody>
      </p:sp>
      <p:pic>
        <p:nvPicPr>
          <p:cNvPr id="4" name="Picture 3">
            <a:extLst>
              <a:ext uri="{FF2B5EF4-FFF2-40B4-BE49-F238E27FC236}">
                <a16:creationId xmlns:a16="http://schemas.microsoft.com/office/drawing/2014/main" id="{75215B86-3D7F-4260-A083-ED289F512729}"/>
              </a:ext>
            </a:extLst>
          </p:cNvPr>
          <p:cNvPicPr>
            <a:picLocks noChangeAspect="1"/>
          </p:cNvPicPr>
          <p:nvPr/>
        </p:nvPicPr>
        <p:blipFill>
          <a:blip r:embed="rId2"/>
          <a:stretch>
            <a:fillRect/>
          </a:stretch>
        </p:blipFill>
        <p:spPr>
          <a:xfrm>
            <a:off x="1066800" y="2256709"/>
            <a:ext cx="6029325" cy="3780741"/>
          </a:xfrm>
          <a:prstGeom prst="rect">
            <a:avLst/>
          </a:prstGeom>
        </p:spPr>
      </p:pic>
    </p:spTree>
    <p:extLst>
      <p:ext uri="{BB962C8B-B14F-4D97-AF65-F5344CB8AC3E}">
        <p14:creationId xmlns:p14="http://schemas.microsoft.com/office/powerpoint/2010/main" val="360039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2945871" cy="646331"/>
          </a:xfrm>
          <a:prstGeom prst="rect">
            <a:avLst/>
          </a:prstGeom>
          <a:noFill/>
        </p:spPr>
        <p:txBody>
          <a:bodyPr wrap="none" rtlCol="0">
            <a:spAutoFit/>
          </a:bodyPr>
          <a:lstStyle/>
          <a:p>
            <a:r>
              <a:rPr lang="en-US" sz="3600" dirty="0">
                <a:latin typeface="Calibri" pitchFamily="34" charset="0"/>
                <a:cs typeface="Calibri" pitchFamily="34" charset="0"/>
              </a:rPr>
              <a:t>How it works ?</a:t>
            </a:r>
          </a:p>
        </p:txBody>
      </p:sp>
      <p:sp>
        <p:nvSpPr>
          <p:cNvPr id="3" name="TextBox 2"/>
          <p:cNvSpPr txBox="1"/>
          <p:nvPr/>
        </p:nvSpPr>
        <p:spPr>
          <a:xfrm>
            <a:off x="762000" y="1295400"/>
            <a:ext cx="7239001" cy="769441"/>
          </a:xfrm>
          <a:prstGeom prst="rect">
            <a:avLst/>
          </a:prstGeom>
          <a:noFill/>
        </p:spPr>
        <p:txBody>
          <a:bodyPr wrap="square" rtlCol="0">
            <a:spAutoFit/>
          </a:bodyPr>
          <a:lstStyle/>
          <a:p>
            <a:pPr algn="just"/>
            <a:r>
              <a:rPr lang="en-US" sz="2200" dirty="0">
                <a:latin typeface="Calibri" pitchFamily="34" charset="0"/>
                <a:cs typeface="Calibri" pitchFamily="34" charset="0"/>
              </a:rPr>
              <a:t>How SVM tries to separate these data points is that it tries to find the Maximum Margin. </a:t>
            </a:r>
          </a:p>
        </p:txBody>
      </p:sp>
      <p:pic>
        <p:nvPicPr>
          <p:cNvPr id="5" name="Picture 4">
            <a:extLst>
              <a:ext uri="{FF2B5EF4-FFF2-40B4-BE49-F238E27FC236}">
                <a16:creationId xmlns:a16="http://schemas.microsoft.com/office/drawing/2014/main" id="{79AA8627-9ACD-4860-91EE-2CC24AF7BCE8}"/>
              </a:ext>
            </a:extLst>
          </p:cNvPr>
          <p:cNvPicPr>
            <a:picLocks noChangeAspect="1"/>
          </p:cNvPicPr>
          <p:nvPr/>
        </p:nvPicPr>
        <p:blipFill>
          <a:blip r:embed="rId2"/>
          <a:stretch>
            <a:fillRect/>
          </a:stretch>
        </p:blipFill>
        <p:spPr>
          <a:xfrm>
            <a:off x="582673" y="2133600"/>
            <a:ext cx="7418328" cy="3814763"/>
          </a:xfrm>
          <a:prstGeom prst="rect">
            <a:avLst/>
          </a:prstGeom>
        </p:spPr>
      </p:pic>
    </p:spTree>
    <p:extLst>
      <p:ext uri="{BB962C8B-B14F-4D97-AF65-F5344CB8AC3E}">
        <p14:creationId xmlns:p14="http://schemas.microsoft.com/office/powerpoint/2010/main" val="93887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72359" cy="646331"/>
          </a:xfrm>
          <a:prstGeom prst="rect">
            <a:avLst/>
          </a:prstGeom>
          <a:noFill/>
        </p:spPr>
        <p:txBody>
          <a:bodyPr wrap="none" rtlCol="0">
            <a:spAutoFit/>
          </a:bodyPr>
          <a:lstStyle/>
          <a:p>
            <a:r>
              <a:rPr lang="en-US" sz="3600" dirty="0">
                <a:latin typeface="Calibri" pitchFamily="34" charset="0"/>
                <a:cs typeface="Calibri" pitchFamily="34" charset="0"/>
              </a:rPr>
              <a:t>What is special about it ?</a:t>
            </a:r>
          </a:p>
        </p:txBody>
      </p:sp>
      <p:sp>
        <p:nvSpPr>
          <p:cNvPr id="3" name="TextBox 2"/>
          <p:cNvSpPr txBox="1"/>
          <p:nvPr/>
        </p:nvSpPr>
        <p:spPr>
          <a:xfrm>
            <a:off x="762000" y="1295400"/>
            <a:ext cx="7239001" cy="769441"/>
          </a:xfrm>
          <a:prstGeom prst="rect">
            <a:avLst/>
          </a:prstGeom>
          <a:noFill/>
        </p:spPr>
        <p:txBody>
          <a:bodyPr wrap="square" rtlCol="0">
            <a:spAutoFit/>
          </a:bodyPr>
          <a:lstStyle/>
          <a:p>
            <a:pPr algn="just"/>
            <a:r>
              <a:rPr lang="en-US" sz="2200" dirty="0">
                <a:latin typeface="Calibri" pitchFamily="34" charset="0"/>
                <a:cs typeface="Calibri" pitchFamily="34" charset="0"/>
              </a:rPr>
              <a:t>Imagine you are trying to teach a machine how to classify apples and oranges</a:t>
            </a:r>
          </a:p>
        </p:txBody>
      </p:sp>
      <p:pic>
        <p:nvPicPr>
          <p:cNvPr id="4" name="Picture 3">
            <a:extLst>
              <a:ext uri="{FF2B5EF4-FFF2-40B4-BE49-F238E27FC236}">
                <a16:creationId xmlns:a16="http://schemas.microsoft.com/office/drawing/2014/main" id="{9C0A8C18-F5E3-4202-A73B-DEE1A99C28DE}"/>
              </a:ext>
            </a:extLst>
          </p:cNvPr>
          <p:cNvPicPr>
            <a:picLocks noChangeAspect="1"/>
          </p:cNvPicPr>
          <p:nvPr/>
        </p:nvPicPr>
        <p:blipFill>
          <a:blip r:embed="rId2"/>
          <a:stretch>
            <a:fillRect/>
          </a:stretch>
        </p:blipFill>
        <p:spPr>
          <a:xfrm>
            <a:off x="2362200" y="2103084"/>
            <a:ext cx="4034159" cy="1895190"/>
          </a:xfrm>
          <a:prstGeom prst="rect">
            <a:avLst/>
          </a:prstGeom>
        </p:spPr>
      </p:pic>
      <p:sp>
        <p:nvSpPr>
          <p:cNvPr id="6" name="TextBox 5">
            <a:extLst>
              <a:ext uri="{FF2B5EF4-FFF2-40B4-BE49-F238E27FC236}">
                <a16:creationId xmlns:a16="http://schemas.microsoft.com/office/drawing/2014/main" id="{F14BD092-09A4-4EB1-A017-FE575C1B8689}"/>
              </a:ext>
            </a:extLst>
          </p:cNvPr>
          <p:cNvSpPr txBox="1"/>
          <p:nvPr/>
        </p:nvSpPr>
        <p:spPr>
          <a:xfrm>
            <a:off x="762000" y="4343400"/>
            <a:ext cx="7239001" cy="1446550"/>
          </a:xfrm>
          <a:prstGeom prst="rect">
            <a:avLst/>
          </a:prstGeom>
          <a:noFill/>
        </p:spPr>
        <p:txBody>
          <a:bodyPr wrap="square" rtlCol="0">
            <a:spAutoFit/>
          </a:bodyPr>
          <a:lstStyle/>
          <a:p>
            <a:pPr algn="just"/>
            <a:r>
              <a:rPr lang="en-US" sz="2200" dirty="0">
                <a:latin typeface="Calibri" pitchFamily="34" charset="0"/>
                <a:cs typeface="Calibri" pitchFamily="34" charset="0"/>
              </a:rPr>
              <a:t>So you pass the data to the machine and train it and then it will learn to recognize the apples and orange. </a:t>
            </a:r>
          </a:p>
          <a:p>
            <a:pPr algn="just"/>
            <a:r>
              <a:rPr lang="en-US" sz="2200" dirty="0">
                <a:latin typeface="Calibri" pitchFamily="34" charset="0"/>
                <a:cs typeface="Calibri" pitchFamily="34" charset="0"/>
              </a:rPr>
              <a:t>This is generally what happens in other classification algorithms.</a:t>
            </a:r>
          </a:p>
        </p:txBody>
      </p:sp>
    </p:spTree>
    <p:extLst>
      <p:ext uri="{BB962C8B-B14F-4D97-AF65-F5344CB8AC3E}">
        <p14:creationId xmlns:p14="http://schemas.microsoft.com/office/powerpoint/2010/main" val="270779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B30BD9-8396-4CEF-877B-389FB03BF42D}"/>
              </a:ext>
            </a:extLst>
          </p:cNvPr>
          <p:cNvPicPr>
            <a:picLocks noChangeAspect="1"/>
          </p:cNvPicPr>
          <p:nvPr/>
        </p:nvPicPr>
        <p:blipFill>
          <a:blip r:embed="rId2"/>
          <a:stretch>
            <a:fillRect/>
          </a:stretch>
        </p:blipFill>
        <p:spPr>
          <a:xfrm>
            <a:off x="1142999" y="3124200"/>
            <a:ext cx="6816605" cy="3049534"/>
          </a:xfrm>
          <a:prstGeom prst="rect">
            <a:avLst/>
          </a:prstGeom>
        </p:spPr>
      </p:pic>
      <p:sp>
        <p:nvSpPr>
          <p:cNvPr id="2" name="TextBox 1"/>
          <p:cNvSpPr txBox="1"/>
          <p:nvPr/>
        </p:nvSpPr>
        <p:spPr>
          <a:xfrm>
            <a:off x="762000" y="457201"/>
            <a:ext cx="4872359" cy="646331"/>
          </a:xfrm>
          <a:prstGeom prst="rect">
            <a:avLst/>
          </a:prstGeom>
          <a:noFill/>
        </p:spPr>
        <p:txBody>
          <a:bodyPr wrap="none" rtlCol="0">
            <a:spAutoFit/>
          </a:bodyPr>
          <a:lstStyle/>
          <a:p>
            <a:r>
              <a:rPr lang="en-US" sz="3600" dirty="0">
                <a:latin typeface="Calibri" pitchFamily="34" charset="0"/>
                <a:cs typeface="Calibri" pitchFamily="34" charset="0"/>
              </a:rPr>
              <a:t>What is special about it ?</a:t>
            </a:r>
          </a:p>
        </p:txBody>
      </p:sp>
      <p:sp>
        <p:nvSpPr>
          <p:cNvPr id="3" name="TextBox 2"/>
          <p:cNvSpPr txBox="1"/>
          <p:nvPr/>
        </p:nvSpPr>
        <p:spPr>
          <a:xfrm>
            <a:off x="762000" y="1295400"/>
            <a:ext cx="7239001" cy="2123658"/>
          </a:xfrm>
          <a:prstGeom prst="rect">
            <a:avLst/>
          </a:prstGeom>
          <a:noFill/>
        </p:spPr>
        <p:txBody>
          <a:bodyPr wrap="square" rtlCol="0">
            <a:spAutoFit/>
          </a:bodyPr>
          <a:lstStyle/>
          <a:p>
            <a:pPr algn="just"/>
            <a:r>
              <a:rPr lang="en-US" sz="2200" dirty="0">
                <a:latin typeface="Calibri" pitchFamily="34" charset="0"/>
                <a:cs typeface="Calibri" pitchFamily="34" charset="0"/>
              </a:rPr>
              <a:t>Other Machine Learning algorithms will look at the most standard common types of apples and oranges and then classify accordingly. </a:t>
            </a:r>
          </a:p>
          <a:p>
            <a:pPr algn="just"/>
            <a:r>
              <a:rPr lang="en-US" sz="2200" dirty="0">
                <a:latin typeface="Calibri" pitchFamily="34" charset="0"/>
                <a:cs typeface="Calibri" pitchFamily="34" charset="0"/>
              </a:rPr>
              <a:t>So basically they will have more inwards approach. The more closer the data point to the cluster, the more apple or orange it is.</a:t>
            </a:r>
          </a:p>
        </p:txBody>
      </p:sp>
    </p:spTree>
    <p:extLst>
      <p:ext uri="{BB962C8B-B14F-4D97-AF65-F5344CB8AC3E}">
        <p14:creationId xmlns:p14="http://schemas.microsoft.com/office/powerpoint/2010/main" val="139439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72359" cy="646331"/>
          </a:xfrm>
          <a:prstGeom prst="rect">
            <a:avLst/>
          </a:prstGeom>
          <a:noFill/>
        </p:spPr>
        <p:txBody>
          <a:bodyPr wrap="none" rtlCol="0">
            <a:spAutoFit/>
          </a:bodyPr>
          <a:lstStyle/>
          <a:p>
            <a:r>
              <a:rPr lang="en-US" sz="3600" dirty="0">
                <a:latin typeface="Calibri" pitchFamily="34" charset="0"/>
                <a:cs typeface="Calibri" pitchFamily="34" charset="0"/>
              </a:rPr>
              <a:t>What is special about it ?</a:t>
            </a:r>
          </a:p>
        </p:txBody>
      </p:sp>
      <p:sp>
        <p:nvSpPr>
          <p:cNvPr id="3" name="TextBox 2"/>
          <p:cNvSpPr txBox="1"/>
          <p:nvPr/>
        </p:nvSpPr>
        <p:spPr>
          <a:xfrm>
            <a:off x="762000" y="1295400"/>
            <a:ext cx="7239001" cy="1785104"/>
          </a:xfrm>
          <a:prstGeom prst="rect">
            <a:avLst/>
          </a:prstGeom>
          <a:noFill/>
        </p:spPr>
        <p:txBody>
          <a:bodyPr wrap="square" rtlCol="0">
            <a:spAutoFit/>
          </a:bodyPr>
          <a:lstStyle/>
          <a:p>
            <a:pPr algn="just"/>
            <a:r>
              <a:rPr lang="en-US" sz="2200" dirty="0">
                <a:latin typeface="Calibri" pitchFamily="34" charset="0"/>
                <a:cs typeface="Calibri" pitchFamily="34" charset="0"/>
              </a:rPr>
              <a:t>However, in case of SVM, it is a bit different. It will look for apples that are not very standard looking apple and same for oranges. </a:t>
            </a:r>
          </a:p>
          <a:p>
            <a:pPr algn="just"/>
            <a:r>
              <a:rPr lang="en-US" sz="2200" dirty="0">
                <a:latin typeface="Calibri" pitchFamily="34" charset="0"/>
                <a:cs typeface="Calibri" pitchFamily="34" charset="0"/>
              </a:rPr>
              <a:t>Those different looking data points are what we call as </a:t>
            </a:r>
            <a:r>
              <a:rPr lang="en-US" sz="2200" b="1" dirty="0">
                <a:latin typeface="Calibri" pitchFamily="34" charset="0"/>
                <a:cs typeface="Calibri" pitchFamily="34" charset="0"/>
              </a:rPr>
              <a:t>support vectors</a:t>
            </a:r>
            <a:r>
              <a:rPr lang="en-US" sz="2200" dirty="0">
                <a:latin typeface="Calibri" pitchFamily="34" charset="0"/>
                <a:cs typeface="Calibri" pitchFamily="34" charset="0"/>
              </a:rPr>
              <a:t>.</a:t>
            </a:r>
          </a:p>
        </p:txBody>
      </p:sp>
      <p:pic>
        <p:nvPicPr>
          <p:cNvPr id="4" name="Picture 3">
            <a:extLst>
              <a:ext uri="{FF2B5EF4-FFF2-40B4-BE49-F238E27FC236}">
                <a16:creationId xmlns:a16="http://schemas.microsoft.com/office/drawing/2014/main" id="{3B2FCF41-4D27-4B13-8034-F0446BCE0F0D}"/>
              </a:ext>
            </a:extLst>
          </p:cNvPr>
          <p:cNvPicPr>
            <a:picLocks noChangeAspect="1"/>
          </p:cNvPicPr>
          <p:nvPr/>
        </p:nvPicPr>
        <p:blipFill>
          <a:blip r:embed="rId2"/>
          <a:stretch>
            <a:fillRect/>
          </a:stretch>
        </p:blipFill>
        <p:spPr>
          <a:xfrm>
            <a:off x="1370190" y="3080504"/>
            <a:ext cx="6403620" cy="3015967"/>
          </a:xfrm>
          <a:prstGeom prst="rect">
            <a:avLst/>
          </a:prstGeom>
        </p:spPr>
      </p:pic>
    </p:spTree>
    <p:extLst>
      <p:ext uri="{BB962C8B-B14F-4D97-AF65-F5344CB8AC3E}">
        <p14:creationId xmlns:p14="http://schemas.microsoft.com/office/powerpoint/2010/main" val="123355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2061</TotalTime>
  <Words>663</Words>
  <Application>Microsoft Office PowerPoint</Application>
  <PresentationFormat>On-screen Show (4:3)</PresentationFormat>
  <Paragraphs>69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Gill Sans MT</vt:lpstr>
      <vt:lpstr>Wingdings</vt:lpstr>
      <vt:lpstr>Wingdings 3</vt:lpstr>
      <vt:lpstr>Origin</vt:lpstr>
      <vt:lpstr>Support Vector Machines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973</cp:revision>
  <dcterms:created xsi:type="dcterms:W3CDTF">2019-03-01T15:56:49Z</dcterms:created>
  <dcterms:modified xsi:type="dcterms:W3CDTF">2019-06-07T18:25:06Z</dcterms:modified>
</cp:coreProperties>
</file>