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6" r:id="rId2"/>
    <p:sldId id="257" r:id="rId3"/>
    <p:sldId id="336" r:id="rId4"/>
    <p:sldId id="258" r:id="rId5"/>
    <p:sldId id="337" r:id="rId6"/>
    <p:sldId id="338" r:id="rId7"/>
    <p:sldId id="339" r:id="rId8"/>
    <p:sldId id="341" r:id="rId9"/>
    <p:sldId id="340" r:id="rId10"/>
    <p:sldId id="343" r:id="rId11"/>
    <p:sldId id="342" r:id="rId12"/>
    <p:sldId id="344" r:id="rId13"/>
    <p:sldId id="345" r:id="rId14"/>
    <p:sldId id="346" r:id="rId15"/>
    <p:sldId id="348" r:id="rId16"/>
    <p:sldId id="350" r:id="rId17"/>
    <p:sldId id="349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2" r:id="rId28"/>
    <p:sldId id="363" r:id="rId29"/>
    <p:sldId id="364" r:id="rId30"/>
    <p:sldId id="360" r:id="rId31"/>
    <p:sldId id="3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B6498-AAA0-4BFC-A0D0-A74700F3BF5C}">
          <p14:sldIdLst>
            <p14:sldId id="256"/>
            <p14:sldId id="257"/>
            <p14:sldId id="336"/>
            <p14:sldId id="258"/>
            <p14:sldId id="337"/>
            <p14:sldId id="338"/>
            <p14:sldId id="339"/>
            <p14:sldId id="341"/>
            <p14:sldId id="340"/>
            <p14:sldId id="343"/>
            <p14:sldId id="342"/>
            <p14:sldId id="344"/>
            <p14:sldId id="345"/>
            <p14:sldId id="346"/>
            <p14:sldId id="348"/>
            <p14:sldId id="350"/>
            <p14:sldId id="349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2"/>
            <p14:sldId id="363"/>
            <p14:sldId id="364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028"/>
    <a:srgbClr val="C9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6" autoAdjust="0"/>
    <p:restoredTop sz="94085" autoAdjust="0"/>
  </p:normalViewPr>
  <p:slideViewPr>
    <p:cSldViewPr>
      <p:cViewPr varScale="1">
        <p:scale>
          <a:sx n="65" d="100"/>
          <a:sy n="65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81C5-C40C-46AE-B142-F7F3F0A1C89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EA4C-8658-4D81-AD92-31C475AE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1F961C-2C06-44AD-B09C-3FDB0903E3D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1F961C-2C06-44AD-B09C-3FDB0903E3D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1F961C-2C06-44AD-B09C-3FDB0903E3D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Bayes Theorem &amp; Intuition</a:t>
            </a:r>
          </a:p>
        </p:txBody>
      </p:sp>
    </p:spTree>
    <p:extLst>
      <p:ext uri="{BB962C8B-B14F-4D97-AF65-F5344CB8AC3E}">
        <p14:creationId xmlns:p14="http://schemas.microsoft.com/office/powerpoint/2010/main" val="25294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Quick Exercise : 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What is the probability of a part being defective, given that it came from Machine 1 ?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P(Defect | Mach1) = ?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Answer :</a:t>
            </a:r>
          </a:p>
        </p:txBody>
      </p:sp>
    </p:spTree>
    <p:extLst>
      <p:ext uri="{BB962C8B-B14F-4D97-AF65-F5344CB8AC3E}">
        <p14:creationId xmlns:p14="http://schemas.microsoft.com/office/powerpoint/2010/main" val="418082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Why to use this Bayes Theorem ?</a:t>
            </a:r>
          </a:p>
          <a:p>
            <a:pPr algn="just"/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The only question that arises is, why to go through all these complexities ?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Why cannot we simply count the number of wrenches and calculate the probabilities and get the same result ?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Obvious Question : 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If the items are labeled, why couldn’t we just count the number of defective wrenches that came from Machine 2 and divide by the total number that came from Machine 2 ? Because that is exactly what we did without theorem.</a:t>
            </a:r>
          </a:p>
          <a:p>
            <a:pPr algn="just"/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Well, it might be time consuming.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Sometimes you might not have access to those numbers/information</a:t>
            </a:r>
          </a:p>
        </p:txBody>
      </p:sp>
    </p:spTree>
    <p:extLst>
      <p:ext uri="{BB962C8B-B14F-4D97-AF65-F5344CB8AC3E}">
        <p14:creationId xmlns:p14="http://schemas.microsoft.com/office/powerpoint/2010/main" val="123980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9528" y="3124199"/>
            <a:ext cx="420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378690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0F9EBF-E446-4227-8787-023A0F580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231320"/>
            <a:ext cx="3886200" cy="1094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8450" y="533400"/>
            <a:ext cx="420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Naïve Bayes Classifier is a Probabilistic type of Classifier. 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Here first the probabilities are calculated based on Bayes theorem; 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Based on those probabilities, the new observation points are classified into categories accordingly.</a:t>
            </a:r>
          </a:p>
          <a:p>
            <a:pPr algn="just"/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So lets see how we are going to apply Bayes Theorem to create a machine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39983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601F7-C07A-49CE-B30F-CB263E12F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124200"/>
            <a:ext cx="4953000" cy="2917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468450" y="533400"/>
            <a:ext cx="420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Let’s say we have a dataset of 30 observations of Salary vs Age.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So we have 2 categories: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Red – Person walks to work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Green – Person drives to work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And the question here is,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What happens if we add a new observation to this dataset ? How would it be classified ?</a:t>
            </a:r>
          </a:p>
        </p:txBody>
      </p:sp>
    </p:spTree>
    <p:extLst>
      <p:ext uri="{BB962C8B-B14F-4D97-AF65-F5344CB8AC3E}">
        <p14:creationId xmlns:p14="http://schemas.microsoft.com/office/powerpoint/2010/main" val="20570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B50AC0-D562-4E9E-BAFC-7C168BD0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897681"/>
            <a:ext cx="4381500" cy="8173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800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How do we apply Bayes Theorem here and create a classifier ?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We take the Bayes Theorem and apply it 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twice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en-US" sz="2000" b="1" u="sng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u="sng" dirty="0">
                <a:latin typeface="Calibri" pitchFamily="34" charset="0"/>
                <a:cs typeface="Calibri" pitchFamily="34" charset="0"/>
              </a:rPr>
              <a:t>STEP 1:</a:t>
            </a:r>
          </a:p>
          <a:p>
            <a:pPr algn="just"/>
            <a:r>
              <a:rPr lang="en-US" sz="2000" b="1" u="sng" dirty="0">
                <a:latin typeface="Calibri" pitchFamily="34" charset="0"/>
                <a:cs typeface="Calibri" pitchFamily="34" charset="0"/>
              </a:rPr>
              <a:t>First time: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To find out what is the probability that the person (new observation) 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walks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given his features.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X over here is the features of the new observation (person)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Here we have only Age and Salary as features, but in reality there can be many.</a:t>
            </a:r>
          </a:p>
        </p:txBody>
      </p:sp>
    </p:spTree>
    <p:extLst>
      <p:ext uri="{BB962C8B-B14F-4D97-AF65-F5344CB8AC3E}">
        <p14:creationId xmlns:p14="http://schemas.microsoft.com/office/powerpoint/2010/main" val="19043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How do we apply Bayes Theorem here and create a classifier ?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u="sng" dirty="0">
                <a:latin typeface="Calibri" pitchFamily="34" charset="0"/>
                <a:cs typeface="Calibri" pitchFamily="34" charset="0"/>
              </a:rPr>
              <a:t>STEP 2:</a:t>
            </a:r>
          </a:p>
          <a:p>
            <a:pPr algn="just"/>
            <a:r>
              <a:rPr lang="en-US" sz="2000" b="1" u="sng" dirty="0">
                <a:latin typeface="Calibri" pitchFamily="34" charset="0"/>
                <a:cs typeface="Calibri" pitchFamily="34" charset="0"/>
              </a:rPr>
              <a:t>Second time: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To find out what is the probability that the person (new observation) 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drives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given his features.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8D8AC-99D8-4378-B45B-1F808727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30" y="3148281"/>
            <a:ext cx="6441540" cy="12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0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F9C63-7B93-4362-89DF-0E81A932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3" y="2017931"/>
            <a:ext cx="7697273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062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001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How do we apply Bayes Theorem here and create a classifier ?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u="sng" dirty="0">
                <a:latin typeface="Calibri" pitchFamily="34" charset="0"/>
                <a:cs typeface="Calibri" pitchFamily="34" charset="0"/>
              </a:rPr>
              <a:t>STEP 3: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Compare 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	P(Walks | X) vs. P(Drives | X)</a:t>
            </a:r>
            <a:endParaRPr lang="en-US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BB718A-FD89-49B7-B78D-22DB4C3F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50" y="3657599"/>
            <a:ext cx="5920139" cy="25787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Let’s perform those steps and classify the new observation point.</a:t>
            </a:r>
            <a:endParaRPr lang="en-US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1: Probability of Person walks to work / P(Walks | X)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Here we calculate 3 types of probability 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Prior Probability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Marginal Likelihood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Likelihood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Based on above three, we get Posterior Probability</a:t>
            </a:r>
          </a:p>
        </p:txBody>
      </p:sp>
    </p:spTree>
    <p:extLst>
      <p:ext uri="{BB962C8B-B14F-4D97-AF65-F5344CB8AC3E}">
        <p14:creationId xmlns:p14="http://schemas.microsoft.com/office/powerpoint/2010/main" val="32830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24200" y="1499755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31027" y="2331882"/>
            <a:ext cx="502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Bayes Theorem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Naïve Bayes Classifier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539279"/>
            <a:ext cx="242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78412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1: Probability of Person walks to work / P(Walks | X)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1.1 Prior Probability / P(Walks)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698E3-EE3F-4328-B526-AF1518CE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86584"/>
            <a:ext cx="4377119" cy="262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9F605-6260-4A83-9776-4525D783A0AB}"/>
              </a:ext>
            </a:extLst>
          </p:cNvPr>
          <p:cNvSpPr txBox="1"/>
          <p:nvPr/>
        </p:nvSpPr>
        <p:spPr>
          <a:xfrm>
            <a:off x="869020" y="4959551"/>
            <a:ext cx="766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 (Walks) = Number of Walkers / Total Observations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P(Walks) = 10/30 </a:t>
            </a:r>
          </a:p>
        </p:txBody>
      </p:sp>
    </p:spTree>
    <p:extLst>
      <p:ext uri="{BB962C8B-B14F-4D97-AF65-F5344CB8AC3E}">
        <p14:creationId xmlns:p14="http://schemas.microsoft.com/office/powerpoint/2010/main" val="2177346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1: Probability of Person walks to work / P(Walks | X)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1.2 Marginal Likelihood/ P(X): 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Tells you the likelihood of the new point falling inside the circle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39B37D-DE2A-49D4-8727-35EE9AE97981}"/>
              </a:ext>
            </a:extLst>
          </p:cNvPr>
          <p:cNvGrpSpPr/>
          <p:nvPr/>
        </p:nvGrpSpPr>
        <p:grpSpPr>
          <a:xfrm>
            <a:off x="869020" y="2438400"/>
            <a:ext cx="7665380" cy="3756218"/>
            <a:chOff x="892347" y="1950099"/>
            <a:chExt cx="7665380" cy="3756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A9F605-6260-4A83-9776-4525D783A0AB}"/>
                </a:ext>
              </a:extLst>
            </p:cNvPr>
            <p:cNvSpPr txBox="1"/>
            <p:nvPr/>
          </p:nvSpPr>
          <p:spPr>
            <a:xfrm>
              <a:off x="892347" y="1950099"/>
              <a:ext cx="766538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itchFamily="34" charset="0"/>
                  <a:cs typeface="Calibri" pitchFamily="34" charset="0"/>
                </a:rPr>
                <a:t>Select a radius and draw a circle around some observations.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itchFamily="34" charset="0"/>
                  <a:cs typeface="Calibri" pitchFamily="34" charset="0"/>
                </a:rPr>
                <a:t>This radius we need to select on our own and we need to decide this. This is the input parameter for the algorithm.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itchFamily="34" charset="0"/>
                  <a:cs typeface="Calibri" pitchFamily="34" charset="0"/>
                </a:rPr>
                <a:t>Now we look all the points inside the radius and deem them similar in terms of features.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itchFamily="34" charset="0"/>
                  <a:cs typeface="Calibri" pitchFamily="34" charset="0"/>
                </a:rPr>
                <a:t>Hence the new features will be classified similar to the points in the circle.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itchFamily="34" charset="0"/>
                  <a:cs typeface="Calibri" pitchFamily="34" charset="0"/>
                </a:rPr>
                <a:t>And now we calculate the probability (Marginal Likelihood) for the observations within the circle.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02E986-6348-4114-A277-F1B1CF98C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4726" y="4812421"/>
              <a:ext cx="4996242" cy="893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247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DFD3B9-B659-4FCA-9586-2360D46E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10863"/>
            <a:ext cx="5105400" cy="30231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1: Probability of Person walks to work / P(Walks | X)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1.2 Marginal Likelihood/ P(X): 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Tells you the likelihood of the new point falling inside the circle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B574F-591B-4838-AD60-69376D6D1001}"/>
              </a:ext>
            </a:extLst>
          </p:cNvPr>
          <p:cNvSpPr txBox="1"/>
          <p:nvPr/>
        </p:nvSpPr>
        <p:spPr>
          <a:xfrm>
            <a:off x="869020" y="5287899"/>
            <a:ext cx="766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 (X) = Number of Similar Observations / Total Observations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P(X) = 4 / 30 </a:t>
            </a:r>
          </a:p>
        </p:txBody>
      </p:sp>
    </p:spTree>
    <p:extLst>
      <p:ext uri="{BB962C8B-B14F-4D97-AF65-F5344CB8AC3E}">
        <p14:creationId xmlns:p14="http://schemas.microsoft.com/office/powerpoint/2010/main" val="162719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DFD3B9-B659-4FCA-9586-2360D46E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10863"/>
            <a:ext cx="5105400" cy="30231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1: Probability of Person walks to work / P(Walks | X)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1.3 Likelihood/ P(X | Walks): 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Tells you the likelihood of the new person who walks exhibits features 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B574F-591B-4838-AD60-69376D6D1001}"/>
              </a:ext>
            </a:extLst>
          </p:cNvPr>
          <p:cNvSpPr txBox="1"/>
          <p:nvPr/>
        </p:nvSpPr>
        <p:spPr>
          <a:xfrm>
            <a:off x="609600" y="5287899"/>
            <a:ext cx="826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 (X | Walks) = Number of Walking Observations (in circle) / Total walkers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P(Walks) = 3 / 10 </a:t>
            </a:r>
          </a:p>
        </p:txBody>
      </p:sp>
    </p:spTree>
    <p:extLst>
      <p:ext uri="{BB962C8B-B14F-4D97-AF65-F5344CB8AC3E}">
        <p14:creationId xmlns:p14="http://schemas.microsoft.com/office/powerpoint/2010/main" val="285936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1: Probability of Person walks to work / P(Walks | X)</a:t>
            </a:r>
          </a:p>
          <a:p>
            <a:pPr algn="just"/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Now calculating the Posterior Probability: 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B574F-591B-4838-AD60-69376D6D1001}"/>
              </a:ext>
            </a:extLst>
          </p:cNvPr>
          <p:cNvSpPr txBox="1"/>
          <p:nvPr/>
        </p:nvSpPr>
        <p:spPr>
          <a:xfrm>
            <a:off x="1951230" y="3429000"/>
            <a:ext cx="4982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 (Walks | X) = [(3/10) * (10/30)] / 4/30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 (Walks | X) = 0.75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STEP 1 - 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87BD8-E3C1-4A6B-A5FD-E9FDA981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03507"/>
            <a:ext cx="4381500" cy="8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1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2: Probability of Person drives to work / P(Drives | 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B574F-591B-4838-AD60-69376D6D1001}"/>
              </a:ext>
            </a:extLst>
          </p:cNvPr>
          <p:cNvSpPr txBox="1"/>
          <p:nvPr/>
        </p:nvSpPr>
        <p:spPr>
          <a:xfrm>
            <a:off x="1951230" y="2895981"/>
            <a:ext cx="4982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 (Drives | X) = [(1/20) * (20/30)] / 4/30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 (Drives | X) = 0.25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STEP 2 - Done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8830F-63B0-408A-8189-90FC2B90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85" y="1817330"/>
            <a:ext cx="4982970" cy="971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50D8DF-F62C-43B1-A07D-4F3912ADAD57}"/>
              </a:ext>
            </a:extLst>
          </p:cNvPr>
          <p:cNvSpPr txBox="1"/>
          <p:nvPr/>
        </p:nvSpPr>
        <p:spPr>
          <a:xfrm>
            <a:off x="1166540" y="4567577"/>
            <a:ext cx="7405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Hint: If you have only 2 classes to categorize, then you need not to calculate the step 2 probability.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You already get some probability in Step 1 and if it is less than 50% then the new observations will be marked as other category otherwise if it is greater than 50% then the same category.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71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B6814B-17D9-4DEB-AC35-52C7692D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2" y="3962400"/>
            <a:ext cx="3918857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176278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3: Compare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P (Walks | X) vs. P(Drives | X)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0.75 &gt; 0.25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	P (Walks | X)  &gt; P(Drives | X)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Thus there is 25% chance that the new observation (person) drives to works, but there is 75% change that the person walks to work.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Hence we will classify the person as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‘person walks to work’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as probability of walking to work is greater than driving to work.</a:t>
            </a:r>
          </a:p>
        </p:txBody>
      </p:sp>
    </p:spTree>
    <p:extLst>
      <p:ext uri="{BB962C8B-B14F-4D97-AF65-F5344CB8AC3E}">
        <p14:creationId xmlns:p14="http://schemas.microsoft.com/office/powerpoint/2010/main" val="2615607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776" y="533400"/>
            <a:ext cx="753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Zero Frequency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76977-40EA-42DF-A189-6A10C1B15AC2}"/>
              </a:ext>
            </a:extLst>
          </p:cNvPr>
          <p:cNvSpPr/>
          <p:nvPr/>
        </p:nvSpPr>
        <p:spPr>
          <a:xfrm>
            <a:off x="802776" y="1524000"/>
            <a:ext cx="75384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If a categorical variable has a category in test data set which was not observed in training data set, then the model will assign a 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zero probability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It will not be able to make a prediction. This is often known as 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“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Zero Frequency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”. 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To solve this, we can use the smoothing technique.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One of the simplest smoothing techniques is called 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Laplace estimation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Sklearn applies Laplace smoothing by default when you train a Naive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661734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8232" y="533400"/>
            <a:ext cx="588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Different Sklearn NB classifiers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76977-40EA-42DF-A189-6A10C1B15AC2}"/>
              </a:ext>
            </a:extLst>
          </p:cNvPr>
          <p:cNvSpPr/>
          <p:nvPr/>
        </p:nvSpPr>
        <p:spPr>
          <a:xfrm>
            <a:off x="914400" y="1600200"/>
            <a:ext cx="75384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1. Gaussian Naive Bayes :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(Features are continuous)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Because of the assumption of the 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normal distribution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Gaussian Naive Bayes is used in cases when all our features are continuous. 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For example: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In Iris dataset features are sepal width, petal width, sepal length, petal length.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These features are continuous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We can’t represent features in terms of their occurrences. 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Hence we use Gaussian Naive Bayes here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118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8232" y="533400"/>
            <a:ext cx="588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Different Sklearn NB classifiers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76977-40EA-42DF-A189-6A10C1B15AC2}"/>
              </a:ext>
            </a:extLst>
          </p:cNvPr>
          <p:cNvSpPr/>
          <p:nvPr/>
        </p:nvSpPr>
        <p:spPr>
          <a:xfrm>
            <a:off x="914400" y="1447800"/>
            <a:ext cx="75384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2. Multinomial Naive Bayes 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Its is used when we have discrete data 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Movie ratings ranging 1 and 5 as each rating will have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certain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frequency to represent.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In text learning we have the count of each word to predict the class or label.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3. Bernoulli Naive Bayes :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It assumes that all our features are binary such that they take only two values. 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0s - represent “word does not occur in the document”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1s - represent "word occurs in the document" .</a:t>
            </a:r>
          </a:p>
        </p:txBody>
      </p:sp>
    </p:spTree>
    <p:extLst>
      <p:ext uri="{BB962C8B-B14F-4D97-AF65-F5344CB8AC3E}">
        <p14:creationId xmlns:p14="http://schemas.microsoft.com/office/powerpoint/2010/main" val="3459491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3124199"/>
            <a:ext cx="30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0987" y="533400"/>
            <a:ext cx="518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Advantages of Naïve Bayes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They are extremely fast for both training and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They provide straightforward probabilistic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They are often very easily interpretable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They have very few (if any) tunable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Works well with small datasets</a:t>
            </a:r>
          </a:p>
        </p:txBody>
      </p:sp>
    </p:spTree>
    <p:extLst>
      <p:ext uri="{BB962C8B-B14F-4D97-AF65-F5344CB8AC3E}">
        <p14:creationId xmlns:p14="http://schemas.microsoft.com/office/powerpoint/2010/main" val="2519015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0149" y="533400"/>
            <a:ext cx="522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When to use Naïve Bayes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Naïve Bayes is often a good choice as an initial baseline classification. If it performs suitably, then congratulations: you have a very fast, very interpretable classifier for your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When the naive assumptions actually match the data (very rare in practice); e.g. features are totally independent of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It works well for less complex datasets i.e. when the categories are very well separated in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300877"/>
            <a:ext cx="7239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Let’s say we are doing some Analytics for a Factory and there are two machines.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Both the machines produces some wrenches which are same.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goal of the workers at the end of the day is to figure out the defective Spanners by the end of the day.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So the question here is: 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What is the probability of Machine1 or Machine2 producing the defective Spanner/wrench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B52DA-48E0-4780-BCE1-581FBFB92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68" y="3886200"/>
            <a:ext cx="5154732" cy="22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6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371600"/>
            <a:ext cx="7239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Question: </a:t>
            </a:r>
            <a:br>
              <a:rPr lang="en-US" b="1" dirty="0"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latin typeface="Calibri" pitchFamily="34" charset="0"/>
                <a:cs typeface="Calibri" pitchFamily="34" charset="0"/>
              </a:rPr>
              <a:t>What is the probability that the Machine 1 or Machine 2 produces defective Spanner ?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i.e.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If we pick up a defective wrench from the produced lot. What is the probability that it is produced by Machine 1 or Machine 2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591D3-6F14-4E11-9116-B9693796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732075"/>
            <a:ext cx="3886200" cy="216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4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239322"/>
            <a:ext cx="7239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Question: </a:t>
            </a:r>
            <a:br>
              <a:rPr lang="en-US" b="1" dirty="0"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latin typeface="Calibri" pitchFamily="34" charset="0"/>
                <a:cs typeface="Calibri" pitchFamily="34" charset="0"/>
              </a:rPr>
              <a:t>What is the probability that the Machine 1 or Machine 2 produces defective Spanner ?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i.e.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If we pick up a defective wrench from the produced lot. What is the probability that it is produced by Machine 1 or Machine 2 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mathematical concept that we will be using to get this probability is called Bayes Theorem.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F2FF1-C84C-4D19-88F1-52DB3F0F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87" y="3975338"/>
            <a:ext cx="4583626" cy="13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A80B51-F80F-4336-B339-5A94286E121D}"/>
              </a:ext>
            </a:extLst>
          </p:cNvPr>
          <p:cNvGrpSpPr/>
          <p:nvPr/>
        </p:nvGrpSpPr>
        <p:grpSpPr>
          <a:xfrm>
            <a:off x="533400" y="1447800"/>
            <a:ext cx="8133186" cy="4708981"/>
            <a:chOff x="515515" y="1447800"/>
            <a:chExt cx="8133186" cy="4708981"/>
          </a:xfrm>
        </p:grpSpPr>
        <p:sp>
          <p:nvSpPr>
            <p:cNvPr id="3" name="TextBox 2"/>
            <p:cNvSpPr txBox="1"/>
            <p:nvPr/>
          </p:nvSpPr>
          <p:spPr>
            <a:xfrm>
              <a:off x="515515" y="1447800"/>
              <a:ext cx="3751685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Problem Statement: </a:t>
              </a: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Machine 1: 30 wrenches/hour</a:t>
              </a: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Machine 2: 20 wrenches/hour</a:t>
              </a:r>
            </a:p>
            <a:p>
              <a:endParaRPr lang="en-US" sz="2000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Out of all produced parts: </a:t>
              </a:r>
            </a:p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1% is defective</a:t>
              </a:r>
            </a:p>
            <a:p>
              <a:endParaRPr lang="en-US" sz="2000" b="1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Out of all defective parts: </a:t>
              </a:r>
            </a:p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50% comes from Machine 1</a:t>
              </a:r>
            </a:p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50% comes from Machine 2</a:t>
              </a:r>
            </a:p>
            <a:p>
              <a:endParaRPr lang="en-US" sz="2000" b="1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Question is: </a:t>
              </a:r>
            </a:p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What is the probability that a part produced by Machine 2 is defective 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419F50-5B8C-4F3E-B2CF-B158A463BF73}"/>
                </a:ext>
              </a:extLst>
            </p:cNvPr>
            <p:cNvSpPr txBox="1"/>
            <p:nvPr/>
          </p:nvSpPr>
          <p:spPr>
            <a:xfrm>
              <a:off x="4267200" y="1447800"/>
              <a:ext cx="4381501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Interpretation:</a:t>
              </a:r>
            </a:p>
            <a:p>
              <a:r>
                <a:rPr lang="en-US" sz="2000" b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Total wrenches produced per hour is 50</a:t>
              </a: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-&gt; P(Mach1) =  30/50 = 0.6</a:t>
              </a: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-&gt; P(Mach2)  = 20/50 = 0.4</a:t>
              </a: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So if we pick a wrench from the lot of 50, the probability of it being produced by Machine 1 is 0.6 or 60%</a:t>
              </a:r>
            </a:p>
            <a:p>
              <a:endParaRPr lang="en-US" sz="2000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-&gt; P(defect) = 1%</a:t>
              </a:r>
            </a:p>
            <a:p>
              <a:endParaRPr lang="en-US" sz="2000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-&gt; P(Mach1 | Defect) = 50%</a:t>
              </a: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-&gt; P(Mach2 | Defect) = 50%</a:t>
              </a:r>
            </a:p>
            <a:p>
              <a:endParaRPr lang="en-US" sz="2000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We want is: </a:t>
              </a:r>
            </a:p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P(Defect | Mach 2) = ?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16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0BC03-4060-415D-8359-B4FED3433743}"/>
              </a:ext>
            </a:extLst>
          </p:cNvPr>
          <p:cNvSpPr txBox="1"/>
          <p:nvPr/>
        </p:nvSpPr>
        <p:spPr>
          <a:xfrm>
            <a:off x="5715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Question is: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Say if machine 2 produces 1000 wrenches, then what portion (percentage) of that quantity produced by Machine 2 is defective (e.g. 5% wrenches are defective, 7% wrenches are defective etc.)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Without Bayes Theorem: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This all is very intuitive. We need not any theorem for this, we can do this by sheer calculation. Let’s do this without Bayes theorem first.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F447D-F29D-4E70-96BB-E2428D190D5A}"/>
              </a:ext>
            </a:extLst>
          </p:cNvPr>
          <p:cNvSpPr txBox="1"/>
          <p:nvPr/>
        </p:nvSpPr>
        <p:spPr>
          <a:xfrm>
            <a:off x="571500" y="3770055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Calibri" pitchFamily="34" charset="0"/>
                <a:cs typeface="Calibri" pitchFamily="34" charset="0"/>
              </a:rPr>
              <a:t>Example 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Total - 1000 wrenches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400 came from Machine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1% have a defect 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50% of them came from Machine 2 = 5 wrenches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Question is: What is % defective parts from Machine 2 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Hence</a:t>
            </a:r>
          </a:p>
          <a:p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% defective Part = 5/400 = 1.25%</a:t>
            </a:r>
          </a:p>
        </p:txBody>
      </p:sp>
    </p:spTree>
    <p:extLst>
      <p:ext uri="{BB962C8B-B14F-4D97-AF65-F5344CB8AC3E}">
        <p14:creationId xmlns:p14="http://schemas.microsoft.com/office/powerpoint/2010/main" val="413094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With Bayes Theorem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Let us use Bayes theorem to get this probability: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A542E-A065-46B7-91E2-7851A5F0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53" y="2382638"/>
            <a:ext cx="6876093" cy="1046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D6B3D3-92C2-4C41-8DD6-011109CB8B0A}"/>
              </a:ext>
            </a:extLst>
          </p:cNvPr>
          <p:cNvSpPr txBox="1"/>
          <p:nvPr/>
        </p:nvSpPr>
        <p:spPr>
          <a:xfrm>
            <a:off x="533400" y="3885219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 (Defect | Mach2) = (0.5 * 0.01) / 0.4 = 0.0125</a:t>
            </a:r>
          </a:p>
          <a:p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i.e. 1.25% of the parts that machine 2 will produce are defective part.</a:t>
            </a:r>
          </a:p>
          <a:p>
            <a:endParaRPr lang="en-US" sz="2000" b="1" dirty="0">
              <a:solidFill>
                <a:srgbClr val="869028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Basically, 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If Machine 2 produces 10 thousand wrenches then 125 of them are defective.</a:t>
            </a:r>
          </a:p>
        </p:txBody>
      </p:sp>
    </p:spTree>
    <p:extLst>
      <p:ext uri="{BB962C8B-B14F-4D97-AF65-F5344CB8AC3E}">
        <p14:creationId xmlns:p14="http://schemas.microsoft.com/office/powerpoint/2010/main" val="2197110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</TotalTime>
  <Words>1606</Words>
  <Application>Microsoft Office PowerPoint</Application>
  <PresentationFormat>On-screen Show (4:3)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Naïve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</dc:title>
  <dc:creator>Admin</dc:creator>
  <cp:lastModifiedBy>Admin</cp:lastModifiedBy>
  <cp:revision>1089</cp:revision>
  <dcterms:created xsi:type="dcterms:W3CDTF">2019-03-01T15:56:49Z</dcterms:created>
  <dcterms:modified xsi:type="dcterms:W3CDTF">2019-07-05T18:56:18Z</dcterms:modified>
</cp:coreProperties>
</file>