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0"/>
  </p:notesMasterIdLst>
  <p:sldIdLst>
    <p:sldId id="256" r:id="rId2"/>
    <p:sldId id="257" r:id="rId3"/>
    <p:sldId id="336" r:id="rId4"/>
    <p:sldId id="258" r:id="rId5"/>
    <p:sldId id="391" r:id="rId6"/>
    <p:sldId id="392" r:id="rId7"/>
    <p:sldId id="393" r:id="rId8"/>
    <p:sldId id="394" r:id="rId9"/>
    <p:sldId id="395" r:id="rId10"/>
    <p:sldId id="406" r:id="rId11"/>
    <p:sldId id="407" r:id="rId12"/>
    <p:sldId id="408" r:id="rId13"/>
    <p:sldId id="409" r:id="rId14"/>
    <p:sldId id="396" r:id="rId15"/>
    <p:sldId id="397" r:id="rId16"/>
    <p:sldId id="402" r:id="rId17"/>
    <p:sldId id="398" r:id="rId18"/>
    <p:sldId id="399" r:id="rId19"/>
    <p:sldId id="400" r:id="rId20"/>
    <p:sldId id="403" r:id="rId21"/>
    <p:sldId id="404" r:id="rId22"/>
    <p:sldId id="405" r:id="rId23"/>
    <p:sldId id="410" r:id="rId24"/>
    <p:sldId id="411" r:id="rId25"/>
    <p:sldId id="412" r:id="rId26"/>
    <p:sldId id="415" r:id="rId27"/>
    <p:sldId id="416" r:id="rId28"/>
    <p:sldId id="417" r:id="rId29"/>
    <p:sldId id="418" r:id="rId30"/>
    <p:sldId id="419" r:id="rId31"/>
    <p:sldId id="413" r:id="rId32"/>
    <p:sldId id="414" r:id="rId33"/>
    <p:sldId id="421" r:id="rId34"/>
    <p:sldId id="420" r:id="rId35"/>
    <p:sldId id="422" r:id="rId36"/>
    <p:sldId id="423" r:id="rId37"/>
    <p:sldId id="425" r:id="rId38"/>
    <p:sldId id="426" r:id="rId39"/>
    <p:sldId id="427" r:id="rId40"/>
    <p:sldId id="428" r:id="rId41"/>
    <p:sldId id="429" r:id="rId42"/>
    <p:sldId id="430" r:id="rId43"/>
    <p:sldId id="431" r:id="rId44"/>
    <p:sldId id="432" r:id="rId45"/>
    <p:sldId id="433" r:id="rId46"/>
    <p:sldId id="434" r:id="rId47"/>
    <p:sldId id="401" r:id="rId48"/>
    <p:sldId id="39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EB6498-AAA0-4BFC-A0D0-A74700F3BF5C}">
          <p14:sldIdLst>
            <p14:sldId id="256"/>
            <p14:sldId id="257"/>
            <p14:sldId id="336"/>
            <p14:sldId id="258"/>
            <p14:sldId id="391"/>
            <p14:sldId id="392"/>
            <p14:sldId id="393"/>
            <p14:sldId id="394"/>
            <p14:sldId id="395"/>
            <p14:sldId id="406"/>
            <p14:sldId id="407"/>
            <p14:sldId id="408"/>
            <p14:sldId id="409"/>
            <p14:sldId id="396"/>
            <p14:sldId id="397"/>
            <p14:sldId id="402"/>
            <p14:sldId id="398"/>
            <p14:sldId id="399"/>
            <p14:sldId id="400"/>
            <p14:sldId id="403"/>
            <p14:sldId id="404"/>
            <p14:sldId id="405"/>
            <p14:sldId id="410"/>
            <p14:sldId id="411"/>
            <p14:sldId id="412"/>
            <p14:sldId id="415"/>
            <p14:sldId id="416"/>
            <p14:sldId id="417"/>
            <p14:sldId id="418"/>
            <p14:sldId id="419"/>
            <p14:sldId id="413"/>
            <p14:sldId id="414"/>
            <p14:sldId id="421"/>
            <p14:sldId id="420"/>
            <p14:sldId id="422"/>
            <p14:sldId id="423"/>
            <p14:sldId id="425"/>
            <p14:sldId id="426"/>
            <p14:sldId id="427"/>
            <p14:sldId id="428"/>
            <p14:sldId id="429"/>
            <p14:sldId id="430"/>
            <p14:sldId id="431"/>
            <p14:sldId id="432"/>
            <p14:sldId id="433"/>
            <p14:sldId id="434"/>
            <p14:sldId id="401"/>
            <p14:sldId id="3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9028"/>
    <a:srgbClr val="C9D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6" autoAdjust="0"/>
    <p:restoredTop sz="94660"/>
  </p:normalViewPr>
  <p:slideViewPr>
    <p:cSldViewPr>
      <p:cViewPr>
        <p:scale>
          <a:sx n="66" d="100"/>
          <a:sy n="66" d="100"/>
        </p:scale>
        <p:origin x="1392"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881C5-C40C-46AE-B142-F7F3F0A1C896}" type="datetimeFigureOut">
              <a:rPr lang="en-US" smtClean="0"/>
              <a:t>4/25/2019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20EA4C-8658-4D81-AD92-31C475AEC3DC}" type="slidenum">
              <a:rPr lang="en-US" smtClean="0"/>
              <a:t>‹#›</a:t>
            </a:fld>
            <a:endParaRPr lang="en-US"/>
          </a:p>
        </p:txBody>
      </p:sp>
    </p:spTree>
    <p:extLst>
      <p:ext uri="{BB962C8B-B14F-4D97-AF65-F5344CB8AC3E}">
        <p14:creationId xmlns:p14="http://schemas.microsoft.com/office/powerpoint/2010/main" val="44434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51F961C-2C06-44AD-B09C-3FDB0903E3DD}" type="datetimeFigureOut">
              <a:rPr lang="en-US" smtClean="0"/>
              <a:t>4/25/2019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FB2BCCD-6619-45DE-89CC-970699AFEFF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51F961C-2C06-44AD-B09C-3FDB0903E3DD}"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51F961C-2C06-44AD-B09C-3FDB0903E3DD}" type="datetimeFigureOut">
              <a:rPr lang="en-US" smtClean="0"/>
              <a:t>4/25/2019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FB2BCCD-6619-45DE-89CC-970699AFEFF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51F961C-2C06-44AD-B09C-3FDB0903E3DD}"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1"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2"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51F961C-2C06-44AD-B09C-3FDB0903E3DD}"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2BCCD-6619-45DE-89CC-970699AFEFF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51F961C-2C06-44AD-B09C-3FDB0903E3DD}"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2BCCD-6619-45DE-89CC-970699AFEFF9}" type="slidenum">
              <a:rPr lang="en-US" smtClean="0"/>
              <a:t>‹#›</a:t>
            </a:fld>
            <a:endParaRPr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F961C-2C06-44AD-B09C-3FDB0903E3DD}"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2BCCD-6619-45DE-89CC-970699AFEFF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1"/>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51F961C-2C06-44AD-B09C-3FDB0903E3DD}" type="datetimeFigureOut">
              <a:rPr lang="en-US" smtClean="0"/>
              <a:t>4/25/2019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FB2BCCD-6619-45DE-89CC-970699AFEFF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a:t>
            </a:r>
          </a:p>
        </p:txBody>
      </p:sp>
      <p:sp>
        <p:nvSpPr>
          <p:cNvPr id="3" name="Subtitle 2"/>
          <p:cNvSpPr>
            <a:spLocks noGrp="1"/>
          </p:cNvSpPr>
          <p:nvPr>
            <p:ph type="subTitle" idx="1"/>
          </p:nvPr>
        </p:nvSpPr>
        <p:spPr/>
        <p:txBody>
          <a:bodyPr/>
          <a:lstStyle/>
          <a:p>
            <a:r>
              <a:rPr lang="en-US" dirty="0"/>
              <a:t>It all depends on line</a:t>
            </a:r>
          </a:p>
        </p:txBody>
      </p:sp>
    </p:spTree>
    <p:extLst>
      <p:ext uri="{BB962C8B-B14F-4D97-AF65-F5344CB8AC3E}">
        <p14:creationId xmlns:p14="http://schemas.microsoft.com/office/powerpoint/2010/main" val="25294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BAFB61-3A7B-4F13-B85B-49A5104730A4}"/>
              </a:ext>
            </a:extLst>
          </p:cNvPr>
          <p:cNvPicPr>
            <a:picLocks noChangeAspect="1"/>
          </p:cNvPicPr>
          <p:nvPr/>
        </p:nvPicPr>
        <p:blipFill>
          <a:blip r:embed="rId2"/>
          <a:stretch>
            <a:fillRect/>
          </a:stretch>
        </p:blipFill>
        <p:spPr>
          <a:xfrm>
            <a:off x="4970971" y="3581400"/>
            <a:ext cx="3715829" cy="2759611"/>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092193"/>
              </a:xfrm>
              <a:prstGeom prst="rect">
                <a:avLst/>
              </a:prstGeom>
              <a:noFill/>
            </p:spPr>
            <p:txBody>
              <a:bodyPr wrap="square" rtlCol="0">
                <a:spAutoFit/>
              </a:bodyPr>
              <a:lstStyle/>
              <a:p>
                <a:pPr>
                  <a:lnSpc>
                    <a:spcPct val="150000"/>
                  </a:lnSpc>
                </a:pPr>
                <a:r>
                  <a:rPr lang="en-US" sz="2000" dirty="0">
                    <a:latin typeface="Calibri" pitchFamily="34" charset="0"/>
                    <a:cs typeface="Calibri" pitchFamily="34" charset="0"/>
                  </a:rPr>
                  <a:t>There are 3 terms that we must define:</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Total (SST / TSS – Total Sum of Squares)</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Regression (SSR / ESS – Explained Sum of Squares)</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Error (SSE/ RSS – Residual Sum of Squares)</a:t>
                </a:r>
              </a:p>
              <a:p>
                <a:pPr>
                  <a:lnSpc>
                    <a:spcPct val="150000"/>
                  </a:lnSpc>
                </a:pPr>
                <a:r>
                  <a:rPr lang="en-US" dirty="0">
                    <a:latin typeface="Calibri" pitchFamily="34" charset="0"/>
                    <a:cs typeface="Calibri" pitchFamily="34" charset="0"/>
                  </a:rPr>
                  <a:t>Mathematically, </a:t>
                </a:r>
              </a:p>
              <a:p>
                <a:pPr>
                  <a:lnSpc>
                    <a:spcPct val="150000"/>
                  </a:lnSpc>
                </a:pPr>
                <a:r>
                  <a:rPr lang="en-US" dirty="0">
                    <a:latin typeface="Calibri" pitchFamily="34" charset="0"/>
                    <a:cs typeface="Calibri" pitchFamily="34" charset="0"/>
                  </a:rPr>
                  <a:t>SST = SSR + SSE</a:t>
                </a:r>
              </a:p>
              <a:p>
                <a:pPr>
                  <a:lnSpc>
                    <a:spcPct val="150000"/>
                  </a:lnSpc>
                </a:pP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d>
                          <m:dPr>
                            <m:ctrlPr>
                              <a:rPr lang="pt-BR"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𝑦</m:t>
                            </m:r>
                            <m:r>
                              <a:rPr lang="en-US" i="1" baseline="-25000">
                                <a:latin typeface="Cambria Math" panose="02040503050406030204" pitchFamily="18" charset="0"/>
                                <a:cs typeface="Calibri" pitchFamily="34" charset="0"/>
                              </a:rPr>
                              <m:t>𝑖</m:t>
                            </m:r>
                            <m:r>
                              <a:rPr lang="en-US" i="1">
                                <a:latin typeface="Cambria Math" panose="02040503050406030204" pitchFamily="18" charset="0"/>
                                <a:cs typeface="Calibri" pitchFamily="34" charset="0"/>
                              </a:rPr>
                              <m:t> −</m:t>
                            </m:r>
                            <m:r>
                              <m:rPr>
                                <m:nor/>
                              </m:rPr>
                              <a:rPr lang="en-US" i="1">
                                <a:latin typeface="Cambria Math" panose="02040503050406030204" pitchFamily="18" charset="0"/>
                                <a:cs typeface="Calibri" pitchFamily="34" charset="0"/>
                              </a:rPr>
                              <m:t> </m:t>
                            </m:r>
                            <m:r>
                              <m:rPr>
                                <m:nor/>
                              </m:rPr>
                              <a:rPr lang="en-US">
                                <a:latin typeface="Cambria Math" panose="02040503050406030204" pitchFamily="18" charset="0"/>
                                <a:cs typeface="Calibri" pitchFamily="34" charset="0"/>
                              </a:rPr>
                              <m:t>ȳ</m:t>
                            </m:r>
                          </m:e>
                        </m:d>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r>
                  <a:rPr lang="en-US" dirty="0">
                    <a:latin typeface="Calibri" pitchFamily="34" charset="0"/>
                    <a:cs typeface="Calibri" pitchFamily="34" charset="0"/>
                  </a:rPr>
                  <a:t> = </a:t>
                </a: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d>
                          <m:dPr>
                            <m:ctrlPr>
                              <a:rPr lang="pt-BR" i="1">
                                <a:latin typeface="Cambria Math" panose="02040503050406030204" pitchFamily="18" charset="0"/>
                                <a:cs typeface="Calibri" pitchFamily="34" charset="0"/>
                              </a:rPr>
                            </m:ctrlPr>
                          </m:dPr>
                          <m:e>
                            <m:r>
                              <m:rPr>
                                <m:nor/>
                              </m:rPr>
                              <a:rPr lang="cy-GB" i="1">
                                <a:latin typeface="Cambria Math" panose="02040503050406030204" pitchFamily="18" charset="0"/>
                                <a:cs typeface="Calibri" pitchFamily="34" charset="0"/>
                              </a:rPr>
                              <m:t> </m:t>
                            </m:r>
                            <m:r>
                              <m:rPr>
                                <m:nor/>
                              </m:rPr>
                              <a:rPr lang="cy-GB">
                                <a:latin typeface="Cambria Math" panose="02040503050406030204" pitchFamily="18" charset="0"/>
                                <a:cs typeface="Calibri" pitchFamily="34" charset="0"/>
                              </a:rPr>
                              <m:t>ŷ</m:t>
                            </m:r>
                            <m:r>
                              <m:rPr>
                                <m:nor/>
                              </m:rPr>
                              <a:rPr lang="en-US" baseline="-25000">
                                <a:latin typeface="Cambria Math" panose="02040503050406030204" pitchFamily="18" charset="0"/>
                                <a:cs typeface="Calibri" pitchFamily="34" charset="0"/>
                              </a:rPr>
                              <m:t>i</m:t>
                            </m:r>
                            <m:r>
                              <a:rPr lang="en-US" i="1">
                                <a:latin typeface="Cambria Math" panose="02040503050406030204" pitchFamily="18" charset="0"/>
                                <a:cs typeface="Calibri" pitchFamily="34" charset="0"/>
                              </a:rPr>
                              <m:t>−</m:t>
                            </m:r>
                            <m:r>
                              <m:rPr>
                                <m:nor/>
                              </m:rPr>
                              <a:rPr lang="en-US" i="1">
                                <a:latin typeface="Cambria Math" panose="02040503050406030204" pitchFamily="18" charset="0"/>
                                <a:cs typeface="Calibri" pitchFamily="34" charset="0"/>
                              </a:rPr>
                              <m:t> </m:t>
                            </m:r>
                            <m:r>
                              <m:rPr>
                                <m:nor/>
                              </m:rPr>
                              <a:rPr lang="en-US">
                                <a:latin typeface="Cambria Math" panose="02040503050406030204" pitchFamily="18" charset="0"/>
                                <a:cs typeface="Calibri" pitchFamily="34" charset="0"/>
                              </a:rPr>
                              <m:t>ȳ</m:t>
                            </m:r>
                            <m:r>
                              <m:rPr>
                                <m:nor/>
                              </m:rPr>
                              <a:rPr lang="en-US" i="1">
                                <a:latin typeface="Cambria Math" panose="02040503050406030204" pitchFamily="18" charset="0"/>
                                <a:cs typeface="Calibri" pitchFamily="34" charset="0"/>
                              </a:rPr>
                              <m:t> </m:t>
                            </m:r>
                          </m:e>
                        </m:d>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r>
                  <a:rPr lang="en-US" dirty="0">
                    <a:latin typeface="Calibri" pitchFamily="34" charset="0"/>
                    <a:cs typeface="Calibri" pitchFamily="34" charset="0"/>
                  </a:rPr>
                  <a:t> +  </a:t>
                </a: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r>
                          <a:rPr lang="en-US" i="1">
                            <a:latin typeface="Cambria Math" panose="02040503050406030204" pitchFamily="18" charset="0"/>
                            <a:cs typeface="Calibri" pitchFamily="34" charset="0"/>
                          </a:rPr>
                          <m:t>𝑒</m:t>
                        </m:r>
                        <m:r>
                          <a:rPr lang="en-US" i="1" baseline="-25000">
                            <a:latin typeface="Cambria Math" panose="02040503050406030204" pitchFamily="18" charset="0"/>
                            <a:cs typeface="Calibri" pitchFamily="34" charset="0"/>
                          </a:rPr>
                          <m:t>𝑖</m:t>
                        </m:r>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endParaRPr lang="en-US" sz="1400" dirty="0">
                  <a:latin typeface="Calibri" pitchFamily="34" charset="0"/>
                  <a:cs typeface="Calibri" pitchFamily="34" charset="0"/>
                </a:endParaRPr>
              </a:p>
            </p:txBody>
          </p:sp>
        </mc:Choice>
        <mc:Fallback>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092193"/>
              </a:xfrm>
              <a:prstGeom prst="rect">
                <a:avLst/>
              </a:prstGeom>
              <a:blipFill>
                <a:blip r:embed="rId3"/>
                <a:stretch>
                  <a:fillRect l="-4224" b="-18540"/>
                </a:stretch>
              </a:blipFill>
            </p:spPr>
            <p:txBody>
              <a:bodyPr/>
              <a:lstStyle/>
              <a:p>
                <a:r>
                  <a:rPr lang="en-US">
                    <a:noFill/>
                  </a:rPr>
                  <a:t> </a:t>
                </a:r>
              </a:p>
            </p:txBody>
          </p:sp>
        </mc:Fallback>
      </mc:AlternateContent>
    </p:spTree>
    <p:extLst>
      <p:ext uri="{BB962C8B-B14F-4D97-AF65-F5344CB8AC3E}">
        <p14:creationId xmlns:p14="http://schemas.microsoft.com/office/powerpoint/2010/main" val="325805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E9DA8-382F-40CC-B943-C7EF62CC5D68}"/>
              </a:ext>
            </a:extLst>
          </p:cNvPr>
          <p:cNvPicPr>
            <a:picLocks noChangeAspect="1"/>
          </p:cNvPicPr>
          <p:nvPr/>
        </p:nvPicPr>
        <p:blipFill rotWithShape="1">
          <a:blip r:embed="rId2"/>
          <a:srcRect l="4856" t="6819"/>
          <a:stretch/>
        </p:blipFill>
        <p:spPr>
          <a:xfrm>
            <a:off x="4495800" y="3359840"/>
            <a:ext cx="4250771" cy="2964758"/>
          </a:xfrm>
          <a:prstGeom prst="rect">
            <a:avLst/>
          </a:prstGeom>
          <a:ln>
            <a:noFill/>
          </a:ln>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003917"/>
              </a:xfrm>
              <a:prstGeom prst="rect">
                <a:avLst/>
              </a:prstGeom>
              <a:noFill/>
            </p:spPr>
            <p:txBody>
              <a:bodyPr wrap="square" rtlCol="0">
                <a:spAutoFit/>
              </a:bodyPr>
              <a:lstStyle/>
              <a:p>
                <a:pPr algn="just"/>
                <a:r>
                  <a:rPr lang="en-US" b="1" dirty="0">
                    <a:latin typeface="Calibri" pitchFamily="34" charset="0"/>
                    <a:cs typeface="Calibri" pitchFamily="34" charset="0"/>
                  </a:rPr>
                  <a:t>Sum of Squares Total (SST) : </a:t>
                </a:r>
              </a:p>
              <a:p>
                <a:pPr algn="just">
                  <a:lnSpc>
                    <a:spcPct val="150000"/>
                  </a:lnSpc>
                </a:pPr>
                <a:r>
                  <a:rPr lang="en-US" b="1" dirty="0">
                    <a:latin typeface="Calibri" pitchFamily="34" charset="0"/>
                    <a:cs typeface="Calibri" pitchFamily="34" charset="0"/>
                  </a:rPr>
                  <a:t>Also denoted as Total Sum of Squares (TSS)</a:t>
                </a:r>
              </a:p>
              <a:p>
                <a:pPr algn="just"/>
                <a:r>
                  <a:rPr lang="en-US" dirty="0">
                    <a:latin typeface="Calibri" pitchFamily="34" charset="0"/>
                    <a:cs typeface="Calibri" pitchFamily="34" charset="0"/>
                  </a:rPr>
                  <a:t>Sum of squared differences between the observed dependent variable and its means.</a:t>
                </a:r>
              </a:p>
              <a:p>
                <a:pPr algn="just"/>
                <a:r>
                  <a:rPr lang="en-US" dirty="0">
                    <a:latin typeface="Calibri" pitchFamily="34" charset="0"/>
                    <a:cs typeface="Calibri" pitchFamily="34" charset="0"/>
                  </a:rPr>
                  <a:t>You can think of this as the dispersion of the observed variables around the mean.</a:t>
                </a:r>
              </a:p>
              <a:p>
                <a:pPr algn="just"/>
                <a:r>
                  <a:rPr lang="en-US" dirty="0">
                    <a:latin typeface="Calibri" pitchFamily="34" charset="0"/>
                    <a:cs typeface="Calibri" pitchFamily="34" charset="0"/>
                  </a:rPr>
                  <a:t>It is the measure of the total variability of the data set.</a:t>
                </a:r>
              </a:p>
              <a:p>
                <a:pPr algn="just">
                  <a:lnSpc>
                    <a:spcPct val="150000"/>
                  </a:lnSpc>
                </a:pPr>
                <a:endParaRPr lang="en-US"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cs typeface="Calibri" pitchFamily="34" charset="0"/>
                        </a:rPr>
                        <m:t>𝑆𝑆𝑇</m:t>
                      </m:r>
                      <m:r>
                        <a:rPr lang="pt-BR" sz="2400" i="1">
                          <a:latin typeface="Cambria Math" panose="02040503050406030204" pitchFamily="18" charset="0"/>
                          <a:cs typeface="Calibri" pitchFamily="34" charset="0"/>
                        </a:rPr>
                        <m:t>=</m:t>
                      </m:r>
                      <m:nary>
                        <m:naryPr>
                          <m:chr m:val="∑"/>
                          <m:ctrlPr>
                            <a:rPr lang="pt-BR" sz="2400" i="1">
                              <a:latin typeface="Cambria Math" panose="02040503050406030204" pitchFamily="18" charset="0"/>
                              <a:cs typeface="Calibri" pitchFamily="34" charset="0"/>
                            </a:rPr>
                          </m:ctrlPr>
                        </m:naryPr>
                        <m:sub>
                          <m:r>
                            <m:rPr>
                              <m:brk m:alnAt="23"/>
                            </m:rPr>
                            <a:rPr lang="en-US" sz="2400" i="1">
                              <a:latin typeface="Cambria Math" panose="02040503050406030204" pitchFamily="18" charset="0"/>
                              <a:cs typeface="Calibri" pitchFamily="34" charset="0"/>
                            </a:rPr>
                            <m:t>𝑖</m:t>
                          </m:r>
                          <m:r>
                            <a:rPr lang="pt-BR" sz="2400" i="1">
                              <a:latin typeface="Cambria Math" panose="02040503050406030204" pitchFamily="18" charset="0"/>
                              <a:cs typeface="Calibri" pitchFamily="34" charset="0"/>
                            </a:rPr>
                            <m:t>=1</m:t>
                          </m:r>
                        </m:sub>
                        <m:sup>
                          <m:r>
                            <a:rPr lang="en-US" sz="2400" i="1">
                              <a:latin typeface="Cambria Math" panose="02040503050406030204" pitchFamily="18" charset="0"/>
                              <a:cs typeface="Calibri" pitchFamily="34" charset="0"/>
                            </a:rPr>
                            <m:t>𝑛</m:t>
                          </m:r>
                        </m:sup>
                        <m:e>
                          <m:d>
                            <m:dPr>
                              <m:ctrlPr>
                                <a:rPr lang="pt-BR" sz="2400" i="1">
                                  <a:latin typeface="Cambria Math" panose="02040503050406030204" pitchFamily="18" charset="0"/>
                                  <a:cs typeface="Calibri" pitchFamily="34" charset="0"/>
                                </a:rPr>
                              </m:ctrlPr>
                            </m:dPr>
                            <m:e>
                              <m:r>
                                <a:rPr lang="en-US" sz="2400" i="1">
                                  <a:latin typeface="Cambria Math" panose="02040503050406030204" pitchFamily="18" charset="0"/>
                                  <a:cs typeface="Calibri" pitchFamily="34" charset="0"/>
                                </a:rPr>
                                <m:t>𝑦</m:t>
                              </m:r>
                              <m:r>
                                <a:rPr lang="en-US" sz="2400" i="1" baseline="-25000">
                                  <a:latin typeface="Cambria Math" panose="02040503050406030204" pitchFamily="18" charset="0"/>
                                  <a:cs typeface="Calibri" pitchFamily="34" charset="0"/>
                                </a:rPr>
                                <m:t>𝑖</m:t>
                              </m:r>
                              <m:r>
                                <a:rPr lang="en-US" sz="2400" i="1">
                                  <a:latin typeface="Cambria Math" panose="02040503050406030204" pitchFamily="18" charset="0"/>
                                  <a:cs typeface="Calibri" pitchFamily="34" charset="0"/>
                                </a:rPr>
                                <m:t> −</m:t>
                              </m:r>
                              <m:r>
                                <m:rPr>
                                  <m:nor/>
                                </m:rPr>
                                <a:rPr lang="en-US" sz="2400" i="1">
                                  <a:latin typeface="Cambria Math" panose="02040503050406030204" pitchFamily="18" charset="0"/>
                                  <a:cs typeface="Calibri" pitchFamily="34" charset="0"/>
                                </a:rPr>
                                <m:t> </m:t>
                              </m:r>
                              <m:r>
                                <m:rPr>
                                  <m:nor/>
                                </m:rPr>
                                <a:rPr lang="en-US" sz="2400">
                                  <a:latin typeface="Cambria Math" panose="02040503050406030204" pitchFamily="18" charset="0"/>
                                  <a:cs typeface="Calibri" pitchFamily="34" charset="0"/>
                                </a:rPr>
                                <m:t>ȳ</m:t>
                              </m:r>
                            </m:e>
                          </m:d>
                          <m:r>
                            <m:rPr>
                              <m:nor/>
                            </m:rPr>
                            <a:rPr lang="en-US" sz="2400" baseline="30000" dirty="0">
                              <a:latin typeface="Cambria Math" panose="02040503050406030204" pitchFamily="18" charset="0"/>
                              <a:cs typeface="Calibri" pitchFamily="34" charset="0"/>
                            </a:rPr>
                            <m:t>2</m:t>
                          </m:r>
                          <m:r>
                            <m:rPr>
                              <m:nor/>
                            </m:rPr>
                            <a:rPr lang="en-US" sz="2400" i="1" baseline="30000" dirty="0">
                              <a:latin typeface="Cambria Math" panose="02040503050406030204" pitchFamily="18" charset="0"/>
                              <a:cs typeface="Calibri" pitchFamily="34" charset="0"/>
                            </a:rPr>
                            <m:t> </m:t>
                          </m:r>
                        </m:e>
                      </m:nary>
                    </m:oMath>
                  </m:oMathPara>
                </a14:m>
                <a:endParaRPr lang="en-US" sz="2000" baseline="30000" dirty="0">
                  <a:latin typeface="Cambria Math" panose="02040503050406030204" pitchFamily="18" charset="0"/>
                  <a:cs typeface="Calibri" pitchFamily="34" charset="0"/>
                </a:endParaRPr>
              </a:p>
              <a:p>
                <a:pPr algn="just"/>
                <a:endParaRPr lang="en-US" sz="2000" baseline="30000" dirty="0">
                  <a:latin typeface="Cambria Math" panose="02040503050406030204" pitchFamily="18" charset="0"/>
                  <a:cs typeface="Calibri" pitchFamily="34" charset="0"/>
                </a:endParaRPr>
              </a:p>
              <a:p>
                <a:pPr algn="just"/>
                <a:endParaRPr lang="en-US" sz="2000" baseline="30000"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4003917"/>
              </a:xfrm>
              <a:prstGeom prst="rect">
                <a:avLst/>
              </a:prstGeom>
              <a:blipFill>
                <a:blip r:embed="rId3"/>
                <a:stretch>
                  <a:fillRect l="-614" t="-761" r="-614"/>
                </a:stretch>
              </a:blipFill>
            </p:spPr>
            <p:txBody>
              <a:bodyPr/>
              <a:lstStyle/>
              <a:p>
                <a:r>
                  <a:rPr lang="en-US">
                    <a:noFill/>
                  </a:rPr>
                  <a:t> </a:t>
                </a:r>
              </a:p>
            </p:txBody>
          </p:sp>
        </mc:Fallback>
      </mc:AlternateContent>
    </p:spTree>
    <p:extLst>
      <p:ext uri="{BB962C8B-B14F-4D97-AF65-F5344CB8AC3E}">
        <p14:creationId xmlns:p14="http://schemas.microsoft.com/office/powerpoint/2010/main" val="47954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CA819-B4D3-4690-A5D6-AB55F4AFACDA}"/>
              </a:ext>
            </a:extLst>
          </p:cNvPr>
          <p:cNvPicPr>
            <a:picLocks noChangeAspect="1"/>
          </p:cNvPicPr>
          <p:nvPr/>
        </p:nvPicPr>
        <p:blipFill>
          <a:blip r:embed="rId2"/>
          <a:stretch>
            <a:fillRect/>
          </a:stretch>
        </p:blipFill>
        <p:spPr>
          <a:xfrm>
            <a:off x="4191000" y="3025408"/>
            <a:ext cx="4556027" cy="3299192"/>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564117"/>
              </a:xfrm>
              <a:prstGeom prst="rect">
                <a:avLst/>
              </a:prstGeom>
              <a:noFill/>
            </p:spPr>
            <p:txBody>
              <a:bodyPr wrap="square" rtlCol="0">
                <a:spAutoFit/>
              </a:bodyPr>
              <a:lstStyle/>
              <a:p>
                <a:pPr algn="just"/>
                <a:r>
                  <a:rPr lang="en-US" b="1" dirty="0">
                    <a:latin typeface="Calibri" pitchFamily="34" charset="0"/>
                    <a:cs typeface="Calibri" pitchFamily="34" charset="0"/>
                  </a:rPr>
                  <a:t>Sum of Squares Regression (SSR) : </a:t>
                </a:r>
              </a:p>
              <a:p>
                <a:pPr algn="just"/>
                <a:r>
                  <a:rPr lang="en-US" b="1" dirty="0">
                    <a:latin typeface="Calibri" pitchFamily="34" charset="0"/>
                    <a:cs typeface="Calibri" pitchFamily="34" charset="0"/>
                  </a:rPr>
                  <a:t>Also denoted as Explained Sum of Squares (ESS)</a:t>
                </a:r>
              </a:p>
              <a:p>
                <a:pPr algn="just"/>
                <a:r>
                  <a:rPr lang="en-US" dirty="0">
                    <a:latin typeface="Calibri" pitchFamily="34" charset="0"/>
                    <a:cs typeface="Calibri" pitchFamily="34" charset="0"/>
                  </a:rPr>
                  <a:t>Sum of squared differences between the predicted value and the mean of the  dependent variable.</a:t>
                </a:r>
              </a:p>
              <a:p>
                <a:pPr algn="just"/>
                <a:r>
                  <a:rPr lang="en-US" dirty="0">
                    <a:latin typeface="Calibri" pitchFamily="34" charset="0"/>
                    <a:cs typeface="Calibri" pitchFamily="34" charset="0"/>
                  </a:rPr>
                  <a:t>Think of this as a measure of how well your line fits the data.</a:t>
                </a:r>
              </a:p>
              <a:p>
                <a:pPr algn="just"/>
                <a:r>
                  <a:rPr lang="en-US" b="1" dirty="0">
                    <a:latin typeface="Calibri" pitchFamily="34" charset="0"/>
                    <a:cs typeface="Calibri" pitchFamily="34" charset="0"/>
                  </a:rPr>
                  <a:t>If SSR = SST, it mean your regression model captures all the variability and is perfect.</a:t>
                </a:r>
              </a:p>
              <a:p>
                <a:pPr algn="just">
                  <a:lnSpc>
                    <a:spcPct val="150000"/>
                  </a:lnSpc>
                </a:pPr>
                <a:endParaRPr lang="en-US"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Calibri" pitchFamily="34" charset="0"/>
                        </a:rPr>
                        <m:t>𝑆𝑆</m:t>
                      </m:r>
                      <m:r>
                        <a:rPr lang="en-US" sz="2000" b="0" i="1" smtClean="0">
                          <a:latin typeface="Cambria Math" panose="02040503050406030204" pitchFamily="18" charset="0"/>
                          <a:cs typeface="Calibri" pitchFamily="34" charset="0"/>
                        </a:rPr>
                        <m:t>𝑅</m:t>
                      </m:r>
                      <m:r>
                        <a:rPr lang="pt-BR" sz="2000" i="1">
                          <a:latin typeface="Cambria Math" panose="02040503050406030204" pitchFamily="18" charset="0"/>
                          <a:cs typeface="Calibri" pitchFamily="34" charset="0"/>
                        </a:rPr>
                        <m:t>=</m:t>
                      </m:r>
                      <m:nary>
                        <m:naryPr>
                          <m:chr m:val="∑"/>
                          <m:ctrlPr>
                            <a:rPr lang="pt-BR" sz="2000" i="1">
                              <a:latin typeface="Cambria Math" panose="02040503050406030204" pitchFamily="18" charset="0"/>
                              <a:cs typeface="Calibri" pitchFamily="34" charset="0"/>
                            </a:rPr>
                          </m:ctrlPr>
                        </m:naryPr>
                        <m:sub>
                          <m:r>
                            <m:rPr>
                              <m:brk m:alnAt="23"/>
                            </m:rPr>
                            <a:rPr lang="en-US" sz="2000" i="1">
                              <a:latin typeface="Cambria Math" panose="02040503050406030204" pitchFamily="18" charset="0"/>
                              <a:cs typeface="Calibri" pitchFamily="34" charset="0"/>
                            </a:rPr>
                            <m:t>𝑖</m:t>
                          </m:r>
                          <m:r>
                            <a:rPr lang="pt-BR" sz="2000" i="1">
                              <a:latin typeface="Cambria Math" panose="02040503050406030204" pitchFamily="18" charset="0"/>
                              <a:cs typeface="Calibri" pitchFamily="34" charset="0"/>
                            </a:rPr>
                            <m:t>=1</m:t>
                          </m:r>
                        </m:sub>
                        <m:sup>
                          <m:r>
                            <a:rPr lang="en-US" sz="2000" i="1">
                              <a:latin typeface="Cambria Math" panose="02040503050406030204" pitchFamily="18" charset="0"/>
                              <a:cs typeface="Calibri" pitchFamily="34" charset="0"/>
                            </a:rPr>
                            <m:t>𝑛</m:t>
                          </m:r>
                        </m:sup>
                        <m:e>
                          <m:d>
                            <m:dPr>
                              <m:ctrlPr>
                                <a:rPr lang="pt-BR" sz="2000" i="1">
                                  <a:latin typeface="Cambria Math" panose="02040503050406030204" pitchFamily="18" charset="0"/>
                                  <a:cs typeface="Calibri" pitchFamily="34" charset="0"/>
                                </a:rPr>
                              </m:ctrlPr>
                            </m:dPr>
                            <m:e>
                              <m:r>
                                <m:rPr>
                                  <m:nor/>
                                </m:rPr>
                                <a:rPr lang="cy-GB" sz="2000" i="1">
                                  <a:latin typeface="Cambria Math" panose="02040503050406030204" pitchFamily="18" charset="0"/>
                                  <a:cs typeface="Calibri" pitchFamily="34" charset="0"/>
                                </a:rPr>
                                <m:t> </m:t>
                              </m:r>
                              <m:r>
                                <m:rPr>
                                  <m:nor/>
                                </m:rPr>
                                <a:rPr lang="cy-GB" sz="2000" smtClean="0">
                                  <a:latin typeface="Cambria Math" panose="02040503050406030204" pitchFamily="18" charset="0"/>
                                  <a:cs typeface="Calibri" pitchFamily="34" charset="0"/>
                                </a:rPr>
                                <m:t>ŷ</m:t>
                              </m:r>
                              <m:r>
                                <m:rPr>
                                  <m:nor/>
                                </m:rPr>
                                <a:rPr lang="en-US" sz="2000" b="0" i="0" baseline="-25000" smtClean="0">
                                  <a:latin typeface="Cambria Math" panose="02040503050406030204" pitchFamily="18" charset="0"/>
                                  <a:cs typeface="Calibri" pitchFamily="34" charset="0"/>
                                </a:rPr>
                                <m:t>i</m:t>
                              </m:r>
                              <m:r>
                                <a:rPr lang="en-US" sz="2000" i="1">
                                  <a:latin typeface="Cambria Math" panose="02040503050406030204" pitchFamily="18" charset="0"/>
                                  <a:cs typeface="Calibri" pitchFamily="34" charset="0"/>
                                </a:rPr>
                                <m:t>−</m:t>
                              </m:r>
                              <m:r>
                                <m:rPr>
                                  <m:nor/>
                                </m:rPr>
                                <a:rPr lang="en-US" sz="2000" i="1">
                                  <a:latin typeface="Cambria Math" panose="02040503050406030204" pitchFamily="18" charset="0"/>
                                  <a:cs typeface="Calibri" pitchFamily="34" charset="0"/>
                                </a:rPr>
                                <m:t> </m:t>
                              </m:r>
                              <m:r>
                                <m:rPr>
                                  <m:nor/>
                                </m:rPr>
                                <a:rPr lang="en-US" sz="2000">
                                  <a:latin typeface="Cambria Math" panose="02040503050406030204" pitchFamily="18" charset="0"/>
                                  <a:cs typeface="Calibri" pitchFamily="34" charset="0"/>
                                </a:rPr>
                                <m:t>ȳ</m:t>
                              </m:r>
                              <m:r>
                                <m:rPr>
                                  <m:nor/>
                                </m:rPr>
                                <a:rPr lang="en-US" sz="2000" i="1">
                                  <a:latin typeface="Cambria Math" panose="02040503050406030204" pitchFamily="18" charset="0"/>
                                  <a:cs typeface="Calibri" pitchFamily="34" charset="0"/>
                                </a:rPr>
                                <m:t> </m:t>
                              </m:r>
                            </m:e>
                          </m:d>
                          <m:r>
                            <m:rPr>
                              <m:nor/>
                            </m:rPr>
                            <a:rPr lang="en-US" sz="2000" baseline="30000" dirty="0">
                              <a:latin typeface="Cambria Math" panose="02040503050406030204" pitchFamily="18" charset="0"/>
                              <a:cs typeface="Calibri" pitchFamily="34" charset="0"/>
                            </a:rPr>
                            <m:t>2</m:t>
                          </m:r>
                          <m:r>
                            <m:rPr>
                              <m:nor/>
                            </m:rPr>
                            <a:rPr lang="en-US" sz="2000" i="1" baseline="30000" dirty="0">
                              <a:latin typeface="Cambria Math" panose="02040503050406030204" pitchFamily="18" charset="0"/>
                              <a:cs typeface="Calibri" pitchFamily="34" charset="0"/>
                            </a:rPr>
                            <m:t> </m:t>
                          </m:r>
                        </m:e>
                      </m:nary>
                    </m:oMath>
                  </m:oMathPara>
                </a14:m>
                <a:endParaRPr lang="en-US" sz="2000" i="1"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564117"/>
              </a:xfrm>
              <a:prstGeom prst="rect">
                <a:avLst/>
              </a:prstGeom>
              <a:blipFill>
                <a:blip r:embed="rId3"/>
                <a:stretch>
                  <a:fillRect l="-614" t="-855" r="-614"/>
                </a:stretch>
              </a:blipFill>
            </p:spPr>
            <p:txBody>
              <a:bodyPr/>
              <a:lstStyle/>
              <a:p>
                <a:r>
                  <a:rPr lang="en-US">
                    <a:noFill/>
                  </a:rPr>
                  <a:t> </a:t>
                </a:r>
              </a:p>
            </p:txBody>
          </p:sp>
        </mc:Fallback>
      </mc:AlternateContent>
    </p:spTree>
    <p:extLst>
      <p:ext uri="{BB962C8B-B14F-4D97-AF65-F5344CB8AC3E}">
        <p14:creationId xmlns:p14="http://schemas.microsoft.com/office/powerpoint/2010/main" val="1115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E903BF-F60E-422D-A930-DC9FD753EB74}"/>
              </a:ext>
            </a:extLst>
          </p:cNvPr>
          <p:cNvPicPr>
            <a:picLocks noChangeAspect="1"/>
          </p:cNvPicPr>
          <p:nvPr/>
        </p:nvPicPr>
        <p:blipFill>
          <a:blip r:embed="rId2"/>
          <a:stretch>
            <a:fillRect/>
          </a:stretch>
        </p:blipFill>
        <p:spPr>
          <a:xfrm>
            <a:off x="4396179" y="2971801"/>
            <a:ext cx="4274355" cy="3208234"/>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870547"/>
              </a:xfrm>
              <a:prstGeom prst="rect">
                <a:avLst/>
              </a:prstGeom>
              <a:noFill/>
            </p:spPr>
            <p:txBody>
              <a:bodyPr wrap="square" rtlCol="0">
                <a:spAutoFit/>
              </a:bodyPr>
              <a:lstStyle/>
              <a:p>
                <a:pPr algn="just"/>
                <a:r>
                  <a:rPr lang="en-US" b="1" dirty="0">
                    <a:latin typeface="Calibri" pitchFamily="34" charset="0"/>
                    <a:cs typeface="Calibri" pitchFamily="34" charset="0"/>
                  </a:rPr>
                  <a:t>Sum of Squares Error (SSE) </a:t>
                </a:r>
                <a:r>
                  <a:rPr lang="en-US" dirty="0">
                    <a:latin typeface="Calibri" pitchFamily="34" charset="0"/>
                    <a:cs typeface="Calibri" pitchFamily="34" charset="0"/>
                  </a:rPr>
                  <a:t>or simply </a:t>
                </a:r>
                <a:r>
                  <a:rPr lang="en-US" i="1" dirty="0">
                    <a:latin typeface="Calibri" pitchFamily="34" charset="0"/>
                    <a:cs typeface="Calibri" pitchFamily="34" charset="0"/>
                  </a:rPr>
                  <a:t>error</a:t>
                </a:r>
                <a:r>
                  <a:rPr lang="en-US" dirty="0">
                    <a:latin typeface="Calibri" pitchFamily="34" charset="0"/>
                    <a:cs typeface="Calibri" pitchFamily="34" charset="0"/>
                  </a:rPr>
                  <a:t> or </a:t>
                </a:r>
                <a:r>
                  <a:rPr lang="en-US" i="1" dirty="0">
                    <a:latin typeface="Calibri" pitchFamily="34" charset="0"/>
                    <a:cs typeface="Calibri" pitchFamily="34" charset="0"/>
                  </a:rPr>
                  <a:t>unknown variability</a:t>
                </a:r>
                <a:r>
                  <a:rPr lang="en-US" b="1" dirty="0">
                    <a:latin typeface="Calibri" pitchFamily="34" charset="0"/>
                    <a:cs typeface="Calibri" pitchFamily="34" charset="0"/>
                  </a:rPr>
                  <a:t>: </a:t>
                </a:r>
              </a:p>
              <a:p>
                <a:pPr algn="just"/>
                <a:r>
                  <a:rPr lang="en-US" b="1" dirty="0">
                    <a:latin typeface="Calibri" pitchFamily="34" charset="0"/>
                    <a:cs typeface="Calibri" pitchFamily="34" charset="0"/>
                  </a:rPr>
                  <a:t>Also denoted as Residual Sum of Squares (RSS)</a:t>
                </a:r>
              </a:p>
              <a:p>
                <a:pPr algn="just"/>
                <a:r>
                  <a:rPr lang="en-US" dirty="0">
                    <a:latin typeface="Calibri" pitchFamily="34" charset="0"/>
                    <a:cs typeface="Calibri" pitchFamily="34" charset="0"/>
                  </a:rPr>
                  <a:t>It is the difference between observed value and the predicted value.</a:t>
                </a:r>
              </a:p>
              <a:p>
                <a:pPr algn="just"/>
                <a:r>
                  <a:rPr lang="en-US" dirty="0">
                    <a:latin typeface="Calibri" pitchFamily="34" charset="0"/>
                    <a:cs typeface="Calibri" pitchFamily="34" charset="0"/>
                  </a:rPr>
                  <a:t>We usually want to minimize it. </a:t>
                </a:r>
              </a:p>
              <a:p>
                <a:pPr algn="just"/>
                <a:r>
                  <a:rPr lang="en-US" b="1" dirty="0">
                    <a:latin typeface="Calibri" pitchFamily="34" charset="0"/>
                    <a:cs typeface="Calibri" pitchFamily="34" charset="0"/>
                  </a:rPr>
                  <a:t>The smaller the error (SSE) the better the estimation power of the regression</a:t>
                </a:r>
              </a:p>
              <a:p>
                <a:pPr algn="just"/>
                <a:r>
                  <a:rPr lang="en-US" b="1" dirty="0">
                    <a:latin typeface="Calibri" pitchFamily="34" charset="0"/>
                    <a:cs typeface="Calibri" pitchFamily="34" charset="0"/>
                  </a:rPr>
                  <a:t>i.e. a lower error will cause a better regression</a:t>
                </a:r>
              </a:p>
              <a:p>
                <a:pPr algn="just"/>
                <a:endParaRPr lang="en-US" b="1" dirty="0">
                  <a:latin typeface="Calibri" pitchFamily="34" charset="0"/>
                  <a:cs typeface="Calibri" pitchFamily="34" charset="0"/>
                </a:endParaRPr>
              </a:p>
              <a:p>
                <a:pPr algn="just"/>
                <a:endParaRPr lang="en-US" b="1" dirty="0">
                  <a:latin typeface="Calibri" pitchFamily="34" charset="0"/>
                  <a:cs typeface="Calibri" pitchFamily="34" charset="0"/>
                </a:endParaRPr>
              </a:p>
              <a:p>
                <a:pPr algn="just"/>
                <a:endParaRPr lang="en-US" b="1"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cs typeface="Calibri" pitchFamily="34" charset="0"/>
                        </a:rPr>
                        <m:t>𝑆𝑆</m:t>
                      </m:r>
                      <m:r>
                        <a:rPr lang="en-US" sz="2400" b="0" i="1" smtClean="0">
                          <a:latin typeface="Cambria Math" panose="02040503050406030204" pitchFamily="18" charset="0"/>
                          <a:cs typeface="Calibri" pitchFamily="34" charset="0"/>
                        </a:rPr>
                        <m:t>𝐸</m:t>
                      </m:r>
                      <m:r>
                        <a:rPr lang="pt-BR" sz="2400" i="1">
                          <a:latin typeface="Cambria Math" panose="02040503050406030204" pitchFamily="18" charset="0"/>
                          <a:cs typeface="Calibri" pitchFamily="34" charset="0"/>
                        </a:rPr>
                        <m:t>=</m:t>
                      </m:r>
                      <m:nary>
                        <m:naryPr>
                          <m:chr m:val="∑"/>
                          <m:ctrlPr>
                            <a:rPr lang="pt-BR" sz="2400" i="1">
                              <a:latin typeface="Cambria Math" panose="02040503050406030204" pitchFamily="18" charset="0"/>
                              <a:cs typeface="Calibri" pitchFamily="34" charset="0"/>
                            </a:rPr>
                          </m:ctrlPr>
                        </m:naryPr>
                        <m:sub>
                          <m:r>
                            <m:rPr>
                              <m:brk m:alnAt="23"/>
                            </m:rPr>
                            <a:rPr lang="en-US" sz="2400" i="1">
                              <a:latin typeface="Cambria Math" panose="02040503050406030204" pitchFamily="18" charset="0"/>
                              <a:cs typeface="Calibri" pitchFamily="34" charset="0"/>
                            </a:rPr>
                            <m:t>𝑖</m:t>
                          </m:r>
                          <m:r>
                            <a:rPr lang="pt-BR" sz="2400" i="1">
                              <a:latin typeface="Cambria Math" panose="02040503050406030204" pitchFamily="18" charset="0"/>
                              <a:cs typeface="Calibri" pitchFamily="34" charset="0"/>
                            </a:rPr>
                            <m:t>=1</m:t>
                          </m:r>
                        </m:sub>
                        <m:sup>
                          <m:r>
                            <a:rPr lang="en-US" sz="2400" i="1">
                              <a:latin typeface="Cambria Math" panose="02040503050406030204" pitchFamily="18" charset="0"/>
                              <a:cs typeface="Calibri" pitchFamily="34" charset="0"/>
                            </a:rPr>
                            <m:t>𝑛</m:t>
                          </m:r>
                        </m:sup>
                        <m:e>
                          <m:r>
                            <a:rPr lang="en-US" sz="2400" i="1" smtClean="0">
                              <a:latin typeface="Cambria Math" panose="02040503050406030204" pitchFamily="18" charset="0"/>
                              <a:cs typeface="Calibri" pitchFamily="34" charset="0"/>
                            </a:rPr>
                            <m:t>𝑒</m:t>
                          </m:r>
                          <m:r>
                            <a:rPr lang="en-US" sz="2400" b="0" i="1" baseline="-25000" smtClean="0">
                              <a:latin typeface="Cambria Math" panose="02040503050406030204" pitchFamily="18" charset="0"/>
                              <a:cs typeface="Calibri" pitchFamily="34" charset="0"/>
                            </a:rPr>
                            <m:t>𝑖</m:t>
                          </m:r>
                          <m:r>
                            <m:rPr>
                              <m:nor/>
                            </m:rPr>
                            <a:rPr lang="en-US" sz="2400" baseline="30000" dirty="0">
                              <a:latin typeface="Cambria Math" panose="02040503050406030204" pitchFamily="18" charset="0"/>
                              <a:cs typeface="Calibri" pitchFamily="34" charset="0"/>
                            </a:rPr>
                            <m:t>2</m:t>
                          </m:r>
                          <m:r>
                            <m:rPr>
                              <m:nor/>
                            </m:rPr>
                            <a:rPr lang="en-US" sz="2400" i="1" baseline="30000" dirty="0">
                              <a:latin typeface="Cambria Math" panose="02040503050406030204" pitchFamily="18" charset="0"/>
                              <a:cs typeface="Calibri" pitchFamily="34" charset="0"/>
                            </a:rPr>
                            <m:t> </m:t>
                          </m:r>
                        </m:e>
                      </m:nary>
                    </m:oMath>
                  </m:oMathPara>
                </a14:m>
                <a:endParaRPr lang="en-US" sz="2000" i="1"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870547"/>
              </a:xfrm>
              <a:prstGeom prst="rect">
                <a:avLst/>
              </a:prstGeom>
              <a:blipFill>
                <a:blip r:embed="rId3"/>
                <a:stretch>
                  <a:fillRect l="-614" t="-787"/>
                </a:stretch>
              </a:blipFill>
            </p:spPr>
            <p:txBody>
              <a:bodyPr/>
              <a:lstStyle/>
              <a:p>
                <a:r>
                  <a:rPr lang="en-US">
                    <a:noFill/>
                  </a:rPr>
                  <a:t> </a:t>
                </a:r>
              </a:p>
            </p:txBody>
          </p:sp>
        </mc:Fallback>
      </mc:AlternateContent>
    </p:spTree>
    <p:extLst>
      <p:ext uri="{BB962C8B-B14F-4D97-AF65-F5344CB8AC3E}">
        <p14:creationId xmlns:p14="http://schemas.microsoft.com/office/powerpoint/2010/main" val="304304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014" y="3105834"/>
            <a:ext cx="4943982" cy="646331"/>
          </a:xfrm>
          <a:prstGeom prst="rect">
            <a:avLst/>
          </a:prstGeom>
          <a:noFill/>
        </p:spPr>
        <p:txBody>
          <a:bodyPr wrap="none" rtlCol="0">
            <a:spAutoFit/>
          </a:bodyPr>
          <a:lstStyle/>
          <a:p>
            <a:pPr algn="ctr"/>
            <a:r>
              <a:rPr lang="en-US" sz="3600" dirty="0">
                <a:latin typeface="Calibri" pitchFamily="34" charset="0"/>
                <a:cs typeface="Calibri" pitchFamily="34" charset="0"/>
              </a:rPr>
              <a:t>Correlation Vs Regression</a:t>
            </a:r>
          </a:p>
        </p:txBody>
      </p:sp>
    </p:spTree>
    <p:extLst>
      <p:ext uri="{BB962C8B-B14F-4D97-AF65-F5344CB8AC3E}">
        <p14:creationId xmlns:p14="http://schemas.microsoft.com/office/powerpoint/2010/main" val="11682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00736" cy="646331"/>
          </a:xfrm>
          <a:prstGeom prst="rect">
            <a:avLst/>
          </a:prstGeom>
          <a:noFill/>
        </p:spPr>
        <p:txBody>
          <a:bodyPr wrap="none" rtlCol="0">
            <a:spAutoFit/>
          </a:bodyPr>
          <a:lstStyle/>
          <a:p>
            <a:r>
              <a:rPr lang="en-US" sz="3600" dirty="0">
                <a:latin typeface="Calibri" pitchFamily="34" charset="0"/>
                <a:cs typeface="Calibri" pitchFamily="34" charset="0"/>
              </a:rPr>
              <a:t>Linear Regression Vs Correlation</a:t>
            </a:r>
          </a:p>
        </p:txBody>
      </p:sp>
      <p:pic>
        <p:nvPicPr>
          <p:cNvPr id="4" name="Picture 3">
            <a:extLst>
              <a:ext uri="{FF2B5EF4-FFF2-40B4-BE49-F238E27FC236}">
                <a16:creationId xmlns:a16="http://schemas.microsoft.com/office/drawing/2014/main" id="{D256DD56-5971-4B30-823F-6F77389EF61A}"/>
              </a:ext>
            </a:extLst>
          </p:cNvPr>
          <p:cNvPicPr>
            <a:picLocks noChangeAspect="1"/>
          </p:cNvPicPr>
          <p:nvPr/>
        </p:nvPicPr>
        <p:blipFill>
          <a:blip r:embed="rId2"/>
          <a:stretch>
            <a:fillRect/>
          </a:stretch>
        </p:blipFill>
        <p:spPr>
          <a:xfrm>
            <a:off x="762000" y="1663056"/>
            <a:ext cx="7604871" cy="4012475"/>
          </a:xfrm>
          <a:prstGeom prst="rect">
            <a:avLst/>
          </a:prstGeom>
        </p:spPr>
      </p:pic>
    </p:spTree>
    <p:extLst>
      <p:ext uri="{BB962C8B-B14F-4D97-AF65-F5344CB8AC3E}">
        <p14:creationId xmlns:p14="http://schemas.microsoft.com/office/powerpoint/2010/main" val="1602309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00736" cy="646331"/>
          </a:xfrm>
          <a:prstGeom prst="rect">
            <a:avLst/>
          </a:prstGeom>
          <a:noFill/>
        </p:spPr>
        <p:txBody>
          <a:bodyPr wrap="none" rtlCol="0">
            <a:spAutoFit/>
          </a:bodyPr>
          <a:lstStyle/>
          <a:p>
            <a:r>
              <a:rPr lang="en-US" sz="3600" dirty="0">
                <a:latin typeface="Calibri" pitchFamily="34" charset="0"/>
                <a:cs typeface="Calibri" pitchFamily="34" charset="0"/>
              </a:rPr>
              <a:t>Linear Regression Vs Correlation</a:t>
            </a:r>
          </a:p>
        </p:txBody>
      </p:sp>
      <p:sp>
        <p:nvSpPr>
          <p:cNvPr id="3" name="TextBox 2"/>
          <p:cNvSpPr txBox="1"/>
          <p:nvPr/>
        </p:nvSpPr>
        <p:spPr>
          <a:xfrm>
            <a:off x="762000" y="1475125"/>
            <a:ext cx="7924800" cy="4093428"/>
          </a:xfrm>
          <a:prstGeom prst="rect">
            <a:avLst/>
          </a:prstGeom>
          <a:noFill/>
        </p:spPr>
        <p:txBody>
          <a:bodyPr wrap="square" rtlCol="0">
            <a:spAutoFit/>
          </a:bodyPr>
          <a:lstStyle/>
          <a:p>
            <a:r>
              <a:rPr lang="en-US" sz="2000" dirty="0">
                <a:latin typeface="Calibri" pitchFamily="34" charset="0"/>
                <a:cs typeface="Calibri" pitchFamily="34" charset="0"/>
              </a:rPr>
              <a:t>Correlation is the measure of linear relationship between two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Regression analysis is the tool to model the linear relationship between two variables.</a:t>
            </a:r>
          </a:p>
          <a:p>
            <a:r>
              <a:rPr lang="en-US" sz="2000" b="1" dirty="0">
                <a:latin typeface="Calibri" pitchFamily="34" charset="0"/>
                <a:cs typeface="Calibri" pitchFamily="34" charset="0"/>
              </a:rPr>
              <a:t>It tells to what degrees approximately the independent variable affects the dependent</a:t>
            </a:r>
          </a:p>
          <a:p>
            <a:endParaRPr lang="en-US" sz="2000" b="1" dirty="0">
              <a:latin typeface="Calibri" pitchFamily="34" charset="0"/>
              <a:cs typeface="Calibri" pitchFamily="34" charset="0"/>
            </a:endParaRPr>
          </a:p>
          <a:p>
            <a:r>
              <a:rPr lang="en-US" sz="2000" dirty="0">
                <a:latin typeface="Calibri" pitchFamily="34" charset="0"/>
                <a:cs typeface="Calibri" pitchFamily="34" charset="0"/>
              </a:rPr>
              <a:t>Regression analysis is useful when there is strong positive or negative</a:t>
            </a:r>
          </a:p>
          <a:p>
            <a:r>
              <a:rPr lang="en-US" sz="2000" dirty="0">
                <a:latin typeface="Calibri" pitchFamily="34" charset="0"/>
                <a:cs typeface="Calibri" pitchFamily="34" charset="0"/>
              </a:rPr>
              <a:t>correlation between two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Poor correlation between two variables does not implies independency</a:t>
            </a:r>
          </a:p>
          <a:p>
            <a:r>
              <a:rPr lang="en-US" sz="2000" dirty="0">
                <a:latin typeface="Calibri" pitchFamily="34" charset="0"/>
                <a:cs typeface="Calibri" pitchFamily="34" charset="0"/>
              </a:rPr>
              <a:t>of two variables. There may be non-linear relationship between given</a:t>
            </a:r>
          </a:p>
          <a:p>
            <a:r>
              <a:rPr lang="en-US" sz="2000" dirty="0">
                <a:latin typeface="Calibri" pitchFamily="34" charset="0"/>
                <a:cs typeface="Calibri" pitchFamily="34" charset="0"/>
              </a:rPr>
              <a:t>two variables.</a:t>
            </a:r>
          </a:p>
        </p:txBody>
      </p:sp>
    </p:spTree>
    <p:extLst>
      <p:ext uri="{BB962C8B-B14F-4D97-AF65-F5344CB8AC3E}">
        <p14:creationId xmlns:p14="http://schemas.microsoft.com/office/powerpoint/2010/main" val="224256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66972" cy="646331"/>
          </a:xfrm>
          <a:prstGeom prst="rect">
            <a:avLst/>
          </a:prstGeom>
          <a:noFill/>
        </p:spPr>
        <p:txBody>
          <a:bodyPr wrap="none" rtlCol="0">
            <a:spAutoFit/>
          </a:bodyPr>
          <a:lstStyle/>
          <a:p>
            <a:r>
              <a:rPr lang="en-US" sz="3600" dirty="0">
                <a:latin typeface="Calibri" pitchFamily="34" charset="0"/>
                <a:cs typeface="Calibri" pitchFamily="34" charset="0"/>
              </a:rPr>
              <a:t>When to use Linear Regression ?</a:t>
            </a:r>
          </a:p>
        </p:txBody>
      </p:sp>
      <p:sp>
        <p:nvSpPr>
          <p:cNvPr id="3" name="TextBox 2"/>
          <p:cNvSpPr txBox="1"/>
          <p:nvPr/>
        </p:nvSpPr>
        <p:spPr>
          <a:xfrm>
            <a:off x="762000" y="1235842"/>
            <a:ext cx="7924800" cy="400110"/>
          </a:xfrm>
          <a:prstGeom prst="rect">
            <a:avLst/>
          </a:prstGeom>
          <a:noFill/>
        </p:spPr>
        <p:txBody>
          <a:bodyPr wrap="square" rtlCol="0">
            <a:spAutoFit/>
          </a:bodyPr>
          <a:lstStyle/>
          <a:p>
            <a:r>
              <a:rPr lang="en-US" sz="2000" dirty="0">
                <a:latin typeface="Calibri" pitchFamily="34" charset="0"/>
                <a:cs typeface="Calibri" pitchFamily="34" charset="0"/>
              </a:rPr>
              <a:t>Select A Statistical Test</a:t>
            </a:r>
          </a:p>
        </p:txBody>
      </p:sp>
      <p:pic>
        <p:nvPicPr>
          <p:cNvPr id="4" name="Picture 3">
            <a:extLst>
              <a:ext uri="{FF2B5EF4-FFF2-40B4-BE49-F238E27FC236}">
                <a16:creationId xmlns:a16="http://schemas.microsoft.com/office/drawing/2014/main" id="{89F2AA36-2B9C-4660-9752-872C97D0E872}"/>
              </a:ext>
            </a:extLst>
          </p:cNvPr>
          <p:cNvPicPr>
            <a:picLocks noChangeAspect="1"/>
          </p:cNvPicPr>
          <p:nvPr/>
        </p:nvPicPr>
        <p:blipFill>
          <a:blip r:embed="rId2"/>
          <a:stretch>
            <a:fillRect/>
          </a:stretch>
        </p:blipFill>
        <p:spPr>
          <a:xfrm>
            <a:off x="1229339" y="1635952"/>
            <a:ext cx="6685321" cy="3692737"/>
          </a:xfrm>
          <a:prstGeom prst="rect">
            <a:avLst/>
          </a:prstGeom>
        </p:spPr>
      </p:pic>
      <p:sp>
        <p:nvSpPr>
          <p:cNvPr id="5" name="TextBox 4">
            <a:extLst>
              <a:ext uri="{FF2B5EF4-FFF2-40B4-BE49-F238E27FC236}">
                <a16:creationId xmlns:a16="http://schemas.microsoft.com/office/drawing/2014/main" id="{66A3DF32-3144-4985-89F9-D8371A40E3A3}"/>
              </a:ext>
            </a:extLst>
          </p:cNvPr>
          <p:cNvSpPr txBox="1"/>
          <p:nvPr/>
        </p:nvSpPr>
        <p:spPr>
          <a:xfrm>
            <a:off x="914400" y="5622158"/>
            <a:ext cx="7620000" cy="584775"/>
          </a:xfrm>
          <a:prstGeom prst="rect">
            <a:avLst/>
          </a:prstGeom>
          <a:noFill/>
        </p:spPr>
        <p:txBody>
          <a:bodyPr wrap="square" rtlCol="0">
            <a:spAutoFit/>
          </a:bodyPr>
          <a:lstStyle/>
          <a:p>
            <a:r>
              <a:rPr lang="en-US" sz="1600" dirty="0" err="1">
                <a:solidFill>
                  <a:srgbClr val="C00000"/>
                </a:solidFill>
                <a:latin typeface="Calibri" pitchFamily="34" charset="0"/>
                <a:cs typeface="Calibri" pitchFamily="34" charset="0"/>
              </a:rPr>
              <a:t>E.g</a:t>
            </a:r>
            <a:r>
              <a:rPr lang="en-US" sz="1600" dirty="0">
                <a:solidFill>
                  <a:srgbClr val="C00000"/>
                </a:solidFill>
                <a:latin typeface="Calibri" pitchFamily="34" charset="0"/>
                <a:cs typeface="Calibri" pitchFamily="34" charset="0"/>
              </a:rPr>
              <a:t>: We used ANOVA with the plant food example, where X was discrete with number of feedings per day (one or two) while Y was the plant height which was continuous</a:t>
            </a:r>
          </a:p>
        </p:txBody>
      </p:sp>
    </p:spTree>
    <p:extLst>
      <p:ext uri="{BB962C8B-B14F-4D97-AF65-F5344CB8AC3E}">
        <p14:creationId xmlns:p14="http://schemas.microsoft.com/office/powerpoint/2010/main" val="79718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5086201" cy="646331"/>
          </a:xfrm>
          <a:prstGeom prst="rect">
            <a:avLst/>
          </a:prstGeom>
          <a:noFill/>
        </p:spPr>
        <p:txBody>
          <a:bodyPr wrap="none" rtlCol="0">
            <a:spAutoFit/>
          </a:bodyPr>
          <a:lstStyle/>
          <a:p>
            <a:r>
              <a:rPr lang="en-US" sz="3600" dirty="0">
                <a:latin typeface="Calibri" pitchFamily="34" charset="0"/>
                <a:cs typeface="Calibri" pitchFamily="34" charset="0"/>
              </a:rPr>
              <a:t>When to use Correlation ?</a:t>
            </a:r>
          </a:p>
        </p:txBody>
      </p:sp>
      <p:sp>
        <p:nvSpPr>
          <p:cNvPr id="3" name="TextBox 2"/>
          <p:cNvSpPr txBox="1"/>
          <p:nvPr/>
        </p:nvSpPr>
        <p:spPr>
          <a:xfrm>
            <a:off x="511354" y="1514306"/>
            <a:ext cx="3514800" cy="3416320"/>
          </a:xfrm>
          <a:prstGeom prst="rect">
            <a:avLst/>
          </a:prstGeom>
          <a:noFill/>
        </p:spPr>
        <p:txBody>
          <a:bodyPr wrap="square" rtlCol="0">
            <a:spAutoFit/>
          </a:bodyPr>
          <a:lstStyle/>
          <a:p>
            <a:pPr algn="just"/>
            <a:r>
              <a:rPr lang="en-US" dirty="0">
                <a:latin typeface="Calibri" pitchFamily="34" charset="0"/>
                <a:cs typeface="Calibri" pitchFamily="34" charset="0"/>
              </a:rPr>
              <a:t>When variables under consideration are continuous and you want to check</a:t>
            </a:r>
          </a:p>
          <a:p>
            <a:pPr algn="just"/>
            <a:r>
              <a:rPr lang="en-US" dirty="0">
                <a:latin typeface="Calibri" pitchFamily="34" charset="0"/>
                <a:cs typeface="Calibri" pitchFamily="34" charset="0"/>
              </a:rPr>
              <a:t>whether there is any linear relationship between variables (more than 2 variables) under consideration.</a:t>
            </a:r>
          </a:p>
          <a:p>
            <a:pPr algn="just"/>
            <a:endParaRPr lang="en-US" dirty="0">
              <a:latin typeface="Calibri" pitchFamily="34" charset="0"/>
              <a:cs typeface="Calibri" pitchFamily="34" charset="0"/>
            </a:endParaRPr>
          </a:p>
          <a:p>
            <a:pPr algn="just"/>
            <a:r>
              <a:rPr lang="en-US" dirty="0">
                <a:latin typeface="Calibri" pitchFamily="34" charset="0"/>
                <a:cs typeface="Calibri" pitchFamily="34" charset="0"/>
              </a:rPr>
              <a:t>When you want to check whether the observed correlation is significant or</a:t>
            </a:r>
          </a:p>
          <a:p>
            <a:pPr algn="just"/>
            <a:r>
              <a:rPr lang="en-US" dirty="0">
                <a:latin typeface="Calibri" pitchFamily="34" charset="0"/>
                <a:cs typeface="Calibri" pitchFamily="34" charset="0"/>
              </a:rPr>
              <a:t>not.</a:t>
            </a:r>
          </a:p>
        </p:txBody>
      </p:sp>
      <p:pic>
        <p:nvPicPr>
          <p:cNvPr id="6" name="Picture 5">
            <a:extLst>
              <a:ext uri="{FF2B5EF4-FFF2-40B4-BE49-F238E27FC236}">
                <a16:creationId xmlns:a16="http://schemas.microsoft.com/office/drawing/2014/main" id="{B52BBF3D-7F22-4FEE-98F3-A2F98E2742D2}"/>
              </a:ext>
            </a:extLst>
          </p:cNvPr>
          <p:cNvPicPr>
            <a:picLocks noChangeAspect="1"/>
          </p:cNvPicPr>
          <p:nvPr/>
        </p:nvPicPr>
        <p:blipFill>
          <a:blip r:embed="rId2"/>
          <a:stretch>
            <a:fillRect/>
          </a:stretch>
        </p:blipFill>
        <p:spPr>
          <a:xfrm>
            <a:off x="4343400" y="1325637"/>
            <a:ext cx="4495800" cy="3462283"/>
          </a:xfrm>
          <a:prstGeom prst="rect">
            <a:avLst/>
          </a:prstGeom>
        </p:spPr>
      </p:pic>
      <p:pic>
        <p:nvPicPr>
          <p:cNvPr id="7" name="Picture 6">
            <a:extLst>
              <a:ext uri="{FF2B5EF4-FFF2-40B4-BE49-F238E27FC236}">
                <a16:creationId xmlns:a16="http://schemas.microsoft.com/office/drawing/2014/main" id="{8FCC4DA4-C7EA-4331-A9F5-3160D0401C80}"/>
              </a:ext>
            </a:extLst>
          </p:cNvPr>
          <p:cNvPicPr>
            <a:picLocks noChangeAspect="1"/>
          </p:cNvPicPr>
          <p:nvPr/>
        </p:nvPicPr>
        <p:blipFill>
          <a:blip r:embed="rId3"/>
          <a:stretch>
            <a:fillRect/>
          </a:stretch>
        </p:blipFill>
        <p:spPr>
          <a:xfrm>
            <a:off x="2971800" y="4876799"/>
            <a:ext cx="5698946" cy="1333197"/>
          </a:xfrm>
          <a:prstGeom prst="rect">
            <a:avLst/>
          </a:prstGeom>
        </p:spPr>
      </p:pic>
    </p:spTree>
    <p:extLst>
      <p:ext uri="{BB962C8B-B14F-4D97-AF65-F5344CB8AC3E}">
        <p14:creationId xmlns:p14="http://schemas.microsoft.com/office/powerpoint/2010/main" val="3640820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577454" cy="646331"/>
          </a:xfrm>
          <a:prstGeom prst="rect">
            <a:avLst/>
          </a:prstGeom>
          <a:noFill/>
        </p:spPr>
        <p:txBody>
          <a:bodyPr wrap="none" rtlCol="0">
            <a:spAutoFit/>
          </a:bodyPr>
          <a:lstStyle/>
          <a:p>
            <a:r>
              <a:rPr lang="en-US" sz="3600" dirty="0">
                <a:latin typeface="Calibri" pitchFamily="34" charset="0"/>
                <a:cs typeface="Calibri" pitchFamily="34" charset="0"/>
              </a:rPr>
              <a:t>Correlation with R</a:t>
            </a:r>
          </a:p>
        </p:txBody>
      </p:sp>
      <p:sp>
        <p:nvSpPr>
          <p:cNvPr id="3" name="TextBox 2"/>
          <p:cNvSpPr txBox="1"/>
          <p:nvPr/>
        </p:nvSpPr>
        <p:spPr>
          <a:xfrm>
            <a:off x="762000" y="1383268"/>
            <a:ext cx="7924800" cy="4401205"/>
          </a:xfrm>
          <a:prstGeom prst="rect">
            <a:avLst/>
          </a:prstGeom>
          <a:noFill/>
        </p:spPr>
        <p:txBody>
          <a:bodyPr wrap="square" rtlCol="0">
            <a:spAutoFit/>
          </a:bodyPr>
          <a:lstStyle/>
          <a:p>
            <a:pPr algn="just"/>
            <a:r>
              <a:rPr lang="en-US" sz="2000" dirty="0">
                <a:solidFill>
                  <a:srgbClr val="FF0000"/>
                </a:solidFill>
                <a:latin typeface="Calibri" pitchFamily="34" charset="0"/>
                <a:cs typeface="Calibri" pitchFamily="34" charset="0"/>
              </a:rPr>
              <a:t>&gt; </a:t>
            </a:r>
            <a:r>
              <a:rPr lang="en-US" sz="2000" dirty="0" err="1">
                <a:solidFill>
                  <a:srgbClr val="FF0000"/>
                </a:solidFill>
                <a:latin typeface="Calibri" pitchFamily="34" charset="0"/>
                <a:cs typeface="Calibri" pitchFamily="34" charset="0"/>
              </a:rPr>
              <a:t>cor</a:t>
            </a:r>
            <a:r>
              <a:rPr lang="en-US" sz="2000" dirty="0">
                <a:solidFill>
                  <a:srgbClr val="FF0000"/>
                </a:solidFill>
                <a:latin typeface="Calibri" pitchFamily="34" charset="0"/>
                <a:cs typeface="Calibri" pitchFamily="34" charset="0"/>
              </a:rPr>
              <a:t>(</a:t>
            </a:r>
            <a:r>
              <a:rPr lang="en-US" sz="2000" dirty="0" err="1">
                <a:solidFill>
                  <a:srgbClr val="FF0000"/>
                </a:solidFill>
                <a:latin typeface="Calibri" pitchFamily="34" charset="0"/>
                <a:cs typeface="Calibri" pitchFamily="34" charset="0"/>
              </a:rPr>
              <a:t>x,y</a:t>
            </a:r>
            <a:r>
              <a:rPr lang="en-US" sz="2000" dirty="0">
                <a:solidFill>
                  <a:srgbClr val="FF0000"/>
                </a:solidFill>
                <a:latin typeface="Calibri" pitchFamily="34" charset="0"/>
                <a:cs typeface="Calibri" pitchFamily="34" charset="0"/>
              </a:rPr>
              <a:t>)</a:t>
            </a:r>
          </a:p>
          <a:p>
            <a:pPr algn="just"/>
            <a:r>
              <a:rPr lang="en-US" sz="2000" dirty="0">
                <a:latin typeface="Calibri" pitchFamily="34" charset="0"/>
                <a:cs typeface="Calibri" pitchFamily="34" charset="0"/>
              </a:rPr>
              <a:t>[1] -0.7761684</a:t>
            </a:r>
          </a:p>
          <a:p>
            <a:pPr algn="just"/>
            <a:endParaRPr lang="en-US" sz="2000" dirty="0">
              <a:latin typeface="Calibri" pitchFamily="34" charset="0"/>
              <a:cs typeface="Calibri" pitchFamily="34" charset="0"/>
            </a:endParaRPr>
          </a:p>
          <a:p>
            <a:pPr algn="just"/>
            <a:r>
              <a:rPr lang="en-US" sz="2000" dirty="0">
                <a:solidFill>
                  <a:srgbClr val="FF0000"/>
                </a:solidFill>
                <a:latin typeface="Calibri" pitchFamily="34" charset="0"/>
                <a:cs typeface="Calibri" pitchFamily="34" charset="0"/>
              </a:rPr>
              <a:t>&gt; </a:t>
            </a:r>
            <a:r>
              <a:rPr lang="en-US" sz="2000" dirty="0" err="1">
                <a:solidFill>
                  <a:srgbClr val="FF0000"/>
                </a:solidFill>
                <a:latin typeface="Calibri" pitchFamily="34" charset="0"/>
                <a:cs typeface="Calibri" pitchFamily="34" charset="0"/>
              </a:rPr>
              <a:t>cor.test</a:t>
            </a:r>
            <a:r>
              <a:rPr lang="en-US" sz="2000" dirty="0">
                <a:solidFill>
                  <a:srgbClr val="FF0000"/>
                </a:solidFill>
                <a:latin typeface="Calibri" pitchFamily="34" charset="0"/>
                <a:cs typeface="Calibri" pitchFamily="34" charset="0"/>
              </a:rPr>
              <a:t>(</a:t>
            </a:r>
            <a:r>
              <a:rPr lang="en-US" sz="2000" dirty="0" err="1">
                <a:solidFill>
                  <a:srgbClr val="FF0000"/>
                </a:solidFill>
                <a:latin typeface="Calibri" pitchFamily="34" charset="0"/>
                <a:cs typeface="Calibri" pitchFamily="34" charset="0"/>
              </a:rPr>
              <a:t>x,y</a:t>
            </a:r>
            <a:r>
              <a:rPr lang="en-US" sz="2000" dirty="0">
                <a:solidFill>
                  <a:srgbClr val="FF0000"/>
                </a:solidFill>
                <a:latin typeface="Calibri" pitchFamily="34" charset="0"/>
                <a:cs typeface="Calibri" pitchFamily="34" charset="0"/>
              </a:rPr>
              <a:t>)</a:t>
            </a:r>
          </a:p>
          <a:p>
            <a:pPr algn="just"/>
            <a:r>
              <a:rPr lang="en-US" sz="2000" dirty="0">
                <a:latin typeface="Calibri" pitchFamily="34" charset="0"/>
                <a:cs typeface="Calibri" pitchFamily="34" charset="0"/>
              </a:rPr>
              <a:t>	Pearson's product-moment correlation</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data:  x and y</a:t>
            </a:r>
          </a:p>
          <a:p>
            <a:pPr algn="just"/>
            <a:r>
              <a:rPr lang="en-US" sz="2000" dirty="0">
                <a:latin typeface="Calibri" pitchFamily="34" charset="0"/>
                <a:cs typeface="Calibri" pitchFamily="34" charset="0"/>
              </a:rPr>
              <a:t>t = -6.7424, df = 30, p-value = 1.788e-07</a:t>
            </a:r>
          </a:p>
          <a:p>
            <a:pPr algn="just"/>
            <a:r>
              <a:rPr lang="en-US" sz="2000" dirty="0">
                <a:latin typeface="Calibri" pitchFamily="34" charset="0"/>
                <a:cs typeface="Calibri" pitchFamily="34" charset="0"/>
              </a:rPr>
              <a:t>alternative hypothesis: true correlation is not equal to 0</a:t>
            </a:r>
          </a:p>
          <a:p>
            <a:pPr algn="just"/>
            <a:r>
              <a:rPr lang="en-US" sz="2000" dirty="0">
                <a:latin typeface="Calibri" pitchFamily="34" charset="0"/>
                <a:cs typeface="Calibri" pitchFamily="34" charset="0"/>
              </a:rPr>
              <a:t>95 percent confidence interval:</a:t>
            </a:r>
          </a:p>
          <a:p>
            <a:pPr algn="just"/>
            <a:r>
              <a:rPr lang="en-US" sz="2000" dirty="0">
                <a:latin typeface="Calibri" pitchFamily="34" charset="0"/>
                <a:cs typeface="Calibri" pitchFamily="34" charset="0"/>
              </a:rPr>
              <a:t> -0.8852686 -0.5860994</a:t>
            </a:r>
          </a:p>
          <a:p>
            <a:pPr algn="just"/>
            <a:r>
              <a:rPr lang="en-US" sz="2000" dirty="0">
                <a:latin typeface="Calibri" pitchFamily="34" charset="0"/>
                <a:cs typeface="Calibri" pitchFamily="34" charset="0"/>
              </a:rPr>
              <a:t>sample estimates:</a:t>
            </a:r>
          </a:p>
          <a:p>
            <a:pPr algn="just"/>
            <a:r>
              <a:rPr lang="en-US" sz="2000" dirty="0">
                <a:latin typeface="Calibri" pitchFamily="34" charset="0"/>
                <a:cs typeface="Calibri" pitchFamily="34" charset="0"/>
              </a:rPr>
              <a:t>       </a:t>
            </a:r>
            <a:r>
              <a:rPr lang="en-US" sz="2000" dirty="0" err="1">
                <a:latin typeface="Calibri" pitchFamily="34" charset="0"/>
                <a:cs typeface="Calibri" pitchFamily="34" charset="0"/>
              </a:rPr>
              <a:t>cor</a:t>
            </a:r>
            <a:r>
              <a:rPr lang="en-US" sz="2000" dirty="0">
                <a:latin typeface="Calibri" pitchFamily="34" charset="0"/>
                <a:cs typeface="Calibri" pitchFamily="34" charset="0"/>
              </a:rPr>
              <a:t> </a:t>
            </a:r>
          </a:p>
          <a:p>
            <a:pPr algn="just"/>
            <a:r>
              <a:rPr lang="en-US" sz="2000" dirty="0">
                <a:latin typeface="Calibri" pitchFamily="34" charset="0"/>
                <a:cs typeface="Calibri" pitchFamily="34" charset="0"/>
              </a:rPr>
              <a:t>-0.7761684 </a:t>
            </a:r>
          </a:p>
        </p:txBody>
      </p:sp>
    </p:spTree>
    <p:extLst>
      <p:ext uri="{BB962C8B-B14F-4D97-AF65-F5344CB8AC3E}">
        <p14:creationId xmlns:p14="http://schemas.microsoft.com/office/powerpoint/2010/main" val="203945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124200" y="1499755"/>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31027" y="2331882"/>
            <a:ext cx="5029197" cy="1938992"/>
          </a:xfrm>
          <a:prstGeom prst="rect">
            <a:avLst/>
          </a:prstGeom>
          <a:noFill/>
        </p:spPr>
        <p:txBody>
          <a:bodyPr wrap="square" rtlCol="0">
            <a:spAutoFit/>
          </a:bodyPr>
          <a:lstStyle/>
          <a:p>
            <a:pPr marL="342900" indent="-342900">
              <a:buFont typeface="Arial" pitchFamily="34" charset="0"/>
              <a:buChar char="•"/>
            </a:pPr>
            <a:r>
              <a:rPr lang="en-US" sz="2000" dirty="0">
                <a:latin typeface="Calibri" pitchFamily="34" charset="0"/>
                <a:cs typeface="Calibri" pitchFamily="34" charset="0"/>
              </a:rPr>
              <a:t>Introduction</a:t>
            </a:r>
          </a:p>
          <a:p>
            <a:pPr marL="342900" indent="-342900">
              <a:buFont typeface="Arial" pitchFamily="34" charset="0"/>
              <a:buChar char="•"/>
            </a:pPr>
            <a:r>
              <a:rPr lang="en-US" sz="2000" dirty="0">
                <a:latin typeface="Calibri" pitchFamily="34" charset="0"/>
                <a:cs typeface="Calibri" pitchFamily="34" charset="0"/>
              </a:rPr>
              <a:t>Linear Regression </a:t>
            </a:r>
          </a:p>
          <a:p>
            <a:pPr marL="342900" indent="-342900">
              <a:buFont typeface="Arial" pitchFamily="34" charset="0"/>
              <a:buChar char="•"/>
            </a:pPr>
            <a:r>
              <a:rPr lang="en-US" sz="2000" dirty="0">
                <a:latin typeface="Calibri" pitchFamily="34" charset="0"/>
                <a:cs typeface="Calibri" pitchFamily="34" charset="0"/>
              </a:rPr>
              <a:t>Linear Regression using stats model</a:t>
            </a:r>
          </a:p>
          <a:p>
            <a:pPr marL="342900" indent="-342900">
              <a:buFont typeface="Arial" pitchFamily="34" charset="0"/>
              <a:buChar char="•"/>
            </a:pPr>
            <a:r>
              <a:rPr lang="en-US" sz="2000" dirty="0">
                <a:latin typeface="Calibri" pitchFamily="34" charset="0"/>
                <a:cs typeface="Calibri" pitchFamily="34" charset="0"/>
              </a:rPr>
              <a:t>Interpret Regression Model</a:t>
            </a:r>
          </a:p>
          <a:p>
            <a:pPr marL="342900" indent="-342900">
              <a:buFont typeface="Arial" pitchFamily="34" charset="0"/>
              <a:buChar char="•"/>
            </a:pPr>
            <a:r>
              <a:rPr lang="en-US" sz="2000" dirty="0">
                <a:latin typeface="Calibri" pitchFamily="34" charset="0"/>
                <a:cs typeface="Calibri" pitchFamily="34" charset="0"/>
              </a:rPr>
              <a:t>Linear Regression (OLS) Assumptions</a:t>
            </a:r>
          </a:p>
          <a:p>
            <a:pPr marL="342900" indent="-342900">
              <a:buFont typeface="Arial" pitchFamily="34" charset="0"/>
              <a:buChar char="•"/>
            </a:pPr>
            <a:r>
              <a:rPr lang="en-US" sz="2000" dirty="0">
                <a:latin typeface="Calibri" pitchFamily="34" charset="0"/>
                <a:cs typeface="Calibri" pitchFamily="34" charset="0"/>
              </a:rPr>
              <a:t>Linear Regression in R</a:t>
            </a:r>
          </a:p>
        </p:txBody>
      </p:sp>
      <p:sp>
        <p:nvSpPr>
          <p:cNvPr id="7" name="TextBox 6"/>
          <p:cNvSpPr txBox="1"/>
          <p:nvPr/>
        </p:nvSpPr>
        <p:spPr>
          <a:xfrm>
            <a:off x="1899781" y="457201"/>
            <a:ext cx="3467809"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a:t>
            </a:r>
          </a:p>
        </p:txBody>
      </p:sp>
    </p:spTree>
    <p:extLst>
      <p:ext uri="{BB962C8B-B14F-4D97-AF65-F5344CB8AC3E}">
        <p14:creationId xmlns:p14="http://schemas.microsoft.com/office/powerpoint/2010/main" val="78412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7343" y="3105834"/>
            <a:ext cx="7209346" cy="1015663"/>
          </a:xfrm>
          <a:prstGeom prst="rect">
            <a:avLst/>
          </a:prstGeom>
          <a:noFill/>
        </p:spPr>
        <p:txBody>
          <a:bodyPr wrap="none" rtlCol="0">
            <a:spAutoFit/>
          </a:bodyPr>
          <a:lstStyle/>
          <a:p>
            <a:pPr algn="ctr"/>
            <a:r>
              <a:rPr lang="en-US" sz="3600" dirty="0">
                <a:latin typeface="Calibri" pitchFamily="34" charset="0"/>
                <a:cs typeface="Calibri" pitchFamily="34" charset="0"/>
              </a:rPr>
              <a:t>Simple Linear Regression with Python</a:t>
            </a:r>
          </a:p>
          <a:p>
            <a:pPr algn="ctr"/>
            <a:r>
              <a:rPr lang="en-US" sz="2400" dirty="0">
                <a:latin typeface="Calibri" pitchFamily="34" charset="0"/>
                <a:cs typeface="Calibri" pitchFamily="34" charset="0"/>
              </a:rPr>
              <a:t>statsmodels</a:t>
            </a:r>
          </a:p>
        </p:txBody>
      </p:sp>
    </p:spTree>
    <p:extLst>
      <p:ext uri="{BB962C8B-B14F-4D97-AF65-F5344CB8AC3E}">
        <p14:creationId xmlns:p14="http://schemas.microsoft.com/office/powerpoint/2010/main" val="63790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grpSp>
        <p:nvGrpSpPr>
          <p:cNvPr id="10" name="Group 9">
            <a:extLst>
              <a:ext uri="{FF2B5EF4-FFF2-40B4-BE49-F238E27FC236}">
                <a16:creationId xmlns:a16="http://schemas.microsoft.com/office/drawing/2014/main" id="{34EE5C12-5461-45D9-B565-191B09DF438C}"/>
              </a:ext>
            </a:extLst>
          </p:cNvPr>
          <p:cNvGrpSpPr/>
          <p:nvPr/>
        </p:nvGrpSpPr>
        <p:grpSpPr>
          <a:xfrm>
            <a:off x="533400" y="1295400"/>
            <a:ext cx="4191000" cy="4574618"/>
            <a:chOff x="762000" y="1371600"/>
            <a:chExt cx="3276600" cy="3980965"/>
          </a:xfrm>
        </p:grpSpPr>
        <p:pic>
          <p:nvPicPr>
            <p:cNvPr id="4" name="Picture 3">
              <a:extLst>
                <a:ext uri="{FF2B5EF4-FFF2-40B4-BE49-F238E27FC236}">
                  <a16:creationId xmlns:a16="http://schemas.microsoft.com/office/drawing/2014/main" id="{DB893362-B694-4775-8933-9AF23B7C60E6}"/>
                </a:ext>
              </a:extLst>
            </p:cNvPr>
            <p:cNvPicPr>
              <a:picLocks noChangeAspect="1"/>
            </p:cNvPicPr>
            <p:nvPr/>
          </p:nvPicPr>
          <p:blipFill>
            <a:blip r:embed="rId2"/>
            <a:stretch>
              <a:fillRect/>
            </a:stretch>
          </p:blipFill>
          <p:spPr>
            <a:xfrm>
              <a:off x="762000" y="1371600"/>
              <a:ext cx="3276600" cy="904875"/>
            </a:xfrm>
            <a:prstGeom prst="rect">
              <a:avLst/>
            </a:prstGeom>
            <a:ln>
              <a:solidFill>
                <a:schemeClr val="accent1"/>
              </a:solidFill>
            </a:ln>
          </p:spPr>
        </p:pic>
        <p:pic>
          <p:nvPicPr>
            <p:cNvPr id="7" name="Picture 6">
              <a:extLst>
                <a:ext uri="{FF2B5EF4-FFF2-40B4-BE49-F238E27FC236}">
                  <a16:creationId xmlns:a16="http://schemas.microsoft.com/office/drawing/2014/main" id="{4A8A6361-3802-45BF-A6F2-3C56EAF9AD9D}"/>
                </a:ext>
              </a:extLst>
            </p:cNvPr>
            <p:cNvPicPr>
              <a:picLocks noChangeAspect="1"/>
            </p:cNvPicPr>
            <p:nvPr/>
          </p:nvPicPr>
          <p:blipFill>
            <a:blip r:embed="rId3"/>
            <a:stretch>
              <a:fillRect/>
            </a:stretch>
          </p:blipFill>
          <p:spPr>
            <a:xfrm>
              <a:off x="762000" y="2328644"/>
              <a:ext cx="3276600" cy="933450"/>
            </a:xfrm>
            <a:prstGeom prst="rect">
              <a:avLst/>
            </a:prstGeom>
            <a:ln>
              <a:solidFill>
                <a:schemeClr val="accent1"/>
              </a:solidFill>
            </a:ln>
          </p:spPr>
        </p:pic>
        <p:pic>
          <p:nvPicPr>
            <p:cNvPr id="8" name="Picture 7">
              <a:extLst>
                <a:ext uri="{FF2B5EF4-FFF2-40B4-BE49-F238E27FC236}">
                  <a16:creationId xmlns:a16="http://schemas.microsoft.com/office/drawing/2014/main" id="{1FFAF6B0-5554-4C6F-81DC-C6BE6CC0B342}"/>
                </a:ext>
              </a:extLst>
            </p:cNvPr>
            <p:cNvPicPr>
              <a:picLocks noChangeAspect="1"/>
            </p:cNvPicPr>
            <p:nvPr/>
          </p:nvPicPr>
          <p:blipFill rotWithShape="1">
            <a:blip r:embed="rId4"/>
            <a:srcRect t="26410"/>
            <a:stretch/>
          </p:blipFill>
          <p:spPr>
            <a:xfrm>
              <a:off x="762000" y="3314263"/>
              <a:ext cx="3276600" cy="1233658"/>
            </a:xfrm>
            <a:prstGeom prst="rect">
              <a:avLst/>
            </a:prstGeom>
            <a:ln>
              <a:solidFill>
                <a:schemeClr val="accent1"/>
              </a:solidFill>
            </a:ln>
          </p:spPr>
        </p:pic>
        <p:pic>
          <p:nvPicPr>
            <p:cNvPr id="9" name="Picture 8">
              <a:extLst>
                <a:ext uri="{FF2B5EF4-FFF2-40B4-BE49-F238E27FC236}">
                  <a16:creationId xmlns:a16="http://schemas.microsoft.com/office/drawing/2014/main" id="{CF744BFA-E434-4716-A49B-A0076A117445}"/>
                </a:ext>
              </a:extLst>
            </p:cNvPr>
            <p:cNvPicPr>
              <a:picLocks noChangeAspect="1"/>
            </p:cNvPicPr>
            <p:nvPr/>
          </p:nvPicPr>
          <p:blipFill>
            <a:blip r:embed="rId5"/>
            <a:stretch>
              <a:fillRect/>
            </a:stretch>
          </p:blipFill>
          <p:spPr>
            <a:xfrm>
              <a:off x="762000" y="4600090"/>
              <a:ext cx="3276600" cy="752475"/>
            </a:xfrm>
            <a:prstGeom prst="rect">
              <a:avLst/>
            </a:prstGeom>
            <a:ln>
              <a:solidFill>
                <a:schemeClr val="accent1"/>
              </a:solidFill>
            </a:ln>
          </p:spPr>
        </p:pic>
      </p:grpSp>
      <p:pic>
        <p:nvPicPr>
          <p:cNvPr id="11" name="Picture 10">
            <a:extLst>
              <a:ext uri="{FF2B5EF4-FFF2-40B4-BE49-F238E27FC236}">
                <a16:creationId xmlns:a16="http://schemas.microsoft.com/office/drawing/2014/main" id="{6BB5FFA5-A245-4D2E-8F74-3BC16CB6CC90}"/>
              </a:ext>
            </a:extLst>
          </p:cNvPr>
          <p:cNvPicPr>
            <a:picLocks noChangeAspect="1"/>
          </p:cNvPicPr>
          <p:nvPr/>
        </p:nvPicPr>
        <p:blipFill>
          <a:blip r:embed="rId6"/>
          <a:stretch>
            <a:fillRect/>
          </a:stretch>
        </p:blipFill>
        <p:spPr>
          <a:xfrm>
            <a:off x="4876799" y="1295400"/>
            <a:ext cx="3872325" cy="4267200"/>
          </a:xfrm>
          <a:prstGeom prst="rect">
            <a:avLst/>
          </a:prstGeom>
          <a:ln>
            <a:solidFill>
              <a:schemeClr val="accent1"/>
            </a:solidFill>
          </a:ln>
        </p:spPr>
      </p:pic>
    </p:spTree>
    <p:extLst>
      <p:ext uri="{BB962C8B-B14F-4D97-AF65-F5344CB8AC3E}">
        <p14:creationId xmlns:p14="http://schemas.microsoft.com/office/powerpoint/2010/main" val="158080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4524315"/>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p>
          <a:p>
            <a:pPr marL="457200" indent="-457200">
              <a:buAutoNum type="arabicPeriod"/>
            </a:pPr>
            <a:r>
              <a:rPr lang="en-US" dirty="0">
                <a:latin typeface="Calibri" pitchFamily="34" charset="0"/>
                <a:cs typeface="Calibri" pitchFamily="34" charset="0"/>
              </a:rPr>
              <a:t>Coefficients Table: To obtain the regression equation </a:t>
            </a:r>
          </a:p>
          <a:p>
            <a:pPr lvl="1"/>
            <a:r>
              <a:rPr lang="en-US" dirty="0">
                <a:latin typeface="Calibri" pitchFamily="34" charset="0"/>
                <a:cs typeface="Calibri" pitchFamily="34" charset="0"/>
              </a:rPr>
              <a:t>Looking at the coefficients table:</a:t>
            </a:r>
          </a:p>
          <a:p>
            <a:pPr marL="800100" lvl="1" indent="-342900">
              <a:buFont typeface="Arial" panose="020B0604020202020204" pitchFamily="34" charset="0"/>
              <a:buChar char="•"/>
            </a:pPr>
            <a:r>
              <a:rPr lang="en-US" dirty="0">
                <a:latin typeface="Calibri" pitchFamily="34" charset="0"/>
                <a:cs typeface="Calibri" pitchFamily="34" charset="0"/>
              </a:rPr>
              <a:t>Coefficient of constant (b0) = 0.2750</a:t>
            </a:r>
          </a:p>
          <a:p>
            <a:pPr marL="800100" lvl="1" indent="-342900">
              <a:buFont typeface="Arial" panose="020B0604020202020204" pitchFamily="34" charset="0"/>
              <a:buChar char="•"/>
            </a:pPr>
            <a:r>
              <a:rPr lang="en-US" dirty="0">
                <a:latin typeface="Calibri" pitchFamily="34" charset="0"/>
                <a:cs typeface="Calibri" pitchFamily="34" charset="0"/>
              </a:rPr>
              <a:t>Coefficient of SAT (b1) = 0.0017</a:t>
            </a:r>
          </a:p>
          <a:p>
            <a:pPr marL="800100" lvl="1" indent="-342900">
              <a:buFont typeface="Arial" panose="020B0604020202020204" pitchFamily="34" charset="0"/>
              <a:buChar char="•"/>
            </a:pPr>
            <a:r>
              <a:rPr lang="en-US" dirty="0">
                <a:latin typeface="Calibri" pitchFamily="34" charset="0"/>
                <a:cs typeface="Calibri" pitchFamily="34" charset="0"/>
              </a:rPr>
              <a:t>Hence the equation of line: y = b</a:t>
            </a:r>
            <a:r>
              <a:rPr lang="en-US" baseline="-25000" dirty="0">
                <a:latin typeface="Calibri" pitchFamily="34" charset="0"/>
                <a:cs typeface="Calibri" pitchFamily="34" charset="0"/>
              </a:rPr>
              <a:t>0</a:t>
            </a:r>
            <a:r>
              <a:rPr lang="en-US" dirty="0">
                <a:latin typeface="Calibri" pitchFamily="34" charset="0"/>
                <a:cs typeface="Calibri" pitchFamily="34" charset="0"/>
              </a:rPr>
              <a:t> + b1 * x1</a:t>
            </a:r>
          </a:p>
          <a:p>
            <a:pPr lvl="1"/>
            <a:r>
              <a:rPr lang="en-US" dirty="0">
                <a:latin typeface="Calibri" pitchFamily="34" charset="0"/>
                <a:cs typeface="Calibri" pitchFamily="34" charset="0"/>
              </a:rPr>
              <a:t>	</a:t>
            </a:r>
            <a:r>
              <a:rPr lang="en-US" b="1" dirty="0">
                <a:solidFill>
                  <a:schemeClr val="accent1">
                    <a:lumMod val="50000"/>
                  </a:schemeClr>
                </a:solidFill>
                <a:latin typeface="Calibri" pitchFamily="34" charset="0"/>
                <a:cs typeface="Calibri" pitchFamily="34" charset="0"/>
              </a:rPr>
              <a:t>y = 0.275 + 0.0017 * x1   i.e.</a:t>
            </a:r>
          </a:p>
          <a:p>
            <a:pPr lvl="1"/>
            <a:r>
              <a:rPr lang="en-US" b="1" dirty="0">
                <a:solidFill>
                  <a:schemeClr val="accent1">
                    <a:lumMod val="50000"/>
                  </a:schemeClr>
                </a:solidFill>
                <a:latin typeface="Calibri" pitchFamily="34" charset="0"/>
                <a:cs typeface="Calibri" pitchFamily="34" charset="0"/>
              </a:rPr>
              <a:t>	GPA = 0.275 + 0.0017 * SAT </a:t>
            </a:r>
          </a:p>
          <a:p>
            <a:pPr lvl="1"/>
            <a:endParaRPr lang="en-US" b="1" dirty="0">
              <a:solidFill>
                <a:schemeClr val="accent1">
                  <a:lumMod val="50000"/>
                </a:schemeClr>
              </a:solidFill>
              <a:latin typeface="Calibri" pitchFamily="34" charset="0"/>
              <a:cs typeface="Calibri" pitchFamily="34" charset="0"/>
            </a:endParaRPr>
          </a:p>
          <a:p>
            <a:pPr lvl="1"/>
            <a:r>
              <a:rPr lang="en-US" b="1" dirty="0">
                <a:solidFill>
                  <a:schemeClr val="accent1">
                    <a:lumMod val="50000"/>
                  </a:schemeClr>
                </a:solidFill>
                <a:latin typeface="Calibri" pitchFamily="34" charset="0"/>
                <a:cs typeface="Calibri" pitchFamily="34" charset="0"/>
              </a:rPr>
              <a:t>Std err: </a:t>
            </a:r>
            <a:r>
              <a:rPr lang="en-US" dirty="0">
                <a:solidFill>
                  <a:schemeClr val="accent1">
                    <a:lumMod val="50000"/>
                  </a:schemeClr>
                </a:solidFill>
                <a:latin typeface="Calibri" pitchFamily="34" charset="0"/>
                <a:cs typeface="Calibri" pitchFamily="34" charset="0"/>
              </a:rPr>
              <a:t>The standard error shows the accuracy of prediction for each variable. </a:t>
            </a:r>
            <a:r>
              <a:rPr lang="en-US" b="1" dirty="0">
                <a:solidFill>
                  <a:schemeClr val="accent1">
                    <a:lumMod val="50000"/>
                  </a:schemeClr>
                </a:solidFill>
                <a:latin typeface="Calibri" pitchFamily="34" charset="0"/>
                <a:cs typeface="Calibri" pitchFamily="34" charset="0"/>
              </a:rPr>
              <a:t>The lower the standard error better the estimate</a:t>
            </a:r>
          </a:p>
          <a:p>
            <a:pPr lvl="1"/>
            <a:endParaRPr lang="en-US" b="1" dirty="0">
              <a:solidFill>
                <a:schemeClr val="accent1">
                  <a:lumMod val="50000"/>
                </a:schemeClr>
              </a:solidFill>
              <a:latin typeface="Calibri" pitchFamily="34" charset="0"/>
              <a:cs typeface="Calibri" pitchFamily="34" charset="0"/>
            </a:endParaRPr>
          </a:p>
          <a:p>
            <a:pPr lvl="1"/>
            <a:r>
              <a:rPr lang="en-US" b="1" dirty="0">
                <a:solidFill>
                  <a:schemeClr val="accent1">
                    <a:lumMod val="50000"/>
                  </a:schemeClr>
                </a:solidFill>
                <a:latin typeface="Calibri" pitchFamily="34" charset="0"/>
                <a:cs typeface="Calibri" pitchFamily="34" charset="0"/>
              </a:rPr>
              <a:t>t statistics and P value: </a:t>
            </a:r>
            <a:r>
              <a:rPr lang="en-US" dirty="0">
                <a:solidFill>
                  <a:schemeClr val="accent1">
                    <a:lumMod val="50000"/>
                  </a:schemeClr>
                </a:solidFill>
                <a:latin typeface="Calibri" pitchFamily="34" charset="0"/>
                <a:cs typeface="Calibri" pitchFamily="34" charset="0"/>
              </a:rPr>
              <a:t>There is a hypothesis involved here</a:t>
            </a:r>
          </a:p>
          <a:p>
            <a:pPr lvl="1"/>
            <a:r>
              <a:rPr lang="en-US" dirty="0">
                <a:solidFill>
                  <a:schemeClr val="accent1">
                    <a:lumMod val="50000"/>
                  </a:schemeClr>
                </a:solidFill>
                <a:latin typeface="Calibri" pitchFamily="34" charset="0"/>
                <a:cs typeface="Calibri" pitchFamily="34" charset="0"/>
              </a:rPr>
              <a:t>Null hypothesis is H</a:t>
            </a:r>
            <a:r>
              <a:rPr lang="en-US" baseline="-25000" dirty="0">
                <a:solidFill>
                  <a:schemeClr val="accent1">
                    <a:lumMod val="50000"/>
                  </a:schemeClr>
                </a:solidFill>
                <a:latin typeface="Calibri" pitchFamily="34" charset="0"/>
                <a:cs typeface="Calibri" pitchFamily="34" charset="0"/>
              </a:rPr>
              <a:t>0</a:t>
            </a:r>
            <a:r>
              <a:rPr lang="en-US" dirty="0">
                <a:solidFill>
                  <a:schemeClr val="accent1">
                    <a:lumMod val="50000"/>
                  </a:schemeClr>
                </a:solidFill>
                <a:latin typeface="Calibri" pitchFamily="34" charset="0"/>
                <a:cs typeface="Calibri" pitchFamily="34" charset="0"/>
              </a:rPr>
              <a:t>: </a:t>
            </a:r>
            <a:r>
              <a:rPr lang="el-GR" sz="1600" dirty="0"/>
              <a:t>β</a:t>
            </a:r>
            <a:r>
              <a:rPr lang="en-US" dirty="0">
                <a:solidFill>
                  <a:schemeClr val="accent1">
                    <a:lumMod val="50000"/>
                  </a:schemeClr>
                </a:solidFill>
                <a:latin typeface="Calibri" pitchFamily="34" charset="0"/>
                <a:cs typeface="Calibri" pitchFamily="34" charset="0"/>
              </a:rPr>
              <a:t> = 0 (Coefficient = zero, i.e. variable not significant)</a:t>
            </a:r>
          </a:p>
          <a:p>
            <a:pPr lvl="1"/>
            <a:r>
              <a:rPr lang="en-US" dirty="0">
                <a:solidFill>
                  <a:schemeClr val="accent1">
                    <a:lumMod val="50000"/>
                  </a:schemeClr>
                </a:solidFill>
                <a:latin typeface="Calibri" pitchFamily="34" charset="0"/>
                <a:cs typeface="Calibri" pitchFamily="34" charset="0"/>
              </a:rPr>
              <a:t>Basically the hypothesis asks Is this a useful variable ?</a:t>
            </a:r>
          </a:p>
          <a:p>
            <a:pPr lvl="1"/>
            <a:r>
              <a:rPr lang="en-US" b="1" i="1" dirty="0">
                <a:solidFill>
                  <a:schemeClr val="accent1">
                    <a:lumMod val="50000"/>
                  </a:schemeClr>
                </a:solidFill>
                <a:latin typeface="Calibri" pitchFamily="34" charset="0"/>
                <a:cs typeface="Calibri" pitchFamily="34" charset="0"/>
              </a:rPr>
              <a:t>If p-value &lt; 0.05, we reject null hypothesis – i.e. variable are significant</a:t>
            </a:r>
          </a:p>
        </p:txBody>
      </p:sp>
    </p:spTree>
    <p:extLst>
      <p:ext uri="{BB962C8B-B14F-4D97-AF65-F5344CB8AC3E}">
        <p14:creationId xmlns:p14="http://schemas.microsoft.com/office/powerpoint/2010/main" val="3820964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4801314"/>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Dep Variable: </a:t>
            </a:r>
            <a:r>
              <a:rPr lang="en-US" dirty="0">
                <a:latin typeface="Calibri" pitchFamily="34" charset="0"/>
                <a:cs typeface="Calibri" pitchFamily="34" charset="0"/>
              </a:rPr>
              <a:t>Variable we are trying to predict</a:t>
            </a:r>
          </a:p>
          <a:p>
            <a:pPr marL="800100" lvl="1" indent="-342900">
              <a:buFont typeface="Arial" panose="020B0604020202020204" pitchFamily="34" charset="0"/>
              <a:buChar char="•"/>
            </a:pPr>
            <a:r>
              <a:rPr lang="en-US" b="1" dirty="0">
                <a:latin typeface="Calibri" pitchFamily="34" charset="0"/>
                <a:cs typeface="Calibri" pitchFamily="34" charset="0"/>
              </a:rPr>
              <a:t>Model: </a:t>
            </a:r>
            <a:r>
              <a:rPr lang="en-US" dirty="0">
                <a:latin typeface="Calibri" pitchFamily="34" charset="0"/>
                <a:cs typeface="Calibri" pitchFamily="34" charset="0"/>
              </a:rPr>
              <a:t>Which model/approach is used for regression. Here OLS or Ordinary Least Squares</a:t>
            </a:r>
          </a:p>
          <a:p>
            <a:pPr marL="1084263" lvl="1" indent="-285750">
              <a:buFont typeface="Wingdings" panose="05000000000000000000" pitchFamily="2" charset="2"/>
              <a:buChar char="Ø"/>
            </a:pPr>
            <a:r>
              <a:rPr lang="en-US" dirty="0">
                <a:latin typeface="Calibri" pitchFamily="34" charset="0"/>
                <a:cs typeface="Calibri" pitchFamily="34" charset="0"/>
              </a:rPr>
              <a:t>OLS is the most common method for linear regression. Least Squares stands for the minimum squares error or SSE. </a:t>
            </a:r>
          </a:p>
          <a:p>
            <a:pPr marL="1084263" lvl="1" indent="-285750">
              <a:buFont typeface="Wingdings" panose="05000000000000000000" pitchFamily="2" charset="2"/>
              <a:buChar char="Ø"/>
            </a:pPr>
            <a:r>
              <a:rPr lang="en-US" dirty="0">
                <a:latin typeface="Calibri" pitchFamily="34" charset="0"/>
                <a:cs typeface="Calibri" pitchFamily="34" charset="0"/>
              </a:rPr>
              <a:t>Hence this method aims to find the line, which minimizes the SSE.</a:t>
            </a:r>
          </a:p>
          <a:p>
            <a:pPr marL="1084263" lvl="1" indent="-285750">
              <a:buFont typeface="Wingdings" panose="05000000000000000000" pitchFamily="2" charset="2"/>
              <a:buChar char="Ø"/>
            </a:pPr>
            <a:r>
              <a:rPr lang="en-US" dirty="0">
                <a:latin typeface="Calibri" pitchFamily="34" charset="0"/>
                <a:cs typeface="Calibri" pitchFamily="34" charset="0"/>
              </a:rPr>
              <a:t>Other Models which can be used are:</a:t>
            </a:r>
          </a:p>
          <a:p>
            <a:pPr marL="1541463" lvl="2" indent="-285750">
              <a:buFont typeface="Wingdings" panose="05000000000000000000" pitchFamily="2" charset="2"/>
              <a:buChar char="§"/>
            </a:pPr>
            <a:r>
              <a:rPr lang="en-US" dirty="0">
                <a:latin typeface="Calibri" pitchFamily="34" charset="0"/>
                <a:cs typeface="Calibri" pitchFamily="34" charset="0"/>
              </a:rPr>
              <a:t>Generalized Least Squares</a:t>
            </a:r>
          </a:p>
          <a:p>
            <a:pPr marL="1541463" lvl="2" indent="-285750">
              <a:buFont typeface="Wingdings" panose="05000000000000000000" pitchFamily="2" charset="2"/>
              <a:buChar char="§"/>
            </a:pPr>
            <a:r>
              <a:rPr lang="en-US" dirty="0">
                <a:latin typeface="Calibri" pitchFamily="34" charset="0"/>
                <a:cs typeface="Calibri" pitchFamily="34" charset="0"/>
              </a:rPr>
              <a:t>Maximum Likelihood Estimation</a:t>
            </a:r>
          </a:p>
          <a:p>
            <a:pPr marL="1541463" lvl="2" indent="-285750">
              <a:buFont typeface="Wingdings" panose="05000000000000000000" pitchFamily="2" charset="2"/>
              <a:buChar char="§"/>
            </a:pPr>
            <a:r>
              <a:rPr lang="en-US" dirty="0">
                <a:latin typeface="Calibri" pitchFamily="34" charset="0"/>
                <a:cs typeface="Calibri" pitchFamily="34" charset="0"/>
              </a:rPr>
              <a:t>Bayesian Regression</a:t>
            </a:r>
          </a:p>
          <a:p>
            <a:pPr marL="1541463" lvl="2" indent="-285750">
              <a:buFont typeface="Wingdings" panose="05000000000000000000" pitchFamily="2" charset="2"/>
              <a:buChar char="§"/>
            </a:pPr>
            <a:r>
              <a:rPr lang="en-US" dirty="0">
                <a:latin typeface="Calibri" pitchFamily="34" charset="0"/>
                <a:cs typeface="Calibri" pitchFamily="34" charset="0"/>
              </a:rPr>
              <a:t>Kernel Regression</a:t>
            </a:r>
          </a:p>
          <a:p>
            <a:pPr marL="1541463" lvl="2" indent="-285750">
              <a:buFont typeface="Wingdings" panose="05000000000000000000" pitchFamily="2" charset="2"/>
              <a:buChar char="§"/>
            </a:pPr>
            <a:r>
              <a:rPr lang="en-US" dirty="0">
                <a:latin typeface="Calibri" pitchFamily="34" charset="0"/>
                <a:cs typeface="Calibri" pitchFamily="34" charset="0"/>
              </a:rPr>
              <a:t>Gaussian Process Regression</a:t>
            </a:r>
          </a:p>
          <a:p>
            <a:pPr marL="800100" lvl="1" indent="-342900">
              <a:buFont typeface="Arial" panose="020B0604020202020204" pitchFamily="34" charset="0"/>
              <a:buChar char="•"/>
            </a:pPr>
            <a:r>
              <a:rPr lang="en-US" b="1" dirty="0">
                <a:latin typeface="Calibri" pitchFamily="34" charset="0"/>
                <a:cs typeface="Calibri" pitchFamily="34" charset="0"/>
              </a:rPr>
              <a:t>Method: </a:t>
            </a:r>
            <a:r>
              <a:rPr lang="en-US" dirty="0">
                <a:latin typeface="Calibri" pitchFamily="34" charset="0"/>
                <a:cs typeface="Calibri" pitchFamily="34" charset="0"/>
              </a:rPr>
              <a:t>The method used within the Model. Here Least Squares</a:t>
            </a:r>
            <a:endParaRPr lang="en-US" b="1" dirty="0">
              <a:latin typeface="Calibri" pitchFamily="34" charset="0"/>
              <a:cs typeface="Calibri" pitchFamily="34" charset="0"/>
            </a:endParaRPr>
          </a:p>
          <a:p>
            <a:pPr lvl="1"/>
            <a:endParaRPr lang="en-US" b="1" dirty="0">
              <a:solidFill>
                <a:schemeClr val="accent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323549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066800"/>
            <a:ext cx="8184813" cy="535531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R-squared: measures the goodness of fit of your model. More factors (variables) we include in Regression, the higher the R-squared</a:t>
            </a:r>
            <a:endParaRPr lang="en-US" dirty="0">
              <a:latin typeface="Calibri" pitchFamily="34" charset="0"/>
              <a:cs typeface="Calibri" pitchFamily="34" charset="0"/>
            </a:endParaRPr>
          </a:p>
          <a:p>
            <a:pPr marL="1257300" lvl="2" indent="-342900">
              <a:buFont typeface="Arial" panose="020B0604020202020204" pitchFamily="34" charset="0"/>
              <a:buChar char="•"/>
            </a:pPr>
            <a:r>
              <a:rPr lang="en-US" dirty="0">
                <a:latin typeface="Calibri" pitchFamily="34" charset="0"/>
                <a:cs typeface="Calibri" pitchFamily="34" charset="0"/>
              </a:rPr>
              <a:t>This is a relative measure and takes values ranging from 0 to 1</a:t>
            </a:r>
          </a:p>
          <a:p>
            <a:pPr marL="1257300" lvl="2" indent="-342900">
              <a:buFont typeface="Arial" panose="020B0604020202020204" pitchFamily="34" charset="0"/>
              <a:buChar char="•"/>
            </a:pPr>
            <a:r>
              <a:rPr lang="en-US" dirty="0">
                <a:latin typeface="Calibri" pitchFamily="34" charset="0"/>
                <a:cs typeface="Calibri" pitchFamily="34" charset="0"/>
              </a:rPr>
              <a:t>R</a:t>
            </a:r>
            <a:r>
              <a:rPr lang="en-US" baseline="30000" dirty="0">
                <a:latin typeface="Calibri" pitchFamily="34" charset="0"/>
                <a:cs typeface="Calibri" pitchFamily="34" charset="0"/>
              </a:rPr>
              <a:t>2 </a:t>
            </a:r>
            <a:r>
              <a:rPr lang="en-US" dirty="0">
                <a:latin typeface="Calibri" pitchFamily="34" charset="0"/>
                <a:cs typeface="Calibri" pitchFamily="34" charset="0"/>
              </a:rPr>
              <a:t>= 0 , Regression Line explains no variability of data</a:t>
            </a:r>
          </a:p>
          <a:p>
            <a:pPr marL="1257300" lvl="2" indent="-342900">
              <a:buFont typeface="Arial" panose="020B0604020202020204" pitchFamily="34" charset="0"/>
              <a:buChar char="•"/>
            </a:pPr>
            <a:r>
              <a:rPr lang="en-US" dirty="0">
                <a:latin typeface="Calibri" pitchFamily="34" charset="0"/>
                <a:cs typeface="Calibri" pitchFamily="34" charset="0"/>
              </a:rPr>
              <a:t>R</a:t>
            </a:r>
            <a:r>
              <a:rPr lang="en-US" baseline="30000" dirty="0">
                <a:latin typeface="Calibri" pitchFamily="34" charset="0"/>
                <a:cs typeface="Calibri" pitchFamily="34" charset="0"/>
              </a:rPr>
              <a:t>2 </a:t>
            </a:r>
            <a:r>
              <a:rPr lang="en-US" dirty="0">
                <a:latin typeface="Calibri" pitchFamily="34" charset="0"/>
                <a:cs typeface="Calibri" pitchFamily="34" charset="0"/>
              </a:rPr>
              <a:t>= 1 , Regression Line explains entire variability of data</a:t>
            </a:r>
          </a:p>
          <a:p>
            <a:pPr marL="1257300" lvl="2" indent="-342900">
              <a:buFont typeface="Arial" panose="020B0604020202020204" pitchFamily="34" charset="0"/>
              <a:buChar char="•"/>
            </a:pPr>
            <a:r>
              <a:rPr lang="en-US" dirty="0">
                <a:latin typeface="Calibri" pitchFamily="34" charset="0"/>
                <a:cs typeface="Calibri" pitchFamily="34" charset="0"/>
              </a:rPr>
              <a:t>Usually you get values between 0.2 – 0.9</a:t>
            </a:r>
          </a:p>
          <a:p>
            <a:pPr marL="1257300" lvl="2" indent="-342900">
              <a:buFont typeface="Arial" panose="020B0604020202020204" pitchFamily="34" charset="0"/>
              <a:buChar char="•"/>
            </a:pPr>
            <a:r>
              <a:rPr lang="en-US" dirty="0">
                <a:latin typeface="Calibri" pitchFamily="34" charset="0"/>
                <a:cs typeface="Calibri" pitchFamily="34" charset="0"/>
              </a:rPr>
              <a:t>This is the ratio of SSR to SSE (SSR / SSE)</a:t>
            </a:r>
          </a:p>
          <a:p>
            <a:pPr marL="1257300" lvl="2" indent="-342900">
              <a:buFont typeface="Arial" panose="020B0604020202020204" pitchFamily="34" charset="0"/>
              <a:buChar char="•"/>
            </a:pPr>
            <a:endParaRPr lang="en-US" dirty="0">
              <a:latin typeface="Calibri" pitchFamily="34" charset="0"/>
              <a:cs typeface="Calibri" pitchFamily="34" charset="0"/>
            </a:endParaRPr>
          </a:p>
          <a:p>
            <a:pPr lvl="2"/>
            <a:r>
              <a:rPr lang="en-US" dirty="0">
                <a:latin typeface="Calibri" pitchFamily="34" charset="0"/>
                <a:cs typeface="Calibri" pitchFamily="34" charset="0"/>
              </a:rPr>
              <a:t>There is no such thing called as a good value of R2. It is relative.</a:t>
            </a:r>
          </a:p>
          <a:p>
            <a:pPr lvl="2"/>
            <a:r>
              <a:rPr lang="en-US" dirty="0">
                <a:latin typeface="Calibri" pitchFamily="34" charset="0"/>
                <a:cs typeface="Calibri" pitchFamily="34" charset="0"/>
              </a:rPr>
              <a:t>In Science or Physics or Mathematics usually 0.7 or higher is a good value.</a:t>
            </a:r>
          </a:p>
          <a:p>
            <a:pPr lvl="2"/>
            <a:r>
              <a:rPr lang="en-US" dirty="0">
                <a:latin typeface="Calibri" pitchFamily="34" charset="0"/>
                <a:cs typeface="Calibri" pitchFamily="34" charset="0"/>
              </a:rPr>
              <a:t>In Social Science a value of 0.2 or 0.3 could be fantastic.</a:t>
            </a:r>
          </a:p>
          <a:p>
            <a:pPr lvl="2"/>
            <a:endParaRPr lang="en-US" dirty="0">
              <a:latin typeface="Calibri" pitchFamily="34" charset="0"/>
              <a:cs typeface="Calibri" pitchFamily="34" charset="0"/>
            </a:endParaRPr>
          </a:p>
          <a:p>
            <a:pPr lvl="2"/>
            <a:r>
              <a:rPr lang="en-US" dirty="0">
                <a:latin typeface="Calibri" pitchFamily="34" charset="0"/>
                <a:cs typeface="Calibri" pitchFamily="34" charset="0"/>
              </a:rPr>
              <a:t>It depends on the problem and number of variables involved. </a:t>
            </a:r>
          </a:p>
          <a:p>
            <a:pPr lvl="2"/>
            <a:r>
              <a:rPr lang="en-US" dirty="0">
                <a:latin typeface="Calibri" pitchFamily="34" charset="0"/>
                <a:cs typeface="Calibri" pitchFamily="34" charset="0"/>
              </a:rPr>
              <a:t>e.g. your salary. It depends on education, your experience, place of living, languages you speak etc. However, it is quite possible that all of these in total contribute less than 40% of the variability of your salary.</a:t>
            </a:r>
          </a:p>
        </p:txBody>
      </p:sp>
    </p:spTree>
    <p:extLst>
      <p:ext uri="{BB962C8B-B14F-4D97-AF65-F5344CB8AC3E}">
        <p14:creationId xmlns:p14="http://schemas.microsoft.com/office/powerpoint/2010/main" val="284077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86232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R-squared: </a:t>
            </a:r>
          </a:p>
          <a:p>
            <a:pPr lvl="1"/>
            <a:r>
              <a:rPr lang="en-US" dirty="0">
                <a:latin typeface="Calibri" pitchFamily="34" charset="0"/>
                <a:cs typeface="Calibri" pitchFamily="34" charset="0"/>
              </a:rPr>
              <a:t>Here in our model, the R-squared value is 0.406 ~ 0.41. </a:t>
            </a:r>
          </a:p>
          <a:p>
            <a:pPr lvl="1"/>
            <a:r>
              <a:rPr lang="en-US" dirty="0">
                <a:latin typeface="Calibri" pitchFamily="34" charset="0"/>
                <a:cs typeface="Calibri" pitchFamily="34" charset="0"/>
              </a:rPr>
              <a:t>In other words, SAT explains the 41% variability of the college GPA for our sample</a:t>
            </a:r>
          </a:p>
          <a:p>
            <a:pPr lvl="1"/>
            <a:endParaRPr lang="en-US" dirty="0">
              <a:latin typeface="Calibri" pitchFamily="34" charset="0"/>
              <a:cs typeface="Calibri" pitchFamily="34" charset="0"/>
            </a:endParaRPr>
          </a:p>
          <a:p>
            <a:pPr lvl="1"/>
            <a:r>
              <a:rPr lang="en-US" dirty="0">
                <a:latin typeface="Calibri" pitchFamily="34" charset="0"/>
                <a:cs typeface="Calibri" pitchFamily="34" charset="0"/>
              </a:rPr>
              <a:t>Now this value is neither good nor bad, but 41% denotes that probably we may be missing some information, say, like gender, attendance, student working or not, marital status etc.</a:t>
            </a:r>
          </a:p>
        </p:txBody>
      </p:sp>
    </p:spTree>
    <p:extLst>
      <p:ext uri="{BB962C8B-B14F-4D97-AF65-F5344CB8AC3E}">
        <p14:creationId xmlns:p14="http://schemas.microsoft.com/office/powerpoint/2010/main" val="723163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86232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 </a:t>
            </a:r>
            <a:r>
              <a:rPr lang="en-US" dirty="0">
                <a:latin typeface="Calibri" pitchFamily="34" charset="0"/>
                <a:cs typeface="Calibri" pitchFamily="34" charset="0"/>
              </a:rPr>
              <a:t>This is smaller than the R-square as it penalizes the excessive use of additional variables added to the model which are not significant.</a:t>
            </a:r>
          </a:p>
          <a:p>
            <a:pPr lvl="1"/>
            <a:endParaRPr lang="en-US" dirty="0">
              <a:latin typeface="Calibri" pitchFamily="34" charset="0"/>
              <a:cs typeface="Calibri" pitchFamily="34" charset="0"/>
            </a:endParaRPr>
          </a:p>
          <a:p>
            <a:pPr lvl="1"/>
            <a:r>
              <a:rPr lang="en-US" dirty="0">
                <a:latin typeface="Calibri" pitchFamily="34" charset="0"/>
                <a:cs typeface="Calibri" pitchFamily="34" charset="0"/>
              </a:rPr>
              <a:t>Lets, see how it penalizes the use of variables that are not significant</a:t>
            </a:r>
          </a:p>
          <a:p>
            <a:pPr lvl="1"/>
            <a:r>
              <a:rPr lang="en-US" dirty="0">
                <a:latin typeface="Calibri" pitchFamily="34" charset="0"/>
                <a:cs typeface="Calibri" pitchFamily="34" charset="0"/>
              </a:rPr>
              <a:t>So we use a new dataset, which simply contains a new variable added to the college GPA dataset. The column added is a number assigned to each student at random which is not significant.</a:t>
            </a:r>
          </a:p>
        </p:txBody>
      </p:sp>
      <p:pic>
        <p:nvPicPr>
          <p:cNvPr id="3" name="Picture 2">
            <a:extLst>
              <a:ext uri="{FF2B5EF4-FFF2-40B4-BE49-F238E27FC236}">
                <a16:creationId xmlns:a16="http://schemas.microsoft.com/office/drawing/2014/main" id="{5D51269B-AF8B-4532-AD6C-967422E50861}"/>
              </a:ext>
            </a:extLst>
          </p:cNvPr>
          <p:cNvPicPr>
            <a:picLocks noChangeAspect="1"/>
          </p:cNvPicPr>
          <p:nvPr/>
        </p:nvPicPr>
        <p:blipFill>
          <a:blip r:embed="rId2"/>
          <a:stretch>
            <a:fillRect/>
          </a:stretch>
        </p:blipFill>
        <p:spPr>
          <a:xfrm>
            <a:off x="2772229" y="3994436"/>
            <a:ext cx="4930256" cy="2090678"/>
          </a:xfrm>
          <a:prstGeom prst="rect">
            <a:avLst/>
          </a:prstGeom>
        </p:spPr>
      </p:pic>
      <p:pic>
        <p:nvPicPr>
          <p:cNvPr id="4" name="Picture 3">
            <a:extLst>
              <a:ext uri="{FF2B5EF4-FFF2-40B4-BE49-F238E27FC236}">
                <a16:creationId xmlns:a16="http://schemas.microsoft.com/office/drawing/2014/main" id="{14F8644E-564B-4FDE-A94C-40CDAEF00D9F}"/>
              </a:ext>
            </a:extLst>
          </p:cNvPr>
          <p:cNvPicPr>
            <a:picLocks noChangeAspect="1"/>
          </p:cNvPicPr>
          <p:nvPr/>
        </p:nvPicPr>
        <p:blipFill>
          <a:blip r:embed="rId3"/>
          <a:stretch>
            <a:fillRect/>
          </a:stretch>
        </p:blipFill>
        <p:spPr>
          <a:xfrm>
            <a:off x="1219200" y="4033904"/>
            <a:ext cx="1524000" cy="2204936"/>
          </a:xfrm>
          <a:prstGeom prst="rect">
            <a:avLst/>
          </a:prstGeom>
        </p:spPr>
      </p:pic>
    </p:spTree>
    <p:extLst>
      <p:ext uri="{BB962C8B-B14F-4D97-AF65-F5344CB8AC3E}">
        <p14:creationId xmlns:p14="http://schemas.microsoft.com/office/powerpoint/2010/main" val="204377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a:t>
            </a:r>
          </a:p>
        </p:txBody>
      </p:sp>
      <p:grpSp>
        <p:nvGrpSpPr>
          <p:cNvPr id="9" name="Group 8">
            <a:extLst>
              <a:ext uri="{FF2B5EF4-FFF2-40B4-BE49-F238E27FC236}">
                <a16:creationId xmlns:a16="http://schemas.microsoft.com/office/drawing/2014/main" id="{F40CF780-4017-4570-840D-1A0AD1A0B20D}"/>
              </a:ext>
            </a:extLst>
          </p:cNvPr>
          <p:cNvGrpSpPr/>
          <p:nvPr/>
        </p:nvGrpSpPr>
        <p:grpSpPr>
          <a:xfrm>
            <a:off x="1752600" y="2440712"/>
            <a:ext cx="5177745" cy="1522884"/>
            <a:chOff x="1219200" y="3059668"/>
            <a:chExt cx="5177745" cy="1522884"/>
          </a:xfrm>
        </p:grpSpPr>
        <p:grpSp>
          <p:nvGrpSpPr>
            <p:cNvPr id="7" name="Group 6">
              <a:extLst>
                <a:ext uri="{FF2B5EF4-FFF2-40B4-BE49-F238E27FC236}">
                  <a16:creationId xmlns:a16="http://schemas.microsoft.com/office/drawing/2014/main" id="{E8CED4F5-C335-427B-9B0B-8DFAB3D63445}"/>
                </a:ext>
              </a:extLst>
            </p:cNvPr>
            <p:cNvGrpSpPr/>
            <p:nvPr/>
          </p:nvGrpSpPr>
          <p:grpSpPr>
            <a:xfrm>
              <a:off x="1219200" y="3429000"/>
              <a:ext cx="5177745" cy="1153552"/>
              <a:chOff x="1219199" y="2819400"/>
              <a:chExt cx="5177745" cy="1153552"/>
            </a:xfrm>
          </p:grpSpPr>
          <p:pic>
            <p:nvPicPr>
              <p:cNvPr id="5" name="Picture 4">
                <a:extLst>
                  <a:ext uri="{FF2B5EF4-FFF2-40B4-BE49-F238E27FC236}">
                    <a16:creationId xmlns:a16="http://schemas.microsoft.com/office/drawing/2014/main" id="{9484A979-555E-4701-AEE8-21BCB835C13A}"/>
                  </a:ext>
                </a:extLst>
              </p:cNvPr>
              <p:cNvPicPr>
                <a:picLocks noChangeAspect="1"/>
              </p:cNvPicPr>
              <p:nvPr/>
            </p:nvPicPr>
            <p:blipFill>
              <a:blip r:embed="rId2"/>
              <a:stretch>
                <a:fillRect/>
              </a:stretch>
            </p:blipFill>
            <p:spPr>
              <a:xfrm>
                <a:off x="1219199" y="2819400"/>
                <a:ext cx="2553195" cy="1143000"/>
              </a:xfrm>
              <a:prstGeom prst="rect">
                <a:avLst/>
              </a:prstGeom>
            </p:spPr>
          </p:pic>
          <p:pic>
            <p:nvPicPr>
              <p:cNvPr id="6" name="Picture 5">
                <a:extLst>
                  <a:ext uri="{FF2B5EF4-FFF2-40B4-BE49-F238E27FC236}">
                    <a16:creationId xmlns:a16="http://schemas.microsoft.com/office/drawing/2014/main" id="{9B286C56-17FC-42E0-8E91-7157EA92D095}"/>
                  </a:ext>
                </a:extLst>
              </p:cNvPr>
              <p:cNvPicPr>
                <a:picLocks noChangeAspect="1"/>
              </p:cNvPicPr>
              <p:nvPr/>
            </p:nvPicPr>
            <p:blipFill>
              <a:blip r:embed="rId3"/>
              <a:stretch>
                <a:fillRect/>
              </a:stretch>
            </p:blipFill>
            <p:spPr>
              <a:xfrm>
                <a:off x="3843750" y="2819400"/>
                <a:ext cx="2553194" cy="1153552"/>
              </a:xfrm>
              <a:prstGeom prst="rect">
                <a:avLst/>
              </a:prstGeom>
            </p:spPr>
          </p:pic>
        </p:grpSp>
        <p:sp>
          <p:nvSpPr>
            <p:cNvPr id="8" name="TextBox 7">
              <a:extLst>
                <a:ext uri="{FF2B5EF4-FFF2-40B4-BE49-F238E27FC236}">
                  <a16:creationId xmlns:a16="http://schemas.microsoft.com/office/drawing/2014/main" id="{0F8CA815-7BF7-4DD9-99EF-046923020F18}"/>
                </a:ext>
              </a:extLst>
            </p:cNvPr>
            <p:cNvSpPr txBox="1"/>
            <p:nvPr/>
          </p:nvSpPr>
          <p:spPr>
            <a:xfrm>
              <a:off x="1357825" y="3059668"/>
              <a:ext cx="2275944" cy="369332"/>
            </a:xfrm>
            <a:prstGeom prst="rect">
              <a:avLst/>
            </a:prstGeom>
            <a:noFill/>
          </p:spPr>
          <p:txBody>
            <a:bodyPr wrap="none" rtlCol="0">
              <a:spAutoFit/>
            </a:bodyPr>
            <a:lstStyle/>
            <a:p>
              <a:pPr algn="ctr"/>
              <a:r>
                <a:rPr lang="en-US" dirty="0"/>
                <a:t>Without New Variable</a:t>
              </a:r>
            </a:p>
          </p:txBody>
        </p:sp>
        <p:sp>
          <p:nvSpPr>
            <p:cNvPr id="10" name="TextBox 9">
              <a:extLst>
                <a:ext uri="{FF2B5EF4-FFF2-40B4-BE49-F238E27FC236}">
                  <a16:creationId xmlns:a16="http://schemas.microsoft.com/office/drawing/2014/main" id="{25D99E4F-AF5D-4DD8-A7C4-E4C857567F17}"/>
                </a:ext>
              </a:extLst>
            </p:cNvPr>
            <p:cNvSpPr txBox="1"/>
            <p:nvPr/>
          </p:nvSpPr>
          <p:spPr>
            <a:xfrm>
              <a:off x="4141874" y="3059668"/>
              <a:ext cx="1956946" cy="369332"/>
            </a:xfrm>
            <a:prstGeom prst="rect">
              <a:avLst/>
            </a:prstGeom>
            <a:noFill/>
          </p:spPr>
          <p:txBody>
            <a:bodyPr wrap="none" rtlCol="0">
              <a:spAutoFit/>
            </a:bodyPr>
            <a:lstStyle/>
            <a:p>
              <a:pPr algn="ctr"/>
              <a:r>
                <a:rPr lang="en-US" dirty="0"/>
                <a:t>With New Variable</a:t>
              </a:r>
            </a:p>
          </p:txBody>
        </p:sp>
      </p:grpSp>
      <p:sp>
        <p:nvSpPr>
          <p:cNvPr id="13" name="TextBox 12">
            <a:extLst>
              <a:ext uri="{FF2B5EF4-FFF2-40B4-BE49-F238E27FC236}">
                <a16:creationId xmlns:a16="http://schemas.microsoft.com/office/drawing/2014/main" id="{25A89DC4-6A6E-4E06-B279-4D014338F7F8}"/>
              </a:ext>
            </a:extLst>
          </p:cNvPr>
          <p:cNvSpPr txBox="1"/>
          <p:nvPr/>
        </p:nvSpPr>
        <p:spPr>
          <a:xfrm>
            <a:off x="685799" y="4315119"/>
            <a:ext cx="8184813" cy="1754326"/>
          </a:xfrm>
          <a:prstGeom prst="rect">
            <a:avLst/>
          </a:prstGeom>
          <a:noFill/>
        </p:spPr>
        <p:txBody>
          <a:bodyPr wrap="square" rtlCol="0">
            <a:spAutoFit/>
          </a:bodyPr>
          <a:lstStyle/>
          <a:p>
            <a:r>
              <a:rPr lang="en-US" dirty="0">
                <a:latin typeface="Calibri" pitchFamily="34" charset="0"/>
                <a:cs typeface="Calibri" pitchFamily="34" charset="0"/>
              </a:rPr>
              <a:t>Although the R-squared value has gone up, which it should as it expects each new variable to increase the explanatory power of the Regression, </a:t>
            </a:r>
          </a:p>
          <a:p>
            <a:r>
              <a:rPr lang="en-US" dirty="0">
                <a:latin typeface="Calibri" pitchFamily="34" charset="0"/>
                <a:cs typeface="Calibri" pitchFamily="34" charset="0"/>
              </a:rPr>
              <a:t>The Adjusted R – Squared value does down to </a:t>
            </a:r>
            <a:r>
              <a:rPr lang="en-US" b="1" dirty="0">
                <a:latin typeface="Calibri" pitchFamily="34" charset="0"/>
                <a:cs typeface="Calibri" pitchFamily="34" charset="0"/>
              </a:rPr>
              <a:t>0.392</a:t>
            </a:r>
            <a:r>
              <a:rPr lang="en-US" b="1" baseline="-25000" dirty="0">
                <a:latin typeface="Calibri" pitchFamily="34" charset="0"/>
                <a:cs typeface="Calibri" pitchFamily="34" charset="0"/>
              </a:rPr>
              <a:t>. </a:t>
            </a:r>
          </a:p>
          <a:p>
            <a:r>
              <a:rPr lang="en-US" b="1" dirty="0">
                <a:latin typeface="Calibri" pitchFamily="34" charset="0"/>
                <a:cs typeface="Calibri" pitchFamily="34" charset="0"/>
              </a:rPr>
              <a:t>The model has been penalized for adding additional variable that has no strong explanatory power. We have added information to the model, but have lost the value.</a:t>
            </a:r>
          </a:p>
        </p:txBody>
      </p:sp>
    </p:spTree>
    <p:extLst>
      <p:ext uri="{BB962C8B-B14F-4D97-AF65-F5344CB8AC3E}">
        <p14:creationId xmlns:p14="http://schemas.microsoft.com/office/powerpoint/2010/main" val="3953512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a:t>
            </a:r>
          </a:p>
        </p:txBody>
      </p:sp>
      <p:sp>
        <p:nvSpPr>
          <p:cNvPr id="13" name="TextBox 12">
            <a:extLst>
              <a:ext uri="{FF2B5EF4-FFF2-40B4-BE49-F238E27FC236}">
                <a16:creationId xmlns:a16="http://schemas.microsoft.com/office/drawing/2014/main" id="{25A89DC4-6A6E-4E06-B279-4D014338F7F8}"/>
              </a:ext>
            </a:extLst>
          </p:cNvPr>
          <p:cNvSpPr txBox="1"/>
          <p:nvPr/>
        </p:nvSpPr>
        <p:spPr>
          <a:xfrm>
            <a:off x="685799" y="2382797"/>
            <a:ext cx="8184813" cy="2585323"/>
          </a:xfrm>
          <a:prstGeom prst="rect">
            <a:avLst/>
          </a:prstGeom>
          <a:noFill/>
        </p:spPr>
        <p:txBody>
          <a:bodyPr wrap="square" rtlCol="0">
            <a:spAutoFit/>
          </a:bodyPr>
          <a:lstStyle/>
          <a:p>
            <a:r>
              <a:rPr lang="en-US" dirty="0">
                <a:latin typeface="Calibri" pitchFamily="34" charset="0"/>
                <a:cs typeface="Calibri" pitchFamily="34" charset="0"/>
              </a:rPr>
              <a:t>Also the Regression analysis in itself is smart. It does point out when we add an impractical variable. Check out the coefficients table p-value for the new variable. </a:t>
            </a:r>
          </a:p>
          <a:p>
            <a:endParaRPr lang="en-US" dirty="0">
              <a:latin typeface="Calibri" pitchFamily="34" charset="0"/>
              <a:cs typeface="Calibri" pitchFamily="34" charset="0"/>
            </a:endParaRPr>
          </a:p>
          <a:p>
            <a:r>
              <a:rPr lang="en-US" b="1" dirty="0">
                <a:latin typeface="Calibri" pitchFamily="34" charset="0"/>
                <a:cs typeface="Calibri" pitchFamily="34" charset="0"/>
              </a:rPr>
              <a:t>The p-value is greater than 0.05</a:t>
            </a:r>
            <a:r>
              <a:rPr lang="en-US" dirty="0">
                <a:latin typeface="Calibri" pitchFamily="34" charset="0"/>
                <a:cs typeface="Calibri" pitchFamily="34" charset="0"/>
              </a:rPr>
              <a:t>, which simply means the null hypothesis upholds </a:t>
            </a:r>
          </a:p>
          <a:p>
            <a:r>
              <a:rPr lang="en-US" b="1" dirty="0">
                <a:latin typeface="Calibri" pitchFamily="34" charset="0"/>
                <a:cs typeface="Calibri" pitchFamily="34" charset="0"/>
              </a:rPr>
              <a:t>i.e. the variable is of no significant importance.</a:t>
            </a:r>
          </a:p>
          <a:p>
            <a:endParaRPr lang="en-US" b="1" dirty="0">
              <a:latin typeface="Calibri" pitchFamily="34" charset="0"/>
              <a:cs typeface="Calibri" pitchFamily="34" charset="0"/>
            </a:endParaRPr>
          </a:p>
          <a:p>
            <a:r>
              <a:rPr lang="en-US" b="1" dirty="0">
                <a:latin typeface="Calibri" pitchFamily="34" charset="0"/>
                <a:cs typeface="Calibri" pitchFamily="34" charset="0"/>
              </a:rPr>
              <a:t>Conclusion: </a:t>
            </a:r>
            <a:r>
              <a:rPr lang="en-US" dirty="0">
                <a:latin typeface="Calibri" pitchFamily="34" charset="0"/>
                <a:cs typeface="Calibri" pitchFamily="34" charset="0"/>
              </a:rPr>
              <a:t>The variable </a:t>
            </a:r>
            <a:r>
              <a:rPr lang="en-US" b="1" dirty="0">
                <a:latin typeface="Calibri" pitchFamily="34" charset="0"/>
                <a:cs typeface="Calibri" pitchFamily="34" charset="0"/>
              </a:rPr>
              <a:t>Rand 1,2,3 </a:t>
            </a:r>
            <a:r>
              <a:rPr lang="en-US" dirty="0">
                <a:latin typeface="Calibri" pitchFamily="34" charset="0"/>
                <a:cs typeface="Calibri" pitchFamily="34" charset="0"/>
              </a:rPr>
              <a:t>has not only worsen the explanatory power of the model (Reflected by lower Adjusted R-square) but is also insignificant. Hence it should be dropped altogether.</a:t>
            </a:r>
            <a:endParaRPr lang="en-US" b="1"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7FAC8253-83D3-4123-9506-25CAAFFDDED2}"/>
              </a:ext>
            </a:extLst>
          </p:cNvPr>
          <p:cNvPicPr>
            <a:picLocks noChangeAspect="1"/>
          </p:cNvPicPr>
          <p:nvPr/>
        </p:nvPicPr>
        <p:blipFill>
          <a:blip r:embed="rId2"/>
          <a:stretch>
            <a:fillRect/>
          </a:stretch>
        </p:blipFill>
        <p:spPr>
          <a:xfrm>
            <a:off x="2207743" y="4953000"/>
            <a:ext cx="4728514" cy="1351004"/>
          </a:xfrm>
          <a:prstGeom prst="rect">
            <a:avLst/>
          </a:prstGeom>
        </p:spPr>
      </p:pic>
    </p:spTree>
    <p:extLst>
      <p:ext uri="{BB962C8B-B14F-4D97-AF65-F5344CB8AC3E}">
        <p14:creationId xmlns:p14="http://schemas.microsoft.com/office/powerpoint/2010/main" val="3158976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308324"/>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F-statistic: </a:t>
            </a:r>
            <a:r>
              <a:rPr lang="en-US" dirty="0">
                <a:latin typeface="Calibri" pitchFamily="34" charset="0"/>
                <a:cs typeface="Calibri" pitchFamily="34" charset="0"/>
              </a:rPr>
              <a:t>Used to get the overall significance of the model</a:t>
            </a:r>
          </a:p>
          <a:p>
            <a:pPr marL="1257300" lvl="2" indent="-342900">
              <a:buFont typeface="Arial" panose="020B0604020202020204" pitchFamily="34" charset="0"/>
              <a:buChar char="•"/>
            </a:pPr>
            <a:r>
              <a:rPr lang="en-US" dirty="0">
                <a:latin typeface="Calibri" pitchFamily="34" charset="0"/>
                <a:cs typeface="Calibri" pitchFamily="34" charset="0"/>
              </a:rPr>
              <a:t>It follows the f-distribution</a:t>
            </a:r>
          </a:p>
          <a:p>
            <a:pPr marL="1257300" lvl="2" indent="-342900">
              <a:buFont typeface="Arial" panose="020B0604020202020204" pitchFamily="34" charset="0"/>
              <a:buChar char="•"/>
            </a:pPr>
            <a:r>
              <a:rPr lang="en-US" dirty="0">
                <a:latin typeface="Calibri" pitchFamily="34" charset="0"/>
                <a:cs typeface="Calibri" pitchFamily="34" charset="0"/>
              </a:rPr>
              <a:t>Lower the F-statistics, closer to non-significant model</a:t>
            </a:r>
          </a:p>
          <a:p>
            <a:pPr lvl="2"/>
            <a:endParaRPr lang="en-US" dirty="0">
              <a:latin typeface="Calibri" pitchFamily="34" charset="0"/>
              <a:cs typeface="Calibri" pitchFamily="34" charset="0"/>
            </a:endParaRPr>
          </a:p>
          <a:p>
            <a:pPr lvl="2"/>
            <a:r>
              <a:rPr lang="en-US" dirty="0">
                <a:latin typeface="Calibri" pitchFamily="34" charset="0"/>
                <a:cs typeface="Calibri" pitchFamily="34" charset="0"/>
              </a:rPr>
              <a:t>The hypothesis formulated in this case is: </a:t>
            </a:r>
          </a:p>
        </p:txBody>
      </p:sp>
      <p:pic>
        <p:nvPicPr>
          <p:cNvPr id="4" name="Picture 3">
            <a:extLst>
              <a:ext uri="{FF2B5EF4-FFF2-40B4-BE49-F238E27FC236}">
                <a16:creationId xmlns:a16="http://schemas.microsoft.com/office/drawing/2014/main" id="{68F86D7A-B11B-4292-B1C5-21A39C5151F2}"/>
              </a:ext>
            </a:extLst>
          </p:cNvPr>
          <p:cNvPicPr>
            <a:picLocks noChangeAspect="1"/>
          </p:cNvPicPr>
          <p:nvPr/>
        </p:nvPicPr>
        <p:blipFill>
          <a:blip r:embed="rId2"/>
          <a:stretch>
            <a:fillRect/>
          </a:stretch>
        </p:blipFill>
        <p:spPr>
          <a:xfrm>
            <a:off x="2743200" y="3174325"/>
            <a:ext cx="2590800" cy="905666"/>
          </a:xfrm>
          <a:prstGeom prst="rect">
            <a:avLst/>
          </a:prstGeom>
        </p:spPr>
      </p:pic>
      <p:sp>
        <p:nvSpPr>
          <p:cNvPr id="7" name="TextBox 6">
            <a:extLst>
              <a:ext uri="{FF2B5EF4-FFF2-40B4-BE49-F238E27FC236}">
                <a16:creationId xmlns:a16="http://schemas.microsoft.com/office/drawing/2014/main" id="{BBF42C17-3EEF-490E-AB60-49D408EDEA28}"/>
              </a:ext>
            </a:extLst>
          </p:cNvPr>
          <p:cNvSpPr txBox="1"/>
          <p:nvPr/>
        </p:nvSpPr>
        <p:spPr>
          <a:xfrm>
            <a:off x="685799" y="4075687"/>
            <a:ext cx="8184813" cy="646331"/>
          </a:xfrm>
          <a:prstGeom prst="rect">
            <a:avLst/>
          </a:prstGeom>
          <a:noFill/>
        </p:spPr>
        <p:txBody>
          <a:bodyPr wrap="square" rtlCol="0">
            <a:spAutoFit/>
          </a:bodyPr>
          <a:lstStyle/>
          <a:p>
            <a:r>
              <a:rPr lang="en-US" dirty="0">
                <a:latin typeface="Calibri" pitchFamily="34" charset="0"/>
                <a:cs typeface="Calibri" pitchFamily="34" charset="0"/>
              </a:rPr>
              <a:t>If all betas are zero, then none of the x (variables) matter =&gt; our model has no merit</a:t>
            </a:r>
          </a:p>
          <a:p>
            <a:r>
              <a:rPr lang="en-US" dirty="0">
                <a:latin typeface="Calibri" pitchFamily="34" charset="0"/>
                <a:cs typeface="Calibri" pitchFamily="34" charset="0"/>
              </a:rPr>
              <a:t>Lets compare the F-statistics of our old model vs the new model with a new variable</a:t>
            </a:r>
          </a:p>
        </p:txBody>
      </p:sp>
    </p:spTree>
    <p:extLst>
      <p:ext uri="{BB962C8B-B14F-4D97-AF65-F5344CB8AC3E}">
        <p14:creationId xmlns:p14="http://schemas.microsoft.com/office/powerpoint/2010/main" val="395048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3124199"/>
            <a:ext cx="2514919" cy="646331"/>
          </a:xfrm>
          <a:prstGeom prst="rect">
            <a:avLst/>
          </a:prstGeom>
          <a:noFill/>
        </p:spPr>
        <p:txBody>
          <a:bodyPr wrap="none" rtlCol="0">
            <a:spAutoFit/>
          </a:bodyPr>
          <a:lstStyle/>
          <a:p>
            <a:r>
              <a:rPr lang="en-US" sz="3600" dirty="0">
                <a:latin typeface="Calibri" pitchFamily="34" charset="0"/>
                <a:cs typeface="Calibri" pitchFamily="34" charset="0"/>
              </a:rPr>
              <a:t>Introduction</a:t>
            </a:r>
          </a:p>
        </p:txBody>
      </p:sp>
    </p:spTree>
    <p:extLst>
      <p:ext uri="{BB962C8B-B14F-4D97-AF65-F5344CB8AC3E}">
        <p14:creationId xmlns:p14="http://schemas.microsoft.com/office/powerpoint/2010/main" val="394842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F-statistic: </a:t>
            </a:r>
            <a:r>
              <a:rPr lang="en-US" dirty="0">
                <a:latin typeface="Calibri" pitchFamily="34" charset="0"/>
                <a:cs typeface="Calibri" pitchFamily="34" charset="0"/>
              </a:rPr>
              <a:t>Used to get the overall significance of the model</a:t>
            </a:r>
          </a:p>
        </p:txBody>
      </p:sp>
      <p:sp>
        <p:nvSpPr>
          <p:cNvPr id="8" name="TextBox 7">
            <a:extLst>
              <a:ext uri="{FF2B5EF4-FFF2-40B4-BE49-F238E27FC236}">
                <a16:creationId xmlns:a16="http://schemas.microsoft.com/office/drawing/2014/main" id="{A71A4CCD-0E09-461C-896A-DB36C57E24EA}"/>
              </a:ext>
            </a:extLst>
          </p:cNvPr>
          <p:cNvSpPr txBox="1"/>
          <p:nvPr/>
        </p:nvSpPr>
        <p:spPr>
          <a:xfrm>
            <a:off x="1219200" y="3687472"/>
            <a:ext cx="3352801" cy="1200329"/>
          </a:xfrm>
          <a:prstGeom prst="rect">
            <a:avLst/>
          </a:prstGeom>
          <a:noFill/>
        </p:spPr>
        <p:txBody>
          <a:bodyPr wrap="square" rtlCol="0">
            <a:spAutoFit/>
          </a:bodyPr>
          <a:lstStyle/>
          <a:p>
            <a:r>
              <a:rPr lang="en-US" dirty="0">
                <a:latin typeface="Calibri" pitchFamily="34" charset="0"/>
                <a:cs typeface="Calibri" pitchFamily="34" charset="0"/>
              </a:rPr>
              <a:t>F-statistics = 56.05 </a:t>
            </a:r>
          </a:p>
          <a:p>
            <a:r>
              <a:rPr lang="en-US" dirty="0">
                <a:latin typeface="Calibri" pitchFamily="34" charset="0"/>
                <a:cs typeface="Calibri" pitchFamily="34" charset="0"/>
              </a:rPr>
              <a:t>p-value = 7.20e-11 ~ </a:t>
            </a:r>
            <a:r>
              <a:rPr lang="en-US" b="1" dirty="0">
                <a:latin typeface="Calibri" pitchFamily="34" charset="0"/>
                <a:cs typeface="Calibri" pitchFamily="34" charset="0"/>
              </a:rPr>
              <a:t>0.000 </a:t>
            </a:r>
          </a:p>
          <a:p>
            <a:r>
              <a:rPr lang="en-US" dirty="0">
                <a:latin typeface="Calibri" pitchFamily="34" charset="0"/>
                <a:cs typeface="Calibri" pitchFamily="34" charset="0"/>
              </a:rPr>
              <a:t>which says that the overall model is significant</a:t>
            </a:r>
            <a:endParaRPr lang="en-US" b="1" dirty="0">
              <a:latin typeface="Calibri" pitchFamily="34" charset="0"/>
              <a:cs typeface="Calibri" pitchFamily="34" charset="0"/>
            </a:endParaRPr>
          </a:p>
        </p:txBody>
      </p:sp>
      <p:grpSp>
        <p:nvGrpSpPr>
          <p:cNvPr id="6" name="Group 5">
            <a:extLst>
              <a:ext uri="{FF2B5EF4-FFF2-40B4-BE49-F238E27FC236}">
                <a16:creationId xmlns:a16="http://schemas.microsoft.com/office/drawing/2014/main" id="{958B8AE5-A258-42F7-8EE2-45B0CAB7A936}"/>
              </a:ext>
            </a:extLst>
          </p:cNvPr>
          <p:cNvGrpSpPr/>
          <p:nvPr/>
        </p:nvGrpSpPr>
        <p:grpSpPr>
          <a:xfrm>
            <a:off x="1219200" y="2332443"/>
            <a:ext cx="3124200" cy="1200329"/>
            <a:chOff x="1295400" y="2734348"/>
            <a:chExt cx="2447018" cy="1071663"/>
          </a:xfrm>
        </p:grpSpPr>
        <p:pic>
          <p:nvPicPr>
            <p:cNvPr id="3" name="Picture 2">
              <a:extLst>
                <a:ext uri="{FF2B5EF4-FFF2-40B4-BE49-F238E27FC236}">
                  <a16:creationId xmlns:a16="http://schemas.microsoft.com/office/drawing/2014/main" id="{A7E52465-EE43-4144-A0D0-0E9BE2A5F7AE}"/>
                </a:ext>
              </a:extLst>
            </p:cNvPr>
            <p:cNvPicPr>
              <a:picLocks noChangeAspect="1"/>
            </p:cNvPicPr>
            <p:nvPr/>
          </p:nvPicPr>
          <p:blipFill>
            <a:blip r:embed="rId2"/>
            <a:stretch>
              <a:fillRect/>
            </a:stretch>
          </p:blipFill>
          <p:spPr>
            <a:xfrm>
              <a:off x="1295400" y="3051988"/>
              <a:ext cx="2447018" cy="754023"/>
            </a:xfrm>
            <a:prstGeom prst="rect">
              <a:avLst/>
            </a:prstGeom>
          </p:spPr>
        </p:pic>
        <p:sp>
          <p:nvSpPr>
            <p:cNvPr id="5" name="TextBox 4">
              <a:extLst>
                <a:ext uri="{FF2B5EF4-FFF2-40B4-BE49-F238E27FC236}">
                  <a16:creationId xmlns:a16="http://schemas.microsoft.com/office/drawing/2014/main" id="{C14A4E1A-57C1-4619-A07C-721CDE2DF1BB}"/>
                </a:ext>
              </a:extLst>
            </p:cNvPr>
            <p:cNvSpPr txBox="1"/>
            <p:nvPr/>
          </p:nvSpPr>
          <p:spPr>
            <a:xfrm>
              <a:off x="1922431" y="2734348"/>
              <a:ext cx="1192955" cy="369332"/>
            </a:xfrm>
            <a:prstGeom prst="rect">
              <a:avLst/>
            </a:prstGeom>
            <a:noFill/>
          </p:spPr>
          <p:txBody>
            <a:bodyPr wrap="none" rtlCol="0">
              <a:spAutoFit/>
            </a:bodyPr>
            <a:lstStyle/>
            <a:p>
              <a:r>
                <a:rPr lang="en-US" dirty="0"/>
                <a:t>Old Model</a:t>
              </a:r>
            </a:p>
          </p:txBody>
        </p:sp>
      </p:grpSp>
      <p:grpSp>
        <p:nvGrpSpPr>
          <p:cNvPr id="11" name="Group 10">
            <a:extLst>
              <a:ext uri="{FF2B5EF4-FFF2-40B4-BE49-F238E27FC236}">
                <a16:creationId xmlns:a16="http://schemas.microsoft.com/office/drawing/2014/main" id="{F17CD25E-680D-4CDC-929A-80D181E7D603}"/>
              </a:ext>
            </a:extLst>
          </p:cNvPr>
          <p:cNvGrpSpPr/>
          <p:nvPr/>
        </p:nvGrpSpPr>
        <p:grpSpPr>
          <a:xfrm>
            <a:off x="5143955" y="2357043"/>
            <a:ext cx="2780846" cy="1175729"/>
            <a:chOff x="5143955" y="2357043"/>
            <a:chExt cx="2780846" cy="1175729"/>
          </a:xfrm>
        </p:grpSpPr>
        <p:pic>
          <p:nvPicPr>
            <p:cNvPr id="9" name="Picture 8">
              <a:extLst>
                <a:ext uri="{FF2B5EF4-FFF2-40B4-BE49-F238E27FC236}">
                  <a16:creationId xmlns:a16="http://schemas.microsoft.com/office/drawing/2014/main" id="{244064E0-EB00-45E0-91CC-0342CEBA7B6E}"/>
                </a:ext>
              </a:extLst>
            </p:cNvPr>
            <p:cNvPicPr>
              <a:picLocks noChangeAspect="1"/>
            </p:cNvPicPr>
            <p:nvPr/>
          </p:nvPicPr>
          <p:blipFill>
            <a:blip r:embed="rId3"/>
            <a:stretch>
              <a:fillRect/>
            </a:stretch>
          </p:blipFill>
          <p:spPr>
            <a:xfrm>
              <a:off x="5143955" y="2688219"/>
              <a:ext cx="2780846" cy="844553"/>
            </a:xfrm>
            <a:prstGeom prst="rect">
              <a:avLst/>
            </a:prstGeom>
          </p:spPr>
        </p:pic>
        <p:sp>
          <p:nvSpPr>
            <p:cNvPr id="10" name="TextBox 9">
              <a:extLst>
                <a:ext uri="{FF2B5EF4-FFF2-40B4-BE49-F238E27FC236}">
                  <a16:creationId xmlns:a16="http://schemas.microsoft.com/office/drawing/2014/main" id="{4CD6B48C-7C70-4E5C-A07D-BE2B07779E88}"/>
                </a:ext>
              </a:extLst>
            </p:cNvPr>
            <p:cNvSpPr txBox="1"/>
            <p:nvPr/>
          </p:nvSpPr>
          <p:spPr>
            <a:xfrm>
              <a:off x="5890740" y="2357043"/>
              <a:ext cx="1287275" cy="369332"/>
            </a:xfrm>
            <a:prstGeom prst="rect">
              <a:avLst/>
            </a:prstGeom>
            <a:noFill/>
          </p:spPr>
          <p:txBody>
            <a:bodyPr wrap="none" rtlCol="0">
              <a:spAutoFit/>
            </a:bodyPr>
            <a:lstStyle/>
            <a:p>
              <a:r>
                <a:rPr lang="en-US" dirty="0"/>
                <a:t>New Model</a:t>
              </a:r>
            </a:p>
          </p:txBody>
        </p:sp>
      </p:grpSp>
      <p:sp>
        <p:nvSpPr>
          <p:cNvPr id="13" name="TextBox 12">
            <a:extLst>
              <a:ext uri="{FF2B5EF4-FFF2-40B4-BE49-F238E27FC236}">
                <a16:creationId xmlns:a16="http://schemas.microsoft.com/office/drawing/2014/main" id="{BFFD8660-B72E-4E3A-AC43-E35D3459E14A}"/>
              </a:ext>
            </a:extLst>
          </p:cNvPr>
          <p:cNvSpPr txBox="1"/>
          <p:nvPr/>
        </p:nvSpPr>
        <p:spPr>
          <a:xfrm>
            <a:off x="5029200" y="3687472"/>
            <a:ext cx="3352801" cy="1477328"/>
          </a:xfrm>
          <a:prstGeom prst="rect">
            <a:avLst/>
          </a:prstGeom>
          <a:noFill/>
        </p:spPr>
        <p:txBody>
          <a:bodyPr wrap="square" rtlCol="0">
            <a:spAutoFit/>
          </a:bodyPr>
          <a:lstStyle/>
          <a:p>
            <a:r>
              <a:rPr lang="en-US" dirty="0">
                <a:latin typeface="Calibri" pitchFamily="34" charset="0"/>
                <a:cs typeface="Calibri" pitchFamily="34" charset="0"/>
              </a:rPr>
              <a:t>F-statistics = 27.76 </a:t>
            </a:r>
          </a:p>
          <a:p>
            <a:r>
              <a:rPr lang="en-US" dirty="0">
                <a:latin typeface="Calibri" pitchFamily="34" charset="0"/>
                <a:cs typeface="Calibri" pitchFamily="34" charset="0"/>
              </a:rPr>
              <a:t>p-value = 6.58e-10 ~ </a:t>
            </a:r>
            <a:r>
              <a:rPr lang="en-US" b="1" dirty="0">
                <a:latin typeface="Calibri" pitchFamily="34" charset="0"/>
                <a:cs typeface="Calibri" pitchFamily="34" charset="0"/>
              </a:rPr>
              <a:t>0.000 </a:t>
            </a:r>
          </a:p>
          <a:p>
            <a:r>
              <a:rPr lang="en-US" dirty="0">
                <a:latin typeface="Calibri" pitchFamily="34" charset="0"/>
                <a:cs typeface="Calibri" pitchFamily="34" charset="0"/>
              </a:rPr>
              <a:t>F-statistics is lower, the model is still significant but less than the old one.</a:t>
            </a:r>
            <a:endParaRPr lang="en-US" b="1" dirty="0">
              <a:latin typeface="Calibri" pitchFamily="34" charset="0"/>
              <a:cs typeface="Calibri" pitchFamily="34" charset="0"/>
            </a:endParaRPr>
          </a:p>
        </p:txBody>
      </p:sp>
      <p:sp>
        <p:nvSpPr>
          <p:cNvPr id="14" name="TextBox 13">
            <a:extLst>
              <a:ext uri="{FF2B5EF4-FFF2-40B4-BE49-F238E27FC236}">
                <a16:creationId xmlns:a16="http://schemas.microsoft.com/office/drawing/2014/main" id="{2E22158B-6E0C-4CD4-AF8E-807EA6978393}"/>
              </a:ext>
            </a:extLst>
          </p:cNvPr>
          <p:cNvSpPr txBox="1"/>
          <p:nvPr/>
        </p:nvSpPr>
        <p:spPr>
          <a:xfrm>
            <a:off x="1790700" y="5530334"/>
            <a:ext cx="5562600" cy="369332"/>
          </a:xfrm>
          <a:prstGeom prst="rect">
            <a:avLst/>
          </a:prstGeom>
          <a:noFill/>
        </p:spPr>
        <p:txBody>
          <a:bodyPr wrap="square" rtlCol="0">
            <a:spAutoFit/>
          </a:bodyPr>
          <a:lstStyle/>
          <a:p>
            <a:r>
              <a:rPr lang="en-US" dirty="0">
                <a:latin typeface="Calibri" pitchFamily="34" charset="0"/>
                <a:cs typeface="Calibri" pitchFamily="34" charset="0"/>
              </a:rPr>
              <a:t>Lower the F-statistic, closer to a non-significant model</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1450337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449" y="3105834"/>
            <a:ext cx="7525137" cy="1015663"/>
          </a:xfrm>
          <a:prstGeom prst="rect">
            <a:avLst/>
          </a:prstGeom>
          <a:noFill/>
        </p:spPr>
        <p:txBody>
          <a:bodyPr wrap="none" rtlCol="0">
            <a:spAutoFit/>
          </a:bodyPr>
          <a:lstStyle/>
          <a:p>
            <a:pPr algn="ctr"/>
            <a:r>
              <a:rPr lang="en-US" sz="3600" dirty="0">
                <a:latin typeface="Calibri" pitchFamily="34" charset="0"/>
                <a:cs typeface="Calibri" pitchFamily="34" charset="0"/>
              </a:rPr>
              <a:t>Multiple Linear Regression with Python</a:t>
            </a:r>
          </a:p>
          <a:p>
            <a:pPr algn="ctr"/>
            <a:r>
              <a:rPr lang="en-US" sz="2400" dirty="0">
                <a:latin typeface="Calibri" pitchFamily="34" charset="0"/>
                <a:cs typeface="Calibri" pitchFamily="34" charset="0"/>
              </a:rPr>
              <a:t>statsmodels</a:t>
            </a:r>
          </a:p>
        </p:txBody>
      </p:sp>
    </p:spTree>
    <p:extLst>
      <p:ext uri="{BB962C8B-B14F-4D97-AF65-F5344CB8AC3E}">
        <p14:creationId xmlns:p14="http://schemas.microsoft.com/office/powerpoint/2010/main" val="3750121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3333" y="457201"/>
            <a:ext cx="5841984"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 with Python</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1200329"/>
          </a:xfrm>
          <a:prstGeom prst="rect">
            <a:avLst/>
          </a:prstGeom>
          <a:noFill/>
        </p:spPr>
        <p:txBody>
          <a:bodyPr wrap="square" rtlCol="0">
            <a:spAutoFit/>
          </a:bodyPr>
          <a:lstStyle/>
          <a:p>
            <a:r>
              <a:rPr lang="en-US" b="1" dirty="0">
                <a:solidFill>
                  <a:schemeClr val="accent1">
                    <a:lumMod val="50000"/>
                  </a:schemeClr>
                </a:solidFill>
                <a:latin typeface="Calibri" pitchFamily="34" charset="0"/>
                <a:cs typeface="Calibri" pitchFamily="34" charset="0"/>
              </a:rPr>
              <a:t>The multiple regression is not about the best fitting line anymore. It is about the best fitting model.</a:t>
            </a:r>
          </a:p>
          <a:p>
            <a:r>
              <a:rPr lang="en-US" dirty="0">
                <a:solidFill>
                  <a:schemeClr val="accent1">
                    <a:lumMod val="50000"/>
                  </a:schemeClr>
                </a:solidFill>
                <a:latin typeface="Calibri" pitchFamily="34" charset="0"/>
                <a:cs typeface="Calibri" pitchFamily="34" charset="0"/>
              </a:rPr>
              <a:t>It stops being two dimensional and when we have more than three dimensions (variables), there is no visual way to represent the data.</a:t>
            </a:r>
          </a:p>
        </p:txBody>
      </p:sp>
      <p:grpSp>
        <p:nvGrpSpPr>
          <p:cNvPr id="6" name="Group 5">
            <a:extLst>
              <a:ext uri="{FF2B5EF4-FFF2-40B4-BE49-F238E27FC236}">
                <a16:creationId xmlns:a16="http://schemas.microsoft.com/office/drawing/2014/main" id="{38E39CEA-49BA-4A13-A835-5AACBF63D5FD}"/>
              </a:ext>
            </a:extLst>
          </p:cNvPr>
          <p:cNvGrpSpPr/>
          <p:nvPr/>
        </p:nvGrpSpPr>
        <p:grpSpPr>
          <a:xfrm>
            <a:off x="5334000" y="2686169"/>
            <a:ext cx="3524250" cy="3402628"/>
            <a:chOff x="2809875" y="1855172"/>
            <a:chExt cx="3524250" cy="3402628"/>
          </a:xfrm>
        </p:grpSpPr>
        <p:pic>
          <p:nvPicPr>
            <p:cNvPr id="3" name="Picture 2">
              <a:extLst>
                <a:ext uri="{FF2B5EF4-FFF2-40B4-BE49-F238E27FC236}">
                  <a16:creationId xmlns:a16="http://schemas.microsoft.com/office/drawing/2014/main" id="{C89DB912-755B-4CDD-85CB-4818026D5865}"/>
                </a:ext>
              </a:extLst>
            </p:cNvPr>
            <p:cNvPicPr>
              <a:picLocks noChangeAspect="1"/>
            </p:cNvPicPr>
            <p:nvPr/>
          </p:nvPicPr>
          <p:blipFill>
            <a:blip r:embed="rId2"/>
            <a:stretch>
              <a:fillRect/>
            </a:stretch>
          </p:blipFill>
          <p:spPr>
            <a:xfrm>
              <a:off x="2809875" y="1855172"/>
              <a:ext cx="3524250" cy="1095501"/>
            </a:xfrm>
            <a:prstGeom prst="rect">
              <a:avLst/>
            </a:prstGeom>
          </p:spPr>
        </p:pic>
        <p:pic>
          <p:nvPicPr>
            <p:cNvPr id="4" name="Picture 3">
              <a:extLst>
                <a:ext uri="{FF2B5EF4-FFF2-40B4-BE49-F238E27FC236}">
                  <a16:creationId xmlns:a16="http://schemas.microsoft.com/office/drawing/2014/main" id="{0664B533-CDA6-4671-8DD4-1F61CE33F2AF}"/>
                </a:ext>
              </a:extLst>
            </p:cNvPr>
            <p:cNvPicPr>
              <a:picLocks noChangeAspect="1"/>
            </p:cNvPicPr>
            <p:nvPr/>
          </p:nvPicPr>
          <p:blipFill>
            <a:blip r:embed="rId3"/>
            <a:stretch>
              <a:fillRect/>
            </a:stretch>
          </p:blipFill>
          <p:spPr>
            <a:xfrm>
              <a:off x="2809875" y="3002846"/>
              <a:ext cx="3524250" cy="1111954"/>
            </a:xfrm>
            <a:prstGeom prst="rect">
              <a:avLst/>
            </a:prstGeom>
          </p:spPr>
        </p:pic>
        <p:pic>
          <p:nvPicPr>
            <p:cNvPr id="5" name="Picture 4">
              <a:extLst>
                <a:ext uri="{FF2B5EF4-FFF2-40B4-BE49-F238E27FC236}">
                  <a16:creationId xmlns:a16="http://schemas.microsoft.com/office/drawing/2014/main" id="{5348A048-7CE7-45FF-BD1D-A08DF8AC3092}"/>
                </a:ext>
              </a:extLst>
            </p:cNvPr>
            <p:cNvPicPr>
              <a:picLocks noChangeAspect="1"/>
            </p:cNvPicPr>
            <p:nvPr/>
          </p:nvPicPr>
          <p:blipFill>
            <a:blip r:embed="rId4"/>
            <a:stretch>
              <a:fillRect/>
            </a:stretch>
          </p:blipFill>
          <p:spPr>
            <a:xfrm>
              <a:off x="2809875" y="4174930"/>
              <a:ext cx="3524250" cy="1082870"/>
            </a:xfrm>
            <a:prstGeom prst="rect">
              <a:avLst/>
            </a:prstGeom>
          </p:spPr>
        </p:pic>
      </p:grpSp>
      <p:sp>
        <p:nvSpPr>
          <p:cNvPr id="8" name="TextBox 7">
            <a:extLst>
              <a:ext uri="{FF2B5EF4-FFF2-40B4-BE49-F238E27FC236}">
                <a16:creationId xmlns:a16="http://schemas.microsoft.com/office/drawing/2014/main" id="{73EC80B8-D9D1-415E-BB45-B26A796A4668}"/>
              </a:ext>
            </a:extLst>
          </p:cNvPr>
          <p:cNvSpPr txBox="1"/>
          <p:nvPr/>
        </p:nvSpPr>
        <p:spPr>
          <a:xfrm>
            <a:off x="685800" y="2828835"/>
            <a:ext cx="4495800" cy="2585323"/>
          </a:xfrm>
          <a:prstGeom prst="rect">
            <a:avLst/>
          </a:prstGeom>
          <a:noFill/>
        </p:spPr>
        <p:txBody>
          <a:bodyPr wrap="square" rtlCol="0">
            <a:spAutoFit/>
          </a:bodyPr>
          <a:lstStyle/>
          <a:p>
            <a:r>
              <a:rPr lang="en-US" b="1" dirty="0">
                <a:solidFill>
                  <a:schemeClr val="accent1">
                    <a:lumMod val="50000"/>
                  </a:schemeClr>
                </a:solidFill>
                <a:latin typeface="Calibri" pitchFamily="34" charset="0"/>
                <a:cs typeface="Calibri" pitchFamily="34" charset="0"/>
              </a:rPr>
              <a:t>As we saw from OLS, what we really want is the least SSE. And how do we decrease SSE ?</a:t>
            </a:r>
          </a:p>
          <a:p>
            <a:r>
              <a:rPr lang="en-US" dirty="0">
                <a:solidFill>
                  <a:schemeClr val="accent1">
                    <a:lumMod val="50000"/>
                  </a:schemeClr>
                </a:solidFill>
                <a:latin typeface="Calibri" pitchFamily="34" charset="0"/>
                <a:cs typeface="Calibri" pitchFamily="34" charset="0"/>
              </a:rPr>
              <a:t>By increasing the explanatory power of the model, which can be done by including more variables. </a:t>
            </a:r>
          </a:p>
          <a:p>
            <a:endParaRPr lang="en-US" dirty="0">
              <a:solidFill>
                <a:schemeClr val="accent1">
                  <a:lumMod val="50000"/>
                </a:schemeClr>
              </a:solidFill>
              <a:latin typeface="Calibri" pitchFamily="34" charset="0"/>
              <a:cs typeface="Calibri" pitchFamily="34" charset="0"/>
            </a:endParaRPr>
          </a:p>
          <a:p>
            <a:r>
              <a:rPr lang="en-US" dirty="0">
                <a:solidFill>
                  <a:schemeClr val="accent1">
                    <a:lumMod val="50000"/>
                  </a:schemeClr>
                </a:solidFill>
                <a:latin typeface="Calibri" pitchFamily="34" charset="0"/>
                <a:cs typeface="Calibri" pitchFamily="34" charset="0"/>
              </a:rPr>
              <a:t>More variables usually result in better fitting model. However, this is not always true. We shall see that case as well.</a:t>
            </a:r>
          </a:p>
        </p:txBody>
      </p:sp>
    </p:spTree>
    <p:extLst>
      <p:ext uri="{BB962C8B-B14F-4D97-AF65-F5344CB8AC3E}">
        <p14:creationId xmlns:p14="http://schemas.microsoft.com/office/powerpoint/2010/main" val="2448430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7276" y="3105834"/>
            <a:ext cx="1629485" cy="646331"/>
          </a:xfrm>
          <a:prstGeom prst="rect">
            <a:avLst/>
          </a:prstGeom>
          <a:noFill/>
        </p:spPr>
        <p:txBody>
          <a:bodyPr wrap="none" rtlCol="0">
            <a:spAutoFit/>
          </a:bodyPr>
          <a:lstStyle/>
          <a:p>
            <a:pPr algn="ctr"/>
            <a:r>
              <a:rPr lang="en-US" sz="3600" dirty="0">
                <a:latin typeface="Calibri" pitchFamily="34" charset="0"/>
                <a:cs typeface="Calibri" pitchFamily="34" charset="0"/>
              </a:rPr>
              <a:t>So Far…</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2253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4725" y="457201"/>
            <a:ext cx="3419206" cy="646331"/>
          </a:xfrm>
          <a:prstGeom prst="rect">
            <a:avLst/>
          </a:prstGeom>
          <a:noFill/>
        </p:spPr>
        <p:txBody>
          <a:bodyPr wrap="none" rtlCol="0">
            <a:spAutoFit/>
          </a:bodyPr>
          <a:lstStyle/>
          <a:p>
            <a:pPr algn="ctr"/>
            <a:r>
              <a:rPr lang="en-US" sz="3600" dirty="0">
                <a:latin typeface="Calibri" pitchFamily="34" charset="0"/>
                <a:cs typeface="Calibri" pitchFamily="34" charset="0"/>
              </a:rPr>
              <a:t>Summary so far…</a:t>
            </a:r>
          </a:p>
        </p:txBody>
      </p:sp>
      <p:pic>
        <p:nvPicPr>
          <p:cNvPr id="7" name="Picture 6">
            <a:extLst>
              <a:ext uri="{FF2B5EF4-FFF2-40B4-BE49-F238E27FC236}">
                <a16:creationId xmlns:a16="http://schemas.microsoft.com/office/drawing/2014/main" id="{DB7FF83D-279D-40A5-A5B0-0E5A906CEE93}"/>
              </a:ext>
            </a:extLst>
          </p:cNvPr>
          <p:cNvPicPr>
            <a:picLocks noChangeAspect="1"/>
          </p:cNvPicPr>
          <p:nvPr/>
        </p:nvPicPr>
        <p:blipFill>
          <a:blip r:embed="rId2"/>
          <a:stretch>
            <a:fillRect/>
          </a:stretch>
        </p:blipFill>
        <p:spPr>
          <a:xfrm>
            <a:off x="347662" y="1981200"/>
            <a:ext cx="8448675" cy="2895600"/>
          </a:xfrm>
          <a:prstGeom prst="rect">
            <a:avLst/>
          </a:prstGeom>
        </p:spPr>
      </p:pic>
    </p:spTree>
    <p:extLst>
      <p:ext uri="{BB962C8B-B14F-4D97-AF65-F5344CB8AC3E}">
        <p14:creationId xmlns:p14="http://schemas.microsoft.com/office/powerpoint/2010/main" val="3424201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4972" y="3105834"/>
            <a:ext cx="7074116"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 (OLS) Assumptions</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720540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939540"/>
          </a:xfrm>
          <a:prstGeom prst="rect">
            <a:avLst/>
          </a:prstGeom>
          <a:noFill/>
        </p:spPr>
        <p:txBody>
          <a:bodyPr wrap="square" rtlCol="0">
            <a:spAutoFit/>
          </a:bodyPr>
          <a:lstStyle/>
          <a:p>
            <a:pPr>
              <a:lnSpc>
                <a:spcPct val="150000"/>
              </a:lnSpc>
            </a:pPr>
            <a:r>
              <a:rPr lang="en-US" sz="2000" dirty="0">
                <a:latin typeface="Calibri" pitchFamily="34" charset="0"/>
                <a:cs typeface="Calibri" pitchFamily="34" charset="0"/>
              </a:rPr>
              <a:t>There are 5 assumptions for OLS:</a:t>
            </a:r>
          </a:p>
          <a:p>
            <a:pPr marL="457200" indent="-457200">
              <a:buFont typeface="+mj-lt"/>
              <a:buAutoNum type="arabicPeriod"/>
            </a:pPr>
            <a:r>
              <a:rPr lang="en-US" sz="2000" b="1" dirty="0">
                <a:latin typeface="Calibri" pitchFamily="34" charset="0"/>
                <a:cs typeface="Calibri" pitchFamily="34" charset="0"/>
              </a:rPr>
              <a:t>Linearity: </a:t>
            </a:r>
            <a:r>
              <a:rPr lang="en-US" sz="2000" dirty="0">
                <a:latin typeface="Calibri" pitchFamily="34" charset="0"/>
                <a:cs typeface="Calibri" pitchFamily="34" charset="0"/>
              </a:rPr>
              <a:t>Linear Regression is the simplest regression and it assumes linearity among the variable(s)</a:t>
            </a:r>
          </a:p>
          <a:p>
            <a:pPr marL="457200" indent="-457200">
              <a:buFont typeface="+mj-lt"/>
              <a:buAutoNum type="arabicPeriod"/>
            </a:pPr>
            <a:r>
              <a:rPr lang="en-US" sz="2000" b="1" dirty="0">
                <a:latin typeface="Calibri" pitchFamily="34" charset="0"/>
                <a:cs typeface="Calibri" pitchFamily="34" charset="0"/>
              </a:rPr>
              <a:t>No endogeneity: </a:t>
            </a:r>
            <a:r>
              <a:rPr lang="en-US" sz="2000" dirty="0">
                <a:latin typeface="Calibri" pitchFamily="34" charset="0"/>
                <a:cs typeface="Calibri" pitchFamily="34" charset="0"/>
              </a:rPr>
              <a:t>Omitted Variable bias</a:t>
            </a:r>
          </a:p>
          <a:p>
            <a:pPr marL="457200" indent="-457200">
              <a:buFont typeface="+mj-lt"/>
              <a:buAutoNum type="arabicPeriod"/>
            </a:pPr>
            <a:r>
              <a:rPr lang="en-US" sz="2000" b="1" dirty="0">
                <a:latin typeface="Calibri" pitchFamily="34" charset="0"/>
                <a:cs typeface="Calibri" pitchFamily="34" charset="0"/>
              </a:rPr>
              <a:t>Normality &amp; Homoscedasticity of error term: </a:t>
            </a:r>
            <a:r>
              <a:rPr lang="en-US" sz="2000" dirty="0">
                <a:latin typeface="Calibri" pitchFamily="34" charset="0"/>
                <a:cs typeface="Calibri" pitchFamily="34" charset="0"/>
              </a:rPr>
              <a:t>The error term is normally distributed . Homoscedasticity mean constant variance.</a:t>
            </a:r>
          </a:p>
          <a:p>
            <a:pPr marL="457200" indent="-457200">
              <a:buFont typeface="+mj-lt"/>
              <a:buAutoNum type="arabicPeriod"/>
            </a:pPr>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The co-variance of any two error terms is zero. This is the assumption that usually stops us from using a linear regression in our analysis.</a:t>
            </a:r>
          </a:p>
          <a:p>
            <a:pPr marL="457200" indent="-457200">
              <a:buFont typeface="+mj-lt"/>
              <a:buAutoNum type="arabicPeriod"/>
            </a:pPr>
            <a:r>
              <a:rPr lang="en-US" sz="2000" b="1" dirty="0">
                <a:latin typeface="Calibri" pitchFamily="34" charset="0"/>
                <a:cs typeface="Calibri" pitchFamily="34" charset="0"/>
              </a:rPr>
              <a:t>No multi-collinearity: </a:t>
            </a:r>
            <a:r>
              <a:rPr lang="en-US" sz="2000" dirty="0">
                <a:latin typeface="Calibri" pitchFamily="34" charset="0"/>
                <a:cs typeface="Calibri" pitchFamily="34" charset="0"/>
              </a:rPr>
              <a:t>Multi-collinearity It is observed when two or more variables have a high correlation between each other.</a:t>
            </a:r>
            <a:endParaRPr lang="en-US" sz="2000" b="1" dirty="0">
              <a:latin typeface="Calibri" pitchFamily="34" charset="0"/>
              <a:cs typeface="Calibri" pitchFamily="34" charset="0"/>
            </a:endParaRPr>
          </a:p>
          <a:p>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856788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6D0B37-8850-458E-8E10-3FA6CA86E3F0}"/>
              </a:ext>
            </a:extLst>
          </p:cNvPr>
          <p:cNvGrpSpPr/>
          <p:nvPr/>
        </p:nvGrpSpPr>
        <p:grpSpPr>
          <a:xfrm>
            <a:off x="1579293" y="2971800"/>
            <a:ext cx="5439529" cy="1929369"/>
            <a:chOff x="977600" y="3315154"/>
            <a:chExt cx="7221457" cy="2561409"/>
          </a:xfrm>
        </p:grpSpPr>
        <p:grpSp>
          <p:nvGrpSpPr>
            <p:cNvPr id="8" name="Group 7">
              <a:extLst>
                <a:ext uri="{FF2B5EF4-FFF2-40B4-BE49-F238E27FC236}">
                  <a16:creationId xmlns:a16="http://schemas.microsoft.com/office/drawing/2014/main" id="{E9AF09AC-9BA5-492B-8F16-D7A882520B2B}"/>
                </a:ext>
              </a:extLst>
            </p:cNvPr>
            <p:cNvGrpSpPr/>
            <p:nvPr/>
          </p:nvGrpSpPr>
          <p:grpSpPr>
            <a:xfrm>
              <a:off x="977600" y="3315154"/>
              <a:ext cx="7221457" cy="2295525"/>
              <a:chOff x="977600" y="3315154"/>
              <a:chExt cx="7221457" cy="2295525"/>
            </a:xfrm>
          </p:grpSpPr>
          <p:pic>
            <p:nvPicPr>
              <p:cNvPr id="3" name="Picture 2">
                <a:extLst>
                  <a:ext uri="{FF2B5EF4-FFF2-40B4-BE49-F238E27FC236}">
                    <a16:creationId xmlns:a16="http://schemas.microsoft.com/office/drawing/2014/main" id="{F8AFEDCF-A380-4FE0-87B7-72E29CEDEAA7}"/>
                  </a:ext>
                </a:extLst>
              </p:cNvPr>
              <p:cNvPicPr>
                <a:picLocks noChangeAspect="1"/>
              </p:cNvPicPr>
              <p:nvPr/>
            </p:nvPicPr>
            <p:blipFill>
              <a:blip r:embed="rId2"/>
              <a:stretch>
                <a:fillRect/>
              </a:stretch>
            </p:blipFill>
            <p:spPr>
              <a:xfrm>
                <a:off x="977600" y="3315154"/>
                <a:ext cx="2952750" cy="2200275"/>
              </a:xfrm>
              <a:prstGeom prst="rect">
                <a:avLst/>
              </a:prstGeom>
            </p:spPr>
          </p:pic>
          <p:pic>
            <p:nvPicPr>
              <p:cNvPr id="4" name="Picture 3">
                <a:extLst>
                  <a:ext uri="{FF2B5EF4-FFF2-40B4-BE49-F238E27FC236}">
                    <a16:creationId xmlns:a16="http://schemas.microsoft.com/office/drawing/2014/main" id="{FBEBC6CE-F91D-4675-A414-3A7C8B85DC28}"/>
                  </a:ext>
                </a:extLst>
              </p:cNvPr>
              <p:cNvPicPr>
                <a:picLocks noChangeAspect="1"/>
              </p:cNvPicPr>
              <p:nvPr/>
            </p:nvPicPr>
            <p:blipFill>
              <a:blip r:embed="rId3"/>
              <a:stretch>
                <a:fillRect/>
              </a:stretch>
            </p:blipFill>
            <p:spPr>
              <a:xfrm>
                <a:off x="4741482" y="3315154"/>
                <a:ext cx="3457575" cy="2295525"/>
              </a:xfrm>
              <a:prstGeom prst="rect">
                <a:avLst/>
              </a:prstGeom>
            </p:spPr>
          </p:pic>
          <p:sp>
            <p:nvSpPr>
              <p:cNvPr id="5" name="L-Shape 4">
                <a:extLst>
                  <a:ext uri="{FF2B5EF4-FFF2-40B4-BE49-F238E27FC236}">
                    <a16:creationId xmlns:a16="http://schemas.microsoft.com/office/drawing/2014/main" id="{4BA1AFB6-5F51-4BA4-B011-C5B3011C3C07}"/>
                  </a:ext>
                </a:extLst>
              </p:cNvPr>
              <p:cNvSpPr/>
              <p:nvPr/>
            </p:nvSpPr>
            <p:spPr>
              <a:xfrm rot="19643947">
                <a:off x="1772927" y="4707552"/>
                <a:ext cx="1362097" cy="533400"/>
              </a:xfrm>
              <a:prstGeom prst="corner">
                <a:avLst>
                  <a:gd name="adj1" fmla="val 28231"/>
                  <a:gd name="adj2" fmla="val 2551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Cross 6">
              <a:extLst>
                <a:ext uri="{FF2B5EF4-FFF2-40B4-BE49-F238E27FC236}">
                  <a16:creationId xmlns:a16="http://schemas.microsoft.com/office/drawing/2014/main" id="{D5051855-80FB-4ADB-885E-6C691C6F754F}"/>
                </a:ext>
              </a:extLst>
            </p:cNvPr>
            <p:cNvSpPr/>
            <p:nvPr/>
          </p:nvSpPr>
          <p:spPr>
            <a:xfrm rot="18596926">
              <a:off x="6031898" y="4668398"/>
              <a:ext cx="1219200" cy="1197129"/>
            </a:xfrm>
            <a:prstGeom prst="plus">
              <a:avLst>
                <a:gd name="adj" fmla="val 419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1785104"/>
          </a:xfrm>
          <a:prstGeom prst="rect">
            <a:avLst/>
          </a:prstGeom>
          <a:noFill/>
        </p:spPr>
        <p:txBody>
          <a:bodyPr wrap="square" rtlCol="0">
            <a:spAutoFit/>
          </a:bodyPr>
          <a:lstStyle/>
          <a:p>
            <a:pPr>
              <a:lnSpc>
                <a:spcPct val="150000"/>
              </a:lnSpc>
            </a:pPr>
            <a:r>
              <a:rPr lang="en-US" sz="2000" b="1" dirty="0">
                <a:latin typeface="Calibri" pitchFamily="34" charset="0"/>
                <a:cs typeface="Calibri" pitchFamily="34" charset="0"/>
              </a:rPr>
              <a:t>Linearity: </a:t>
            </a:r>
            <a:r>
              <a:rPr lang="en-US" sz="2000" dirty="0">
                <a:latin typeface="Calibri" pitchFamily="34" charset="0"/>
                <a:cs typeface="Calibri" pitchFamily="34" charset="0"/>
              </a:rPr>
              <a:t>Variables should be linearly dependent with each other</a:t>
            </a:r>
          </a:p>
          <a:p>
            <a:r>
              <a:rPr lang="en-US" sz="2000" dirty="0">
                <a:latin typeface="Calibri" pitchFamily="34" charset="0"/>
                <a:cs typeface="Calibri" pitchFamily="34" charset="0"/>
              </a:rPr>
              <a:t>The easiest way is to take the independent variable(s) x</a:t>
            </a:r>
            <a:r>
              <a:rPr lang="en-US" sz="2000" baseline="-25000" dirty="0">
                <a:latin typeface="Calibri" pitchFamily="34" charset="0"/>
                <a:cs typeface="Calibri" pitchFamily="34" charset="0"/>
              </a:rPr>
              <a:t>i</a:t>
            </a:r>
            <a:r>
              <a:rPr lang="en-US" sz="2000" dirty="0">
                <a:latin typeface="Calibri" pitchFamily="34" charset="0"/>
                <a:cs typeface="Calibri" pitchFamily="34" charset="0"/>
              </a:rPr>
              <a:t> one at a time and plot it against the dependent variable y on a scatter plot.</a:t>
            </a:r>
          </a:p>
          <a:p>
            <a:r>
              <a:rPr lang="en-US" sz="2000" dirty="0">
                <a:latin typeface="Calibri" pitchFamily="34" charset="0"/>
                <a:cs typeface="Calibri" pitchFamily="34" charset="0"/>
              </a:rPr>
              <a:t>If the data points form any straight line pattern then the linear regression is suitable for those variables.</a:t>
            </a:r>
          </a:p>
        </p:txBody>
      </p:sp>
      <p:sp>
        <p:nvSpPr>
          <p:cNvPr id="10" name="TextBox 9">
            <a:extLst>
              <a:ext uri="{FF2B5EF4-FFF2-40B4-BE49-F238E27FC236}">
                <a16:creationId xmlns:a16="http://schemas.microsoft.com/office/drawing/2014/main" id="{D01B1F56-79D4-4671-A14F-D30D98C5B5B9}"/>
              </a:ext>
            </a:extLst>
          </p:cNvPr>
          <p:cNvSpPr txBox="1"/>
          <p:nvPr/>
        </p:nvSpPr>
        <p:spPr>
          <a:xfrm>
            <a:off x="752622" y="4724400"/>
            <a:ext cx="7934178" cy="1631216"/>
          </a:xfrm>
          <a:prstGeom prst="rect">
            <a:avLst/>
          </a:prstGeom>
          <a:noFill/>
        </p:spPr>
        <p:txBody>
          <a:bodyPr wrap="square" rtlCol="0">
            <a:spAutoFit/>
          </a:bodyPr>
          <a:lstStyle/>
          <a:p>
            <a:r>
              <a:rPr lang="en-US" sz="2000" dirty="0">
                <a:latin typeface="Calibri" pitchFamily="34" charset="0"/>
                <a:cs typeface="Calibri" pitchFamily="34" charset="0"/>
              </a:rPr>
              <a:t>For Non-linear variables, either you can use the non-linear regression or you can transform your relationship to linear and then use it. </a:t>
            </a:r>
          </a:p>
          <a:p>
            <a:r>
              <a:rPr lang="en-US" sz="2000" dirty="0">
                <a:latin typeface="Calibri" pitchFamily="34" charset="0"/>
                <a:cs typeface="Calibri" pitchFamily="34" charset="0"/>
              </a:rPr>
              <a:t>For transformation you can use: </a:t>
            </a:r>
          </a:p>
          <a:p>
            <a:pPr marL="342900" indent="-342900">
              <a:buFont typeface="Arial" panose="020B0604020202020204" pitchFamily="34" charset="0"/>
              <a:buChar char="•"/>
            </a:pPr>
            <a:r>
              <a:rPr lang="en-US" sz="2000" dirty="0">
                <a:latin typeface="Calibri" pitchFamily="34" charset="0"/>
                <a:cs typeface="Calibri" pitchFamily="34" charset="0"/>
              </a:rPr>
              <a:t>Exponential Transformation</a:t>
            </a:r>
          </a:p>
          <a:p>
            <a:pPr marL="342900" indent="-342900">
              <a:buFont typeface="Arial" panose="020B0604020202020204" pitchFamily="34" charset="0"/>
              <a:buChar char="•"/>
            </a:pPr>
            <a:r>
              <a:rPr lang="en-US" sz="2000" dirty="0">
                <a:latin typeface="Calibri" pitchFamily="34" charset="0"/>
                <a:cs typeface="Calibri" pitchFamily="34" charset="0"/>
              </a:rPr>
              <a:t>Log Transformation</a:t>
            </a:r>
          </a:p>
        </p:txBody>
      </p:sp>
    </p:spTree>
    <p:extLst>
      <p:ext uri="{BB962C8B-B14F-4D97-AF65-F5344CB8AC3E}">
        <p14:creationId xmlns:p14="http://schemas.microsoft.com/office/powerpoint/2010/main" val="1944610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247317"/>
          </a:xfrm>
          <a:prstGeom prst="rect">
            <a:avLst/>
          </a:prstGeom>
          <a:noFill/>
        </p:spPr>
        <p:txBody>
          <a:bodyPr wrap="square" rtlCol="0">
            <a:spAutoFit/>
          </a:bodyPr>
          <a:lstStyle/>
          <a:p>
            <a:pPr>
              <a:lnSpc>
                <a:spcPct val="150000"/>
              </a:lnSpc>
            </a:pPr>
            <a:r>
              <a:rPr lang="en-US" sz="2000" b="1" dirty="0">
                <a:latin typeface="Calibri" pitchFamily="34" charset="0"/>
                <a:cs typeface="Calibri" pitchFamily="34" charset="0"/>
              </a:rPr>
              <a:t>No endogeneity: </a:t>
            </a:r>
            <a:r>
              <a:rPr lang="en-US" sz="2000" dirty="0">
                <a:latin typeface="Calibri" pitchFamily="34" charset="0"/>
                <a:cs typeface="Calibri" pitchFamily="34" charset="0"/>
              </a:rPr>
              <a:t>It is related to the problem of </a:t>
            </a:r>
            <a:r>
              <a:rPr lang="en-US" sz="2000" b="1" dirty="0">
                <a:latin typeface="Calibri" pitchFamily="34" charset="0"/>
                <a:cs typeface="Calibri" pitchFamily="34" charset="0"/>
              </a:rPr>
              <a:t>‘Omitted Variable </a:t>
            </a:r>
            <a:r>
              <a:rPr lang="en-US" sz="2000" b="1" dirty="0" err="1">
                <a:latin typeface="Calibri" pitchFamily="34" charset="0"/>
                <a:cs typeface="Calibri" pitchFamily="34" charset="0"/>
              </a:rPr>
              <a:t>bias’</a:t>
            </a:r>
            <a:r>
              <a:rPr lang="en-US" sz="2000" b="1" dirty="0">
                <a:latin typeface="Calibri" pitchFamily="34" charset="0"/>
                <a:cs typeface="Calibri" pitchFamily="34" charset="0"/>
              </a:rPr>
              <a:t> </a:t>
            </a:r>
            <a:endParaRPr lang="en-US" sz="2000" dirty="0">
              <a:latin typeface="Calibri" pitchFamily="34" charset="0"/>
              <a:cs typeface="Calibri" pitchFamily="34" charset="0"/>
            </a:endParaRPr>
          </a:p>
          <a:p>
            <a:r>
              <a:rPr lang="en-US" sz="2000" dirty="0">
                <a:latin typeface="Calibri" pitchFamily="34" charset="0"/>
                <a:cs typeface="Calibri" pitchFamily="34" charset="0"/>
              </a:rPr>
              <a:t>Basically, it is very well possible that all your included variables do not explain the variability of the regression model. You might have missed to include the relevant variable in the model, which leads to incorrect and bias results.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Possibly, your dependent variable y, may be correlated with the missed variable and hence causing the pains with your model.</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However, caution is advised to tackle Omitted variable bias as incorrect inclusion of variables leads to inefficient estimated/models.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So when in doubt, just include the variables and try your luck.</a:t>
            </a:r>
          </a:p>
        </p:txBody>
      </p:sp>
    </p:spTree>
    <p:extLst>
      <p:ext uri="{BB962C8B-B14F-4D97-AF65-F5344CB8AC3E}">
        <p14:creationId xmlns:p14="http://schemas.microsoft.com/office/powerpoint/2010/main" val="3373970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708981"/>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dirty="0">
                <a:latin typeface="Calibri" pitchFamily="34" charset="0"/>
                <a:cs typeface="Calibri" pitchFamily="34" charset="0"/>
              </a:rPr>
              <a:t>It comprises of three parts (all for error term): </a:t>
            </a:r>
          </a:p>
          <a:p>
            <a:pPr marL="342900" indent="-342900">
              <a:buFont typeface="Arial" panose="020B0604020202020204" pitchFamily="34" charset="0"/>
              <a:buChar char="•"/>
            </a:pPr>
            <a:r>
              <a:rPr lang="en-US" sz="2000" dirty="0">
                <a:latin typeface="Calibri" pitchFamily="34" charset="0"/>
                <a:cs typeface="Calibri" pitchFamily="34" charset="0"/>
              </a:rPr>
              <a:t>Normality</a:t>
            </a:r>
          </a:p>
          <a:p>
            <a:pPr marL="342900" indent="-342900">
              <a:buFont typeface="Arial" panose="020B0604020202020204" pitchFamily="34" charset="0"/>
              <a:buChar char="•"/>
            </a:pPr>
            <a:r>
              <a:rPr lang="en-US" sz="2000" dirty="0">
                <a:latin typeface="Calibri" pitchFamily="34" charset="0"/>
                <a:cs typeface="Calibri" pitchFamily="34" charset="0"/>
              </a:rPr>
              <a:t>Zero Mean</a:t>
            </a:r>
          </a:p>
          <a:p>
            <a:pPr marL="342900" indent="-342900">
              <a:buFont typeface="Arial" panose="020B0604020202020204" pitchFamily="34" charset="0"/>
              <a:buChar char="•"/>
            </a:pPr>
            <a:r>
              <a:rPr lang="en-US" sz="2000" dirty="0">
                <a:latin typeface="Calibri" pitchFamily="34" charset="0"/>
                <a:cs typeface="Calibri" pitchFamily="34" charset="0"/>
              </a:rPr>
              <a:t>Homoscedasticity</a:t>
            </a:r>
          </a:p>
          <a:p>
            <a:r>
              <a:rPr lang="en-US" sz="2000" b="1" dirty="0">
                <a:latin typeface="Calibri" pitchFamily="34" charset="0"/>
                <a:cs typeface="Calibri" pitchFamily="34" charset="0"/>
              </a:rPr>
              <a:t>Normality: </a:t>
            </a:r>
            <a:r>
              <a:rPr lang="en-US" sz="2000" dirty="0">
                <a:latin typeface="Calibri" pitchFamily="34" charset="0"/>
                <a:cs typeface="Calibri" pitchFamily="34" charset="0"/>
              </a:rPr>
              <a:t>Error term is normally distributed. Note that normal distribution is not required for creating the regression but for making inferences.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Remember the regression table with t-statistics and F-statistics, well all those works because we assume normality of the error term. </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What should we do if error term is not normally distributed ? </a:t>
            </a:r>
          </a:p>
          <a:p>
            <a:r>
              <a:rPr lang="en-US" sz="2000" b="1" dirty="0">
                <a:latin typeface="Calibri" pitchFamily="34" charset="0"/>
                <a:cs typeface="Calibri" pitchFamily="34" charset="0"/>
              </a:rPr>
              <a:t>The Central Limit Theorem</a:t>
            </a:r>
            <a:r>
              <a:rPr lang="en-US" sz="2000" dirty="0">
                <a:latin typeface="Calibri" pitchFamily="34" charset="0"/>
                <a:cs typeface="Calibri" pitchFamily="34" charset="0"/>
              </a:rPr>
              <a:t>. For large samples the CLT applies for error term too. Hence we can consider normality as a given for us.</a:t>
            </a:r>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87022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467809" cy="646331"/>
          </a:xfrm>
          <a:prstGeom prst="rect">
            <a:avLst/>
          </a:prstGeom>
          <a:noFill/>
        </p:spPr>
        <p:txBody>
          <a:bodyPr wrap="none" rtlCol="0">
            <a:spAutoFit/>
          </a:bodyPr>
          <a:lstStyle/>
          <a:p>
            <a:r>
              <a:rPr lang="en-US" sz="3600" dirty="0">
                <a:latin typeface="Calibri" pitchFamily="34" charset="0"/>
                <a:cs typeface="Calibri" pitchFamily="34" charset="0"/>
              </a:rPr>
              <a:t>Linear Regression</a:t>
            </a:r>
          </a:p>
        </p:txBody>
      </p:sp>
      <p:sp>
        <p:nvSpPr>
          <p:cNvPr id="3" name="TextBox 2"/>
          <p:cNvSpPr txBox="1"/>
          <p:nvPr/>
        </p:nvSpPr>
        <p:spPr>
          <a:xfrm>
            <a:off x="990598" y="1475125"/>
            <a:ext cx="7239001" cy="1384995"/>
          </a:xfrm>
          <a:prstGeom prst="rect">
            <a:avLst/>
          </a:prstGeom>
          <a:noFill/>
        </p:spPr>
        <p:txBody>
          <a:bodyPr wrap="square" rtlCol="0">
            <a:spAutoFit/>
          </a:bodyPr>
          <a:lstStyle/>
          <a:p>
            <a:r>
              <a:rPr lang="en-US" sz="2200" dirty="0">
                <a:latin typeface="Calibri" pitchFamily="34" charset="0"/>
                <a:cs typeface="Calibri" pitchFamily="34" charset="0"/>
              </a:rPr>
              <a:t>“A linear regression is a linear approximation of a causal relationship between two or more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The process goes like this: </a:t>
            </a:r>
          </a:p>
        </p:txBody>
      </p:sp>
      <p:pic>
        <p:nvPicPr>
          <p:cNvPr id="4" name="Picture 3">
            <a:extLst>
              <a:ext uri="{FF2B5EF4-FFF2-40B4-BE49-F238E27FC236}">
                <a16:creationId xmlns:a16="http://schemas.microsoft.com/office/drawing/2014/main" id="{D0CC84FF-6651-400C-8002-5E81C2175021}"/>
              </a:ext>
            </a:extLst>
          </p:cNvPr>
          <p:cNvPicPr>
            <a:picLocks noChangeAspect="1"/>
          </p:cNvPicPr>
          <p:nvPr/>
        </p:nvPicPr>
        <p:blipFill>
          <a:blip r:embed="rId2"/>
          <a:stretch>
            <a:fillRect/>
          </a:stretch>
        </p:blipFill>
        <p:spPr>
          <a:xfrm>
            <a:off x="990599" y="2971800"/>
            <a:ext cx="7239000" cy="3109917"/>
          </a:xfrm>
          <a:prstGeom prst="rect">
            <a:avLst/>
          </a:prstGeom>
        </p:spPr>
      </p:pic>
    </p:spTree>
    <p:extLst>
      <p:ext uri="{BB962C8B-B14F-4D97-AF65-F5344CB8AC3E}">
        <p14:creationId xmlns:p14="http://schemas.microsoft.com/office/powerpoint/2010/main" val="1097169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4708981"/>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dirty="0">
                <a:latin typeface="Calibri" pitchFamily="34" charset="0"/>
                <a:cs typeface="Calibri" pitchFamily="34" charset="0"/>
              </a:rPr>
              <a:t>It comprises of three parts (all for error term): </a:t>
            </a:r>
          </a:p>
          <a:p>
            <a:pPr marL="342900" indent="-342900">
              <a:buFont typeface="Arial" panose="020B0604020202020204" pitchFamily="34" charset="0"/>
              <a:buChar char="•"/>
            </a:pPr>
            <a:r>
              <a:rPr lang="en-US" sz="2000" dirty="0">
                <a:latin typeface="Calibri" pitchFamily="34" charset="0"/>
                <a:cs typeface="Calibri" pitchFamily="34" charset="0"/>
              </a:rPr>
              <a:t>Normality</a:t>
            </a:r>
          </a:p>
          <a:p>
            <a:pPr marL="342900" indent="-342900">
              <a:buFont typeface="Arial" panose="020B0604020202020204" pitchFamily="34" charset="0"/>
              <a:buChar char="•"/>
            </a:pPr>
            <a:r>
              <a:rPr lang="en-US" sz="2000" dirty="0">
                <a:latin typeface="Calibri" pitchFamily="34" charset="0"/>
                <a:cs typeface="Calibri" pitchFamily="34" charset="0"/>
              </a:rPr>
              <a:t>Zero Mean</a:t>
            </a:r>
          </a:p>
          <a:p>
            <a:pPr marL="342900" indent="-342900">
              <a:buFont typeface="Arial" panose="020B0604020202020204" pitchFamily="34" charset="0"/>
              <a:buChar char="•"/>
            </a:pPr>
            <a:r>
              <a:rPr lang="en-US" sz="2000" dirty="0">
                <a:latin typeface="Calibri" pitchFamily="34" charset="0"/>
                <a:cs typeface="Calibri" pitchFamily="34" charset="0"/>
              </a:rPr>
              <a:t>Homoscedasticity</a:t>
            </a:r>
          </a:p>
          <a:p>
            <a:r>
              <a:rPr lang="en-US" sz="2000" b="1" dirty="0">
                <a:latin typeface="Calibri" pitchFamily="34" charset="0"/>
                <a:cs typeface="Calibri" pitchFamily="34" charset="0"/>
              </a:rPr>
              <a:t>Zero Mean: </a:t>
            </a:r>
            <a:r>
              <a:rPr lang="en-US" sz="2000" dirty="0">
                <a:latin typeface="Calibri" pitchFamily="34" charset="0"/>
                <a:cs typeface="Calibri" pitchFamily="34" charset="0"/>
              </a:rPr>
              <a:t>If the mean is not expected to be 0 then the line is not  the best fitting one. However, having an intercept solves that problem.</a:t>
            </a:r>
            <a:endParaRPr lang="en-US" sz="2000" b="1" dirty="0">
              <a:latin typeface="Calibri" pitchFamily="34" charset="0"/>
              <a:cs typeface="Calibri" pitchFamily="34" charset="0"/>
            </a:endParaRPr>
          </a:p>
          <a:p>
            <a:r>
              <a:rPr lang="en-US" sz="2000" dirty="0">
                <a:latin typeface="Calibri" pitchFamily="34" charset="0"/>
                <a:cs typeface="Calibri" pitchFamily="34" charset="0"/>
              </a:rPr>
              <a:t>Hence in real life, it is unusual to violate this part of the assumption.</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Homoscedasticity: </a:t>
            </a:r>
            <a:r>
              <a:rPr lang="en-US" sz="2000" dirty="0">
                <a:latin typeface="Calibri" pitchFamily="34" charset="0"/>
                <a:cs typeface="Calibri" pitchFamily="34" charset="0"/>
              </a:rPr>
              <a:t>It means to have equal variance. Basically the error terms should have equal variance one with the other. </a:t>
            </a:r>
          </a:p>
          <a:p>
            <a:r>
              <a:rPr lang="en-US" sz="2000" b="1" dirty="0">
                <a:latin typeface="Calibri" pitchFamily="34" charset="0"/>
                <a:cs typeface="Calibri" pitchFamily="34" charset="0"/>
              </a:rPr>
              <a:t>If there is heteroscedasticity in the error term, then look for: </a:t>
            </a:r>
          </a:p>
          <a:p>
            <a:pPr marL="342900" indent="-342900">
              <a:buFont typeface="Arial" panose="020B0604020202020204" pitchFamily="34" charset="0"/>
              <a:buChar char="•"/>
            </a:pPr>
            <a:r>
              <a:rPr lang="en-US" sz="2000" dirty="0">
                <a:latin typeface="Calibri" pitchFamily="34" charset="0"/>
                <a:cs typeface="Calibri" pitchFamily="34" charset="0"/>
              </a:rPr>
              <a:t>Omitted Variable Bias</a:t>
            </a:r>
          </a:p>
          <a:p>
            <a:pPr marL="342900" indent="-342900">
              <a:buFont typeface="Arial" panose="020B0604020202020204" pitchFamily="34" charset="0"/>
              <a:buChar char="•"/>
            </a:pPr>
            <a:r>
              <a:rPr lang="en-US" sz="2000" dirty="0">
                <a:latin typeface="Calibri" pitchFamily="34" charset="0"/>
                <a:cs typeface="Calibri" pitchFamily="34" charset="0"/>
              </a:rPr>
              <a:t>Outliers</a:t>
            </a:r>
          </a:p>
          <a:p>
            <a:pPr marL="342900" indent="-342900">
              <a:buFont typeface="Arial" panose="020B0604020202020204" pitchFamily="34" charset="0"/>
              <a:buChar char="•"/>
            </a:pPr>
            <a:r>
              <a:rPr lang="en-US" sz="2000" dirty="0">
                <a:latin typeface="Calibri" pitchFamily="34" charset="0"/>
                <a:cs typeface="Calibri" pitchFamily="34" charset="0"/>
              </a:rPr>
              <a:t>Log Transformation</a:t>
            </a:r>
          </a:p>
        </p:txBody>
      </p:sp>
    </p:spTree>
    <p:extLst>
      <p:ext uri="{BB962C8B-B14F-4D97-AF65-F5344CB8AC3E}">
        <p14:creationId xmlns:p14="http://schemas.microsoft.com/office/powerpoint/2010/main" val="1907049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1938992"/>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b="1" dirty="0">
                <a:latin typeface="Calibri" pitchFamily="34" charset="0"/>
                <a:cs typeface="Calibri" pitchFamily="34" charset="0"/>
              </a:rPr>
              <a:t>Log Transformation….</a:t>
            </a:r>
          </a:p>
          <a:p>
            <a:pPr marL="342900" indent="-342900">
              <a:buFont typeface="Arial" panose="020B0604020202020204" pitchFamily="34" charset="0"/>
              <a:buChar char="•"/>
            </a:pPr>
            <a:r>
              <a:rPr lang="en-US" sz="2000" dirty="0">
                <a:latin typeface="Calibri" pitchFamily="34" charset="0"/>
                <a:cs typeface="Calibri" pitchFamily="34" charset="0"/>
              </a:rPr>
              <a:t>Do natural log transformation of each dependent variable in Y</a:t>
            </a:r>
          </a:p>
          <a:p>
            <a:pPr marL="342900" indent="-342900">
              <a:buFont typeface="Arial" panose="020B0604020202020204" pitchFamily="34" charset="0"/>
              <a:buChar char="•"/>
            </a:pPr>
            <a:r>
              <a:rPr lang="en-US" sz="2000" dirty="0">
                <a:latin typeface="Calibri" pitchFamily="34" charset="0"/>
                <a:cs typeface="Calibri" pitchFamily="34" charset="0"/>
              </a:rPr>
              <a:t>Then create regression of that log(y) and the independent </a:t>
            </a:r>
            <a:r>
              <a:rPr lang="en-US" sz="2000" dirty="0" err="1">
                <a:latin typeface="Calibri" pitchFamily="34" charset="0"/>
                <a:cs typeface="Calibri" pitchFamily="34" charset="0"/>
              </a:rPr>
              <a:t>Xs</a:t>
            </a:r>
            <a:endParaRPr lang="en-US" sz="2000" dirty="0">
              <a:latin typeface="Calibri" pitchFamily="34" charset="0"/>
              <a:cs typeface="Calibri" pitchFamily="34" charset="0"/>
            </a:endParaRPr>
          </a:p>
          <a:p>
            <a:r>
              <a:rPr lang="en-US" sz="2000" dirty="0">
                <a:latin typeface="Calibri" pitchFamily="34" charset="0"/>
                <a:cs typeface="Calibri" pitchFamily="34" charset="0"/>
              </a:rPr>
              <a:t>Conversely, you can take log of independent X that is causing the trouble and do the same.</a:t>
            </a:r>
          </a:p>
        </p:txBody>
      </p:sp>
      <p:grpSp>
        <p:nvGrpSpPr>
          <p:cNvPr id="13" name="Group 12">
            <a:extLst>
              <a:ext uri="{FF2B5EF4-FFF2-40B4-BE49-F238E27FC236}">
                <a16:creationId xmlns:a16="http://schemas.microsoft.com/office/drawing/2014/main" id="{FF3ADBF4-AD22-4179-AB2D-05E589A8A81E}"/>
              </a:ext>
            </a:extLst>
          </p:cNvPr>
          <p:cNvGrpSpPr/>
          <p:nvPr/>
        </p:nvGrpSpPr>
        <p:grpSpPr>
          <a:xfrm>
            <a:off x="655708" y="3219433"/>
            <a:ext cx="7832586" cy="3154853"/>
            <a:chOff x="655708" y="3219433"/>
            <a:chExt cx="7832586" cy="3154853"/>
          </a:xfrm>
        </p:grpSpPr>
        <p:grpSp>
          <p:nvGrpSpPr>
            <p:cNvPr id="8" name="Group 7">
              <a:extLst>
                <a:ext uri="{FF2B5EF4-FFF2-40B4-BE49-F238E27FC236}">
                  <a16:creationId xmlns:a16="http://schemas.microsoft.com/office/drawing/2014/main" id="{87EC0E69-93FA-4021-A451-9DEEA6A0EACF}"/>
                </a:ext>
              </a:extLst>
            </p:cNvPr>
            <p:cNvGrpSpPr/>
            <p:nvPr/>
          </p:nvGrpSpPr>
          <p:grpSpPr>
            <a:xfrm>
              <a:off x="655708" y="3219433"/>
              <a:ext cx="7832586" cy="3154853"/>
              <a:chOff x="655708" y="3219433"/>
              <a:chExt cx="7832586" cy="3154853"/>
            </a:xfrm>
          </p:grpSpPr>
          <p:grpSp>
            <p:nvGrpSpPr>
              <p:cNvPr id="5" name="Group 4">
                <a:extLst>
                  <a:ext uri="{FF2B5EF4-FFF2-40B4-BE49-F238E27FC236}">
                    <a16:creationId xmlns:a16="http://schemas.microsoft.com/office/drawing/2014/main" id="{814486A9-76BD-4DCE-B60A-E0871E7C186F}"/>
                  </a:ext>
                </a:extLst>
              </p:cNvPr>
              <p:cNvGrpSpPr/>
              <p:nvPr/>
            </p:nvGrpSpPr>
            <p:grpSpPr>
              <a:xfrm>
                <a:off x="655708" y="3603170"/>
                <a:ext cx="7832586" cy="2771116"/>
                <a:chOff x="758371" y="3190849"/>
                <a:chExt cx="7832586" cy="2771116"/>
              </a:xfrm>
            </p:grpSpPr>
            <p:pic>
              <p:nvPicPr>
                <p:cNvPr id="3" name="Picture 2">
                  <a:extLst>
                    <a:ext uri="{FF2B5EF4-FFF2-40B4-BE49-F238E27FC236}">
                      <a16:creationId xmlns:a16="http://schemas.microsoft.com/office/drawing/2014/main" id="{245D1CBF-55DF-4B06-917F-F798CDD8FDFD}"/>
                    </a:ext>
                  </a:extLst>
                </p:cNvPr>
                <p:cNvPicPr>
                  <a:picLocks noChangeAspect="1"/>
                </p:cNvPicPr>
                <p:nvPr/>
              </p:nvPicPr>
              <p:blipFill>
                <a:blip r:embed="rId2"/>
                <a:stretch>
                  <a:fillRect/>
                </a:stretch>
              </p:blipFill>
              <p:spPr>
                <a:xfrm>
                  <a:off x="758371" y="3190849"/>
                  <a:ext cx="3643350" cy="2038350"/>
                </a:xfrm>
                <a:prstGeom prst="rect">
                  <a:avLst/>
                </a:prstGeom>
              </p:spPr>
            </p:pic>
            <p:sp>
              <p:nvSpPr>
                <p:cNvPr id="4" name="TextBox 3">
                  <a:extLst>
                    <a:ext uri="{FF2B5EF4-FFF2-40B4-BE49-F238E27FC236}">
                      <a16:creationId xmlns:a16="http://schemas.microsoft.com/office/drawing/2014/main" id="{33EA4C04-E67D-410B-B3C2-B266145EE848}"/>
                    </a:ext>
                  </a:extLst>
                </p:cNvPr>
                <p:cNvSpPr txBox="1"/>
                <p:nvPr/>
              </p:nvSpPr>
              <p:spPr>
                <a:xfrm>
                  <a:off x="1295400" y="5315634"/>
                  <a:ext cx="3106321" cy="646331"/>
                </a:xfrm>
                <a:prstGeom prst="rect">
                  <a:avLst/>
                </a:prstGeom>
                <a:noFill/>
              </p:spPr>
              <p:txBody>
                <a:bodyPr wrap="square" rtlCol="0">
                  <a:spAutoFit/>
                </a:bodyPr>
                <a:lstStyle/>
                <a:p>
                  <a:pPr algn="ctr"/>
                  <a:r>
                    <a:rPr lang="en-US" dirty="0"/>
                    <a:t>Heteroscedasticity increases from left to right</a:t>
                  </a:r>
                </a:p>
              </p:txBody>
            </p:sp>
            <p:sp>
              <p:nvSpPr>
                <p:cNvPr id="10" name="TextBox 9">
                  <a:extLst>
                    <a:ext uri="{FF2B5EF4-FFF2-40B4-BE49-F238E27FC236}">
                      <a16:creationId xmlns:a16="http://schemas.microsoft.com/office/drawing/2014/main" id="{CBA8B2F2-167D-4A65-AC3E-28D320DD9C02}"/>
                    </a:ext>
                  </a:extLst>
                </p:cNvPr>
                <p:cNvSpPr txBox="1"/>
                <p:nvPr/>
              </p:nvSpPr>
              <p:spPr>
                <a:xfrm>
                  <a:off x="5484636" y="5315634"/>
                  <a:ext cx="3106321" cy="646331"/>
                </a:xfrm>
                <a:prstGeom prst="rect">
                  <a:avLst/>
                </a:prstGeom>
                <a:noFill/>
              </p:spPr>
              <p:txBody>
                <a:bodyPr wrap="square" rtlCol="0">
                  <a:spAutoFit/>
                </a:bodyPr>
                <a:lstStyle/>
                <a:p>
                  <a:pPr algn="ctr"/>
                  <a:r>
                    <a:rPr lang="en-US" dirty="0"/>
                    <a:t>Heteroscedasticity controlled</a:t>
                  </a:r>
                </a:p>
                <a:p>
                  <a:pPr algn="ctr"/>
                  <a:r>
                    <a:rPr lang="en-US" dirty="0"/>
                    <a:t>Semi-log model</a:t>
                  </a:r>
                </a:p>
              </p:txBody>
            </p:sp>
          </p:grpSp>
          <p:pic>
            <p:nvPicPr>
              <p:cNvPr id="7" name="Picture 6">
                <a:extLst>
                  <a:ext uri="{FF2B5EF4-FFF2-40B4-BE49-F238E27FC236}">
                    <a16:creationId xmlns:a16="http://schemas.microsoft.com/office/drawing/2014/main" id="{382448BE-1BB2-47AA-B897-F4B2761B56C4}"/>
                  </a:ext>
                </a:extLst>
              </p:cNvPr>
              <p:cNvPicPr>
                <a:picLocks noChangeAspect="1"/>
              </p:cNvPicPr>
              <p:nvPr/>
            </p:nvPicPr>
            <p:blipFill>
              <a:blip r:embed="rId3"/>
              <a:stretch>
                <a:fillRect/>
              </a:stretch>
            </p:blipFill>
            <p:spPr>
              <a:xfrm>
                <a:off x="1769584" y="3219433"/>
                <a:ext cx="1952625" cy="399155"/>
              </a:xfrm>
              <a:prstGeom prst="rect">
                <a:avLst/>
              </a:prstGeom>
            </p:spPr>
          </p:pic>
        </p:grpSp>
        <p:grpSp>
          <p:nvGrpSpPr>
            <p:cNvPr id="12" name="Group 11">
              <a:extLst>
                <a:ext uri="{FF2B5EF4-FFF2-40B4-BE49-F238E27FC236}">
                  <a16:creationId xmlns:a16="http://schemas.microsoft.com/office/drawing/2014/main" id="{95EF3770-263C-4535-9AC6-0CA68ADA52D2}"/>
                </a:ext>
              </a:extLst>
            </p:cNvPr>
            <p:cNvGrpSpPr/>
            <p:nvPr/>
          </p:nvGrpSpPr>
          <p:grpSpPr>
            <a:xfrm>
              <a:off x="4844944" y="3235578"/>
              <a:ext cx="3643350" cy="2402491"/>
              <a:chOff x="4844944" y="3235578"/>
              <a:chExt cx="3643350" cy="2402491"/>
            </a:xfrm>
          </p:grpSpPr>
          <p:pic>
            <p:nvPicPr>
              <p:cNvPr id="9" name="Picture 8">
                <a:extLst>
                  <a:ext uri="{FF2B5EF4-FFF2-40B4-BE49-F238E27FC236}">
                    <a16:creationId xmlns:a16="http://schemas.microsoft.com/office/drawing/2014/main" id="{B8DAFD86-1A09-42C0-A95E-53CD6B245C99}"/>
                  </a:ext>
                </a:extLst>
              </p:cNvPr>
              <p:cNvPicPr>
                <a:picLocks noChangeAspect="1"/>
              </p:cNvPicPr>
              <p:nvPr/>
            </p:nvPicPr>
            <p:blipFill>
              <a:blip r:embed="rId4"/>
              <a:stretch>
                <a:fillRect/>
              </a:stretch>
            </p:blipFill>
            <p:spPr>
              <a:xfrm>
                <a:off x="4844944" y="3596817"/>
                <a:ext cx="3643350" cy="2041252"/>
              </a:xfrm>
              <a:prstGeom prst="rect">
                <a:avLst/>
              </a:prstGeom>
            </p:spPr>
          </p:pic>
          <p:pic>
            <p:nvPicPr>
              <p:cNvPr id="11" name="Picture 10">
                <a:extLst>
                  <a:ext uri="{FF2B5EF4-FFF2-40B4-BE49-F238E27FC236}">
                    <a16:creationId xmlns:a16="http://schemas.microsoft.com/office/drawing/2014/main" id="{B698C26C-1FAD-471C-8B27-23150E6C376D}"/>
                  </a:ext>
                </a:extLst>
              </p:cNvPr>
              <p:cNvPicPr>
                <a:picLocks noChangeAspect="1"/>
              </p:cNvPicPr>
              <p:nvPr/>
            </p:nvPicPr>
            <p:blipFill>
              <a:blip r:embed="rId5"/>
              <a:stretch>
                <a:fillRect/>
              </a:stretch>
            </p:blipFill>
            <p:spPr>
              <a:xfrm>
                <a:off x="5791200" y="3235578"/>
                <a:ext cx="2471032" cy="383010"/>
              </a:xfrm>
              <a:prstGeom prst="rect">
                <a:avLst/>
              </a:prstGeom>
            </p:spPr>
          </p:pic>
        </p:grpSp>
      </p:grpSp>
    </p:spTree>
    <p:extLst>
      <p:ext uri="{BB962C8B-B14F-4D97-AF65-F5344CB8AC3E}">
        <p14:creationId xmlns:p14="http://schemas.microsoft.com/office/powerpoint/2010/main" val="2543997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1323439"/>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b="1" dirty="0">
                <a:latin typeface="Calibri" pitchFamily="34" charset="0"/>
                <a:cs typeface="Calibri" pitchFamily="34" charset="0"/>
              </a:rPr>
              <a:t>Log Transformation….</a:t>
            </a:r>
          </a:p>
          <a:p>
            <a:r>
              <a:rPr lang="en-US" sz="2000" dirty="0">
                <a:latin typeface="Calibri" pitchFamily="34" charset="0"/>
                <a:cs typeface="Calibri" pitchFamily="34" charset="0"/>
              </a:rPr>
              <a:t>Or you can do the log transformation for both dependent and independent variables and create regression on that.	</a:t>
            </a:r>
          </a:p>
        </p:txBody>
      </p:sp>
      <p:grpSp>
        <p:nvGrpSpPr>
          <p:cNvPr id="16" name="Group 15">
            <a:extLst>
              <a:ext uri="{FF2B5EF4-FFF2-40B4-BE49-F238E27FC236}">
                <a16:creationId xmlns:a16="http://schemas.microsoft.com/office/drawing/2014/main" id="{260514D3-77D3-4CEF-81A1-5472D3037CBE}"/>
              </a:ext>
            </a:extLst>
          </p:cNvPr>
          <p:cNvGrpSpPr/>
          <p:nvPr/>
        </p:nvGrpSpPr>
        <p:grpSpPr>
          <a:xfrm>
            <a:off x="641049" y="2743200"/>
            <a:ext cx="7998126" cy="2733675"/>
            <a:chOff x="641049" y="2743200"/>
            <a:chExt cx="7998126" cy="2733675"/>
          </a:xfrm>
        </p:grpSpPr>
        <p:pic>
          <p:nvPicPr>
            <p:cNvPr id="14" name="Picture 13">
              <a:extLst>
                <a:ext uri="{FF2B5EF4-FFF2-40B4-BE49-F238E27FC236}">
                  <a16:creationId xmlns:a16="http://schemas.microsoft.com/office/drawing/2014/main" id="{AF79613E-0353-4277-9963-842B76333F2B}"/>
                </a:ext>
              </a:extLst>
            </p:cNvPr>
            <p:cNvPicPr>
              <a:picLocks noChangeAspect="1"/>
            </p:cNvPicPr>
            <p:nvPr/>
          </p:nvPicPr>
          <p:blipFill>
            <a:blip r:embed="rId2"/>
            <a:stretch>
              <a:fillRect/>
            </a:stretch>
          </p:blipFill>
          <p:spPr>
            <a:xfrm>
              <a:off x="641049" y="2743200"/>
              <a:ext cx="4048125" cy="2733675"/>
            </a:xfrm>
            <a:prstGeom prst="rect">
              <a:avLst/>
            </a:prstGeom>
          </p:spPr>
        </p:pic>
        <p:pic>
          <p:nvPicPr>
            <p:cNvPr id="15" name="Picture 14">
              <a:extLst>
                <a:ext uri="{FF2B5EF4-FFF2-40B4-BE49-F238E27FC236}">
                  <a16:creationId xmlns:a16="http://schemas.microsoft.com/office/drawing/2014/main" id="{8755CC5E-D561-4F0A-B4D8-1063EE1B28B0}"/>
                </a:ext>
              </a:extLst>
            </p:cNvPr>
            <p:cNvPicPr>
              <a:picLocks noChangeAspect="1"/>
            </p:cNvPicPr>
            <p:nvPr/>
          </p:nvPicPr>
          <p:blipFill>
            <a:blip r:embed="rId3"/>
            <a:stretch>
              <a:fillRect/>
            </a:stretch>
          </p:blipFill>
          <p:spPr>
            <a:xfrm>
              <a:off x="4572000" y="2895600"/>
              <a:ext cx="4067175" cy="2095500"/>
            </a:xfrm>
            <a:prstGeom prst="rect">
              <a:avLst/>
            </a:prstGeom>
          </p:spPr>
        </p:pic>
      </p:grpSp>
      <p:sp>
        <p:nvSpPr>
          <p:cNvPr id="17" name="TextBox 16">
            <a:extLst>
              <a:ext uri="{FF2B5EF4-FFF2-40B4-BE49-F238E27FC236}">
                <a16:creationId xmlns:a16="http://schemas.microsoft.com/office/drawing/2014/main" id="{94271F0F-1A23-410A-9EAA-48C79F076C4B}"/>
              </a:ext>
            </a:extLst>
          </p:cNvPr>
          <p:cNvSpPr txBox="1"/>
          <p:nvPr/>
        </p:nvSpPr>
        <p:spPr>
          <a:xfrm>
            <a:off x="4724400" y="4964668"/>
            <a:ext cx="3750899" cy="369332"/>
          </a:xfrm>
          <a:prstGeom prst="rect">
            <a:avLst/>
          </a:prstGeom>
          <a:noFill/>
        </p:spPr>
        <p:txBody>
          <a:bodyPr wrap="none" rtlCol="0">
            <a:spAutoFit/>
          </a:bodyPr>
          <a:lstStyle/>
          <a:p>
            <a:r>
              <a:rPr lang="en-US" dirty="0"/>
              <a:t>This relationship is known as elasticity</a:t>
            </a:r>
          </a:p>
        </p:txBody>
      </p:sp>
    </p:spTree>
    <p:extLst>
      <p:ext uri="{BB962C8B-B14F-4D97-AF65-F5344CB8AC3E}">
        <p14:creationId xmlns:p14="http://schemas.microsoft.com/office/powerpoint/2010/main" val="2449378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401205"/>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Errors are assumed to be un-correlated. </a:t>
            </a:r>
          </a:p>
          <a:p>
            <a:r>
              <a:rPr lang="en-US" sz="2000" dirty="0">
                <a:latin typeface="Calibri" pitchFamily="34" charset="0"/>
                <a:cs typeface="Calibri" pitchFamily="34" charset="0"/>
              </a:rPr>
              <a:t>i.e. it assumes the errors should be randomly spread around the regression line.</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It is highly unlikely to find serial correlation between errors take at one moment of time, known as cross-sectional data.</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However, it is very common in time series data. Think about the stock prices. Every day you have a new quote price for the same stock. Which shows that the errors are not auto-correlated that is errors are randomly spread across the  and hence you cannot predict the stock prices. </a:t>
            </a:r>
          </a:p>
        </p:txBody>
      </p:sp>
    </p:spTree>
    <p:extLst>
      <p:ext uri="{BB962C8B-B14F-4D97-AF65-F5344CB8AC3E}">
        <p14:creationId xmlns:p14="http://schemas.microsoft.com/office/powerpoint/2010/main" val="137258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1938992"/>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 to look for auto-correlation ?</a:t>
            </a:r>
          </a:p>
          <a:p>
            <a:r>
              <a:rPr lang="en-US" sz="2000" dirty="0">
                <a:latin typeface="Calibri" pitchFamily="34" charset="0"/>
                <a:cs typeface="Calibri" pitchFamily="34" charset="0"/>
              </a:rPr>
              <a:t>Common way is to plot all the residuals on a graph and try to find a pattern. If you cannot find any, you are safe.</a:t>
            </a:r>
          </a:p>
        </p:txBody>
      </p:sp>
      <p:pic>
        <p:nvPicPr>
          <p:cNvPr id="3" name="Picture 2">
            <a:extLst>
              <a:ext uri="{FF2B5EF4-FFF2-40B4-BE49-F238E27FC236}">
                <a16:creationId xmlns:a16="http://schemas.microsoft.com/office/drawing/2014/main" id="{1F91D8B2-2864-4C14-9333-1FEF598E143C}"/>
              </a:ext>
            </a:extLst>
          </p:cNvPr>
          <p:cNvPicPr>
            <a:picLocks noChangeAspect="1"/>
          </p:cNvPicPr>
          <p:nvPr/>
        </p:nvPicPr>
        <p:blipFill>
          <a:blip r:embed="rId2"/>
          <a:stretch>
            <a:fillRect/>
          </a:stretch>
        </p:blipFill>
        <p:spPr>
          <a:xfrm>
            <a:off x="752622" y="3429000"/>
            <a:ext cx="4152900" cy="2476500"/>
          </a:xfrm>
          <a:prstGeom prst="rect">
            <a:avLst/>
          </a:prstGeom>
          <a:ln>
            <a:solidFill>
              <a:schemeClr val="tx1"/>
            </a:solidFill>
          </a:ln>
        </p:spPr>
      </p:pic>
    </p:spTree>
    <p:extLst>
      <p:ext uri="{BB962C8B-B14F-4D97-AF65-F5344CB8AC3E}">
        <p14:creationId xmlns:p14="http://schemas.microsoft.com/office/powerpoint/2010/main" val="2189392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5016758"/>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 to look for auto-correlation ?</a:t>
            </a:r>
          </a:p>
          <a:p>
            <a:r>
              <a:rPr lang="en-US" sz="2000" dirty="0">
                <a:latin typeface="Calibri" pitchFamily="34" charset="0"/>
                <a:cs typeface="Calibri" pitchFamily="34" charset="0"/>
              </a:rPr>
              <a:t>Another way is </a:t>
            </a:r>
            <a:r>
              <a:rPr lang="en-US" sz="2000" b="1" dirty="0">
                <a:latin typeface="Calibri" pitchFamily="34" charset="0"/>
                <a:cs typeface="Calibri" pitchFamily="34" charset="0"/>
              </a:rPr>
              <a:t>Durbin-Watson test</a:t>
            </a:r>
            <a:r>
              <a:rPr lang="en-US" sz="2000" dirty="0">
                <a:latin typeface="Calibri" pitchFamily="34" charset="0"/>
                <a:cs typeface="Calibri" pitchFamily="34" charset="0"/>
              </a:rPr>
              <a:t>, which is there in the regression table summary</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Generally its values lie between </a:t>
            </a:r>
            <a:r>
              <a:rPr lang="en-US" sz="2000" b="1" dirty="0">
                <a:latin typeface="Calibri" pitchFamily="34" charset="0"/>
                <a:cs typeface="Calibri" pitchFamily="34" charset="0"/>
              </a:rPr>
              <a:t>0 and 4</a:t>
            </a:r>
            <a:endParaRPr lang="en-US" sz="2000" dirty="0">
              <a:latin typeface="Calibri" pitchFamily="34" charset="0"/>
              <a:cs typeface="Calibri" pitchFamily="34" charset="0"/>
            </a:endParaRPr>
          </a:p>
          <a:p>
            <a:r>
              <a:rPr lang="en-US" sz="2000" b="1" dirty="0">
                <a:latin typeface="Calibri" pitchFamily="34" charset="0"/>
                <a:cs typeface="Calibri" pitchFamily="34" charset="0"/>
              </a:rPr>
              <a:t>Value = 2 : no auto-correlation</a:t>
            </a:r>
          </a:p>
          <a:p>
            <a:r>
              <a:rPr lang="en-US" sz="2000" b="1" dirty="0">
                <a:latin typeface="Calibri" pitchFamily="34" charset="0"/>
                <a:cs typeface="Calibri" pitchFamily="34" charset="0"/>
              </a:rPr>
              <a:t>Value &lt; 1 or value &gt;3 : Cause for alarm, looks like auto-correlation</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There is no remedy for this problem. The only thing you can do here is you can avoid using the linear regression in this case.</a:t>
            </a:r>
          </a:p>
          <a:p>
            <a:r>
              <a:rPr lang="en-US" sz="2000" dirty="0">
                <a:latin typeface="Calibri" pitchFamily="34" charset="0"/>
                <a:cs typeface="Calibri" pitchFamily="34" charset="0"/>
              </a:rPr>
              <a:t>You may use other models such as Autoregressive model, Moving average model, Autoregressive Moving Average Model, Autoregressive Integrated Moving Average Model</a:t>
            </a:r>
          </a:p>
        </p:txBody>
      </p:sp>
    </p:spTree>
    <p:extLst>
      <p:ext uri="{BB962C8B-B14F-4D97-AF65-F5344CB8AC3E}">
        <p14:creationId xmlns:p14="http://schemas.microsoft.com/office/powerpoint/2010/main" val="561512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785652"/>
          </a:xfrm>
          <a:prstGeom prst="rect">
            <a:avLst/>
          </a:prstGeom>
          <a:noFill/>
        </p:spPr>
        <p:txBody>
          <a:bodyPr wrap="square" rtlCol="0">
            <a:spAutoFit/>
          </a:bodyPr>
          <a:lstStyle/>
          <a:p>
            <a:r>
              <a:rPr lang="en-US" sz="2000" b="1" dirty="0">
                <a:latin typeface="Calibri" pitchFamily="34" charset="0"/>
                <a:cs typeface="Calibri" pitchFamily="34" charset="0"/>
              </a:rPr>
              <a:t>No multi-collinearity: </a:t>
            </a:r>
            <a:r>
              <a:rPr lang="en-US" sz="2000" dirty="0">
                <a:latin typeface="Calibri" pitchFamily="34" charset="0"/>
                <a:cs typeface="Calibri" pitchFamily="34" charset="0"/>
              </a:rPr>
              <a:t>We observer multi-collinearity when two or more variables have a high correlation</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The reason for this assumption is, in multi-collinearity, the relationship is symmetric. Hence the variability of one can be represented by the other. In such cases, there is no need to include both the variables, we can keep any one of them.</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Fixes: </a:t>
            </a:r>
            <a:r>
              <a:rPr lang="en-US" sz="2000" dirty="0">
                <a:latin typeface="Calibri" pitchFamily="34" charset="0"/>
                <a:cs typeface="Calibri" pitchFamily="34" charset="0"/>
              </a:rPr>
              <a:t>There are 3 ways to do this</a:t>
            </a:r>
          </a:p>
          <a:p>
            <a:pPr marL="457200" indent="-457200">
              <a:buAutoNum type="arabicPeriod"/>
            </a:pPr>
            <a:r>
              <a:rPr lang="en-US" sz="2000" dirty="0">
                <a:latin typeface="Calibri" pitchFamily="34" charset="0"/>
                <a:cs typeface="Calibri" pitchFamily="34" charset="0"/>
              </a:rPr>
              <a:t>You can drop one of the two variables</a:t>
            </a:r>
          </a:p>
          <a:p>
            <a:pPr marL="457200" indent="-457200">
              <a:buAutoNum type="arabicPeriod"/>
            </a:pPr>
            <a:r>
              <a:rPr lang="en-US" sz="2000" dirty="0">
                <a:latin typeface="Calibri" pitchFamily="34" charset="0"/>
                <a:cs typeface="Calibri" pitchFamily="34" charset="0"/>
              </a:rPr>
              <a:t>You can transform them into one variable</a:t>
            </a:r>
          </a:p>
          <a:p>
            <a:pPr marL="457200" indent="-457200">
              <a:buAutoNum type="arabicPeriod"/>
            </a:pPr>
            <a:r>
              <a:rPr lang="en-US" sz="2000" dirty="0">
                <a:latin typeface="Calibri" pitchFamily="34" charset="0"/>
                <a:cs typeface="Calibri" pitchFamily="34" charset="0"/>
              </a:rPr>
              <a:t>You can keep them both and treat them with extreme caution</a:t>
            </a:r>
          </a:p>
        </p:txBody>
      </p:sp>
    </p:spTree>
    <p:extLst>
      <p:ext uri="{BB962C8B-B14F-4D97-AF65-F5344CB8AC3E}">
        <p14:creationId xmlns:p14="http://schemas.microsoft.com/office/powerpoint/2010/main" val="1625851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75822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R</a:t>
            </a:r>
          </a:p>
        </p:txBody>
      </p:sp>
      <p:sp>
        <p:nvSpPr>
          <p:cNvPr id="3" name="TextBox 2"/>
          <p:cNvSpPr txBox="1"/>
          <p:nvPr/>
        </p:nvSpPr>
        <p:spPr>
          <a:xfrm>
            <a:off x="317500" y="1447800"/>
            <a:ext cx="3048000" cy="2123658"/>
          </a:xfrm>
          <a:prstGeom prst="rect">
            <a:avLst/>
          </a:prstGeom>
          <a:noFill/>
        </p:spPr>
        <p:txBody>
          <a:bodyPr wrap="square" rtlCol="0">
            <a:spAutoFit/>
          </a:bodyPr>
          <a:lstStyle/>
          <a:p>
            <a:pPr algn="just"/>
            <a:r>
              <a:rPr lang="en-US" sz="1600" dirty="0">
                <a:solidFill>
                  <a:srgbClr val="FF0000"/>
                </a:solidFill>
                <a:latin typeface="Calibri" pitchFamily="34" charset="0"/>
                <a:cs typeface="Calibri" pitchFamily="34" charset="0"/>
              </a:rPr>
              <a:t>&gt; Z &lt;- </a:t>
            </a:r>
            <a:r>
              <a:rPr lang="en-US" sz="1600" dirty="0" err="1">
                <a:solidFill>
                  <a:srgbClr val="FF0000"/>
                </a:solidFill>
                <a:latin typeface="Calibri" pitchFamily="34" charset="0"/>
                <a:cs typeface="Calibri" pitchFamily="34" charset="0"/>
              </a:rPr>
              <a:t>lm</a:t>
            </a:r>
            <a:r>
              <a:rPr lang="en-US" sz="1600" dirty="0">
                <a:solidFill>
                  <a:srgbClr val="FF0000"/>
                </a:solidFill>
                <a:latin typeface="Calibri" pitchFamily="34" charset="0"/>
                <a:cs typeface="Calibri" pitchFamily="34" charset="0"/>
              </a:rPr>
              <a:t>(y ~ x)</a:t>
            </a:r>
          </a:p>
          <a:p>
            <a:pPr algn="just"/>
            <a:r>
              <a:rPr lang="en-US" sz="1600" dirty="0">
                <a:solidFill>
                  <a:srgbClr val="FF0000"/>
                </a:solidFill>
                <a:latin typeface="Calibri" pitchFamily="34" charset="0"/>
                <a:cs typeface="Calibri" pitchFamily="34" charset="0"/>
              </a:rPr>
              <a:t>&gt; Z</a:t>
            </a:r>
          </a:p>
          <a:p>
            <a:pPr lvl="1" algn="just"/>
            <a:r>
              <a:rPr lang="en-US" sz="1600" dirty="0">
                <a:latin typeface="Calibri" pitchFamily="34" charset="0"/>
                <a:cs typeface="Calibri" pitchFamily="34" charset="0"/>
              </a:rPr>
              <a:t>Call:</a:t>
            </a:r>
          </a:p>
          <a:p>
            <a:pPr lvl="1" algn="just"/>
            <a:r>
              <a:rPr lang="en-US" sz="1600" dirty="0" err="1">
                <a:latin typeface="Calibri" pitchFamily="34" charset="0"/>
                <a:cs typeface="Calibri" pitchFamily="34" charset="0"/>
              </a:rPr>
              <a:t>lm</a:t>
            </a:r>
            <a:r>
              <a:rPr lang="en-US" sz="1600" dirty="0">
                <a:latin typeface="Calibri" pitchFamily="34" charset="0"/>
                <a:cs typeface="Calibri" pitchFamily="34" charset="0"/>
              </a:rPr>
              <a:t>(formula = y ~ x)</a:t>
            </a:r>
          </a:p>
          <a:p>
            <a:pPr lvl="1" algn="just"/>
            <a:endParaRPr lang="en-US" sz="1600" dirty="0">
              <a:latin typeface="Calibri" pitchFamily="34" charset="0"/>
              <a:cs typeface="Calibri" pitchFamily="34" charset="0"/>
            </a:endParaRPr>
          </a:p>
          <a:p>
            <a:pPr lvl="1" algn="just"/>
            <a:r>
              <a:rPr lang="en-US" sz="1600" dirty="0">
                <a:latin typeface="Calibri" pitchFamily="34" charset="0"/>
                <a:cs typeface="Calibri" pitchFamily="34" charset="0"/>
              </a:rPr>
              <a:t>Coefficients:</a:t>
            </a:r>
          </a:p>
          <a:p>
            <a:pPr lvl="1" algn="just"/>
            <a:r>
              <a:rPr lang="en-US" sz="1600" dirty="0">
                <a:latin typeface="Calibri" pitchFamily="34" charset="0"/>
                <a:cs typeface="Calibri" pitchFamily="34" charset="0"/>
              </a:rPr>
              <a:t>(Intercept)            x  </a:t>
            </a:r>
          </a:p>
          <a:p>
            <a:pPr lvl="1" algn="just"/>
            <a:r>
              <a:rPr lang="en-US" sz="1600" dirty="0">
                <a:latin typeface="Calibri" pitchFamily="34" charset="0"/>
                <a:cs typeface="Calibri" pitchFamily="34" charset="0"/>
              </a:rPr>
              <a:t>     324.08        -8.83</a:t>
            </a:r>
          </a:p>
        </p:txBody>
      </p:sp>
      <p:sp>
        <p:nvSpPr>
          <p:cNvPr id="5" name="TextBox 4">
            <a:extLst>
              <a:ext uri="{FF2B5EF4-FFF2-40B4-BE49-F238E27FC236}">
                <a16:creationId xmlns:a16="http://schemas.microsoft.com/office/drawing/2014/main" id="{59FD2B39-DB8B-4BF5-9366-6E6BD3B250DE}"/>
              </a:ext>
            </a:extLst>
          </p:cNvPr>
          <p:cNvSpPr txBox="1"/>
          <p:nvPr/>
        </p:nvSpPr>
        <p:spPr>
          <a:xfrm>
            <a:off x="3124200" y="1255455"/>
            <a:ext cx="5867400" cy="4924425"/>
          </a:xfrm>
          <a:prstGeom prst="rect">
            <a:avLst/>
          </a:prstGeom>
          <a:noFill/>
        </p:spPr>
        <p:txBody>
          <a:bodyPr wrap="square" rtlCol="0">
            <a:spAutoFit/>
          </a:bodyPr>
          <a:lstStyle/>
          <a:p>
            <a:pPr algn="just"/>
            <a:r>
              <a:rPr lang="en-US" sz="1600" dirty="0">
                <a:solidFill>
                  <a:srgbClr val="FF0000"/>
                </a:solidFill>
                <a:latin typeface="Calibri" pitchFamily="34" charset="0"/>
                <a:cs typeface="Calibri" pitchFamily="34" charset="0"/>
              </a:rPr>
              <a:t>&gt; summary(Z)</a:t>
            </a:r>
          </a:p>
          <a:p>
            <a:pPr algn="just"/>
            <a:endParaRPr lang="en-US" sz="1600" dirty="0">
              <a:solidFill>
                <a:srgbClr val="FF0000"/>
              </a:solidFill>
              <a:latin typeface="Calibri" pitchFamily="34" charset="0"/>
              <a:cs typeface="Calibri" pitchFamily="34" charset="0"/>
            </a:endParaRPr>
          </a:p>
          <a:p>
            <a:pPr algn="just"/>
            <a:r>
              <a:rPr lang="en-US" sz="1600" dirty="0">
                <a:latin typeface="Calibri" pitchFamily="34" charset="0"/>
                <a:cs typeface="Calibri" pitchFamily="34" charset="0"/>
              </a:rPr>
              <a:t>Call:</a:t>
            </a:r>
          </a:p>
          <a:p>
            <a:pPr algn="just"/>
            <a:r>
              <a:rPr lang="en-US" sz="1600" dirty="0" err="1">
                <a:latin typeface="Calibri" pitchFamily="34" charset="0"/>
                <a:cs typeface="Calibri" pitchFamily="34" charset="0"/>
              </a:rPr>
              <a:t>lm</a:t>
            </a:r>
            <a:r>
              <a:rPr lang="en-US" sz="1600" dirty="0">
                <a:latin typeface="Calibri" pitchFamily="34" charset="0"/>
                <a:cs typeface="Calibri" pitchFamily="34" charset="0"/>
              </a:rPr>
              <a:t>(formula = y ~ x)</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Residuals:</a:t>
            </a:r>
          </a:p>
          <a:p>
            <a:pPr algn="just"/>
            <a:r>
              <a:rPr lang="en-US" sz="1600" dirty="0">
                <a:latin typeface="Calibri" pitchFamily="34" charset="0"/>
                <a:cs typeface="Calibri" pitchFamily="34" charset="0"/>
              </a:rPr>
              <a:t>   Min	1Q 	Median     	3Q    	Max </a:t>
            </a:r>
          </a:p>
          <a:p>
            <a:pPr algn="just"/>
            <a:r>
              <a:rPr lang="en-US" sz="1600" dirty="0">
                <a:latin typeface="Calibri" pitchFamily="34" charset="0"/>
                <a:cs typeface="Calibri" pitchFamily="34" charset="0"/>
              </a:rPr>
              <a:t>-59.26 	-28.93	-13.45  	25.65 	143.36 </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Coefficients:</a:t>
            </a:r>
          </a:p>
          <a:p>
            <a:pPr algn="just"/>
            <a:r>
              <a:rPr lang="en-US" sz="1600" dirty="0">
                <a:latin typeface="Calibri" pitchFamily="34" charset="0"/>
                <a:cs typeface="Calibri" pitchFamily="34" charset="0"/>
              </a:rPr>
              <a:t>            	  Estimate 	Std. Error 	t value 	</a:t>
            </a:r>
            <a:r>
              <a:rPr lang="en-US" sz="1600" dirty="0" err="1">
                <a:latin typeface="Calibri" pitchFamily="34" charset="0"/>
                <a:cs typeface="Calibri" pitchFamily="34" charset="0"/>
              </a:rPr>
              <a:t>Pr</a:t>
            </a:r>
            <a:r>
              <a:rPr lang="en-US" sz="1600" dirty="0">
                <a:latin typeface="Calibri" pitchFamily="34" charset="0"/>
                <a:cs typeface="Calibri" pitchFamily="34" charset="0"/>
              </a:rPr>
              <a:t>(&gt;|t|)    </a:t>
            </a:r>
          </a:p>
          <a:p>
            <a:pPr algn="just"/>
            <a:r>
              <a:rPr lang="en-US" sz="1600" dirty="0">
                <a:latin typeface="Calibri" pitchFamily="34" charset="0"/>
                <a:cs typeface="Calibri" pitchFamily="34" charset="0"/>
              </a:rPr>
              <a:t>(Intercept)   324.08      27.43  	11.813 	8.25e-13 ***</a:t>
            </a:r>
          </a:p>
          <a:p>
            <a:pPr algn="just"/>
            <a:r>
              <a:rPr lang="en-US" sz="1600" dirty="0">
                <a:latin typeface="Calibri" pitchFamily="34" charset="0"/>
                <a:cs typeface="Calibri" pitchFamily="34" charset="0"/>
              </a:rPr>
              <a:t>x              	  -8.83      	 1.31 	 -6.742 	1.79e-07 ***</a:t>
            </a:r>
          </a:p>
          <a:p>
            <a:pPr algn="just"/>
            <a:r>
              <a:rPr lang="en-US" sz="1600" dirty="0">
                <a:latin typeface="Calibri" pitchFamily="34" charset="0"/>
                <a:cs typeface="Calibri" pitchFamily="34" charset="0"/>
              </a:rPr>
              <a:t>---</a:t>
            </a:r>
          </a:p>
          <a:p>
            <a:pPr algn="just"/>
            <a:r>
              <a:rPr lang="en-US" sz="1600" dirty="0" err="1">
                <a:latin typeface="Calibri" pitchFamily="34" charset="0"/>
                <a:cs typeface="Calibri" pitchFamily="34" charset="0"/>
              </a:rPr>
              <a:t>Signif</a:t>
            </a:r>
            <a:r>
              <a:rPr lang="en-US" sz="1600" dirty="0">
                <a:latin typeface="Calibri" pitchFamily="34" charset="0"/>
                <a:cs typeface="Calibri" pitchFamily="34" charset="0"/>
              </a:rPr>
              <a:t>. codes:  0 ‘***’ 0.001 ‘**’ 0.01 ‘*’ 0.05 ‘.’ 0.1 ‘ ’ 1</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Residual standard error: 43.95 on 30 degrees of freedom</a:t>
            </a:r>
          </a:p>
          <a:p>
            <a:pPr algn="just"/>
            <a:r>
              <a:rPr lang="en-US" sz="1600" dirty="0">
                <a:latin typeface="Calibri" pitchFamily="34" charset="0"/>
                <a:cs typeface="Calibri" pitchFamily="34" charset="0"/>
              </a:rPr>
              <a:t>Multiple R-squared:  0.6024,	Adjusted R-squared:  0.5892 </a:t>
            </a:r>
          </a:p>
          <a:p>
            <a:pPr algn="just"/>
            <a:r>
              <a:rPr lang="en-US" sz="1600" dirty="0">
                <a:latin typeface="Calibri" pitchFamily="34" charset="0"/>
                <a:cs typeface="Calibri" pitchFamily="34" charset="0"/>
              </a:rPr>
              <a:t>F-statistic: 45.46 on 1 and 30 DF,  p-value: 1.788e-07</a:t>
            </a:r>
          </a:p>
        </p:txBody>
      </p:sp>
    </p:spTree>
    <p:extLst>
      <p:ext uri="{BB962C8B-B14F-4D97-AF65-F5344CB8AC3E}">
        <p14:creationId xmlns:p14="http://schemas.microsoft.com/office/powerpoint/2010/main" val="1384183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3124199"/>
            <a:ext cx="2104230" cy="646331"/>
          </a:xfrm>
          <a:prstGeom prst="rect">
            <a:avLst/>
          </a:prstGeom>
          <a:noFill/>
        </p:spPr>
        <p:txBody>
          <a:bodyPr wrap="none" rtlCol="0">
            <a:spAutoFit/>
          </a:bodyPr>
          <a:lstStyle/>
          <a:p>
            <a:r>
              <a:rPr lang="en-US" sz="3600" dirty="0">
                <a:latin typeface="Calibri" pitchFamily="34" charset="0"/>
                <a:cs typeface="Calibri" pitchFamily="34" charset="0"/>
              </a:rPr>
              <a:t>Thank You</a:t>
            </a:r>
          </a:p>
        </p:txBody>
      </p:sp>
    </p:spTree>
    <p:extLst>
      <p:ext uri="{BB962C8B-B14F-4D97-AF65-F5344CB8AC3E}">
        <p14:creationId xmlns:p14="http://schemas.microsoft.com/office/powerpoint/2010/main" val="408570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467809" cy="646331"/>
          </a:xfrm>
          <a:prstGeom prst="rect">
            <a:avLst/>
          </a:prstGeom>
          <a:noFill/>
        </p:spPr>
        <p:txBody>
          <a:bodyPr wrap="none" rtlCol="0">
            <a:spAutoFit/>
          </a:bodyPr>
          <a:lstStyle/>
          <a:p>
            <a:r>
              <a:rPr lang="en-US" sz="3600" dirty="0">
                <a:latin typeface="Calibri" pitchFamily="34" charset="0"/>
                <a:cs typeface="Calibri" pitchFamily="34" charset="0"/>
              </a:rPr>
              <a:t>Linear Regression</a:t>
            </a:r>
          </a:p>
        </p:txBody>
      </p:sp>
      <p:pic>
        <p:nvPicPr>
          <p:cNvPr id="5" name="Picture 4">
            <a:extLst>
              <a:ext uri="{FF2B5EF4-FFF2-40B4-BE49-F238E27FC236}">
                <a16:creationId xmlns:a16="http://schemas.microsoft.com/office/drawing/2014/main" id="{873FB231-78A0-494F-99B4-F6ED9D545A8F}"/>
              </a:ext>
            </a:extLst>
          </p:cNvPr>
          <p:cNvPicPr>
            <a:picLocks noChangeAspect="1"/>
          </p:cNvPicPr>
          <p:nvPr/>
        </p:nvPicPr>
        <p:blipFill>
          <a:blip r:embed="rId2"/>
          <a:stretch>
            <a:fillRect/>
          </a:stretch>
        </p:blipFill>
        <p:spPr>
          <a:xfrm>
            <a:off x="762000" y="1524000"/>
            <a:ext cx="7781731" cy="4114800"/>
          </a:xfrm>
          <a:prstGeom prst="rect">
            <a:avLst/>
          </a:prstGeom>
        </p:spPr>
      </p:pic>
    </p:spTree>
    <p:extLst>
      <p:ext uri="{BB962C8B-B14F-4D97-AF65-F5344CB8AC3E}">
        <p14:creationId xmlns:p14="http://schemas.microsoft.com/office/powerpoint/2010/main" val="280701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4415" y="3105834"/>
            <a:ext cx="4835170" cy="646331"/>
          </a:xfrm>
          <a:prstGeom prst="rect">
            <a:avLst/>
          </a:prstGeom>
          <a:noFill/>
        </p:spPr>
        <p:txBody>
          <a:bodyPr wrap="none" rtlCol="0">
            <a:spAutoFit/>
          </a:bodyPr>
          <a:lstStyle/>
          <a:p>
            <a:pPr algn="ctr"/>
            <a:r>
              <a:rPr lang="en-US" sz="3600" dirty="0">
                <a:latin typeface="Calibri" pitchFamily="34" charset="0"/>
                <a:cs typeface="Calibri" pitchFamily="34" charset="0"/>
              </a:rPr>
              <a:t>Simple Linear Regression</a:t>
            </a:r>
          </a:p>
        </p:txBody>
      </p:sp>
    </p:spTree>
    <p:extLst>
      <p:ext uri="{BB962C8B-B14F-4D97-AF65-F5344CB8AC3E}">
        <p14:creationId xmlns:p14="http://schemas.microsoft.com/office/powerpoint/2010/main" val="246085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35170"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a:t>
            </a:r>
          </a:p>
        </p:txBody>
      </p:sp>
      <p:pic>
        <p:nvPicPr>
          <p:cNvPr id="5" name="Picture 4">
            <a:extLst>
              <a:ext uri="{FF2B5EF4-FFF2-40B4-BE49-F238E27FC236}">
                <a16:creationId xmlns:a16="http://schemas.microsoft.com/office/drawing/2014/main" id="{873FB231-78A0-494F-99B4-F6ED9D545A8F}"/>
              </a:ext>
            </a:extLst>
          </p:cNvPr>
          <p:cNvPicPr>
            <a:picLocks noChangeAspect="1"/>
          </p:cNvPicPr>
          <p:nvPr/>
        </p:nvPicPr>
        <p:blipFill>
          <a:blip r:embed="rId2"/>
          <a:stretch>
            <a:fillRect/>
          </a:stretch>
        </p:blipFill>
        <p:spPr>
          <a:xfrm>
            <a:off x="762000" y="1524000"/>
            <a:ext cx="7781731" cy="4114800"/>
          </a:xfrm>
          <a:prstGeom prst="rect">
            <a:avLst/>
          </a:prstGeom>
        </p:spPr>
      </p:pic>
    </p:spTree>
    <p:extLst>
      <p:ext uri="{BB962C8B-B14F-4D97-AF65-F5344CB8AC3E}">
        <p14:creationId xmlns:p14="http://schemas.microsoft.com/office/powerpoint/2010/main" val="69074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35170"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a:t>
            </a:r>
          </a:p>
        </p:txBody>
      </p:sp>
      <p:pic>
        <p:nvPicPr>
          <p:cNvPr id="3" name="Picture 2">
            <a:extLst>
              <a:ext uri="{FF2B5EF4-FFF2-40B4-BE49-F238E27FC236}">
                <a16:creationId xmlns:a16="http://schemas.microsoft.com/office/drawing/2014/main" id="{834DC146-FA48-492D-9C00-95BC01897B00}"/>
              </a:ext>
            </a:extLst>
          </p:cNvPr>
          <p:cNvPicPr>
            <a:picLocks noChangeAspect="1"/>
          </p:cNvPicPr>
          <p:nvPr/>
        </p:nvPicPr>
        <p:blipFill>
          <a:blip r:embed="rId2"/>
          <a:stretch>
            <a:fillRect/>
          </a:stretch>
        </p:blipFill>
        <p:spPr>
          <a:xfrm>
            <a:off x="2147887" y="1447800"/>
            <a:ext cx="4848225" cy="1800225"/>
          </a:xfrm>
          <a:prstGeom prst="rect">
            <a:avLst/>
          </a:prstGeom>
        </p:spPr>
      </p:pic>
      <p:pic>
        <p:nvPicPr>
          <p:cNvPr id="4" name="Picture 3">
            <a:extLst>
              <a:ext uri="{FF2B5EF4-FFF2-40B4-BE49-F238E27FC236}">
                <a16:creationId xmlns:a16="http://schemas.microsoft.com/office/drawing/2014/main" id="{157D2CA5-A03A-424B-A83C-012096408160}"/>
              </a:ext>
            </a:extLst>
          </p:cNvPr>
          <p:cNvPicPr>
            <a:picLocks noChangeAspect="1"/>
          </p:cNvPicPr>
          <p:nvPr/>
        </p:nvPicPr>
        <p:blipFill>
          <a:blip r:embed="rId3"/>
          <a:stretch>
            <a:fillRect/>
          </a:stretch>
        </p:blipFill>
        <p:spPr>
          <a:xfrm>
            <a:off x="2147887" y="3609976"/>
            <a:ext cx="4848225" cy="2409825"/>
          </a:xfrm>
          <a:prstGeom prst="rect">
            <a:avLst/>
          </a:prstGeom>
        </p:spPr>
      </p:pic>
    </p:spTree>
    <p:extLst>
      <p:ext uri="{BB962C8B-B14F-4D97-AF65-F5344CB8AC3E}">
        <p14:creationId xmlns:p14="http://schemas.microsoft.com/office/powerpoint/2010/main" val="396625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p:pic>
        <p:nvPicPr>
          <p:cNvPr id="5" name="Picture 4">
            <a:extLst>
              <a:ext uri="{FF2B5EF4-FFF2-40B4-BE49-F238E27FC236}">
                <a16:creationId xmlns:a16="http://schemas.microsoft.com/office/drawing/2014/main" id="{A1816D33-1991-435C-9745-9F83C94D8B5D}"/>
              </a:ext>
            </a:extLst>
          </p:cNvPr>
          <p:cNvPicPr>
            <a:picLocks noChangeAspect="1"/>
          </p:cNvPicPr>
          <p:nvPr/>
        </p:nvPicPr>
        <p:blipFill>
          <a:blip r:embed="rId2"/>
          <a:stretch>
            <a:fillRect/>
          </a:stretch>
        </p:blipFill>
        <p:spPr>
          <a:xfrm>
            <a:off x="837877" y="1714500"/>
            <a:ext cx="7468246" cy="3429000"/>
          </a:xfrm>
          <a:prstGeom prst="rect">
            <a:avLst/>
          </a:prstGeom>
        </p:spPr>
      </p:pic>
    </p:spTree>
    <p:extLst>
      <p:ext uri="{BB962C8B-B14F-4D97-AF65-F5344CB8AC3E}">
        <p14:creationId xmlns:p14="http://schemas.microsoft.com/office/powerpoint/2010/main" val="343320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1695</TotalTime>
  <Words>2788</Words>
  <Application>Microsoft Office PowerPoint</Application>
  <PresentationFormat>On-screen Show (4:3)</PresentationFormat>
  <Paragraphs>350</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Bookman Old Style</vt:lpstr>
      <vt:lpstr>Calibri</vt:lpstr>
      <vt:lpstr>Cambria Math</vt:lpstr>
      <vt:lpstr>Gill Sans MT</vt:lpstr>
      <vt:lpstr>Wingdings</vt:lpstr>
      <vt:lpstr>Wingdings 3</vt:lpstr>
      <vt:lpstr>Origin</vt:lpstr>
      <vt:lpstr>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Admin</dc:creator>
  <cp:lastModifiedBy>Admin</cp:lastModifiedBy>
  <cp:revision>916</cp:revision>
  <dcterms:created xsi:type="dcterms:W3CDTF">2019-03-01T15:56:49Z</dcterms:created>
  <dcterms:modified xsi:type="dcterms:W3CDTF">2019-04-25T22:26:19Z</dcterms:modified>
</cp:coreProperties>
</file>