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56" r:id="rId2"/>
    <p:sldId id="336" r:id="rId3"/>
    <p:sldId id="258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EB6498-AAA0-4BFC-A0D0-A74700F3BF5C}">
          <p14:sldIdLst>
            <p14:sldId id="256"/>
            <p14:sldId id="336"/>
            <p14:sldId id="258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9028"/>
    <a:srgbClr val="C9D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6" autoAdjust="0"/>
    <p:restoredTop sz="94085" autoAdjust="0"/>
  </p:normalViewPr>
  <p:slideViewPr>
    <p:cSldViewPr>
      <p:cViewPr varScale="1">
        <p:scale>
          <a:sx n="62" d="100"/>
          <a:sy n="62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881C5-C40C-46AE-B142-F7F3F0A1C89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0EA4C-8658-4D81-AD92-31C475AE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4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51F961C-2C06-44AD-B09C-3FDB0903E3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51F961C-2C06-44AD-B09C-3FDB0903E3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51F961C-2C06-44AD-B09C-3FDB0903E3DD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riches to rags</a:t>
            </a:r>
          </a:p>
        </p:txBody>
      </p:sp>
    </p:spTree>
    <p:extLst>
      <p:ext uri="{BB962C8B-B14F-4D97-AF65-F5344CB8AC3E}">
        <p14:creationId xmlns:p14="http://schemas.microsoft.com/office/powerpoint/2010/main" val="25294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2253" y="533400"/>
            <a:ext cx="381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PCA –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2952" y="1263134"/>
            <a:ext cx="765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Step 3: Compute Eigen Values &amp; Eigen Vectors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127AA-8B44-4E42-8939-7F54B1C5382E}"/>
              </a:ext>
            </a:extLst>
          </p:cNvPr>
          <p:cNvSpPr txBox="1"/>
          <p:nvPr/>
        </p:nvSpPr>
        <p:spPr>
          <a:xfrm>
            <a:off x="1143000" y="1992868"/>
            <a:ext cx="6019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Eventually we get the equation: </a:t>
            </a:r>
          </a:p>
          <a:p>
            <a:r>
              <a:rPr lang="en-US" dirty="0"/>
              <a:t>(0.6165-</a:t>
            </a:r>
            <a:r>
              <a:rPr lang="el-GR" dirty="0"/>
              <a:t>λ</a:t>
            </a:r>
            <a:r>
              <a:rPr lang="en-US" dirty="0"/>
              <a:t>) * (0.7165-</a:t>
            </a:r>
            <a:r>
              <a:rPr lang="el-GR" dirty="0"/>
              <a:t>λ</a:t>
            </a:r>
            <a:r>
              <a:rPr lang="en-US" dirty="0"/>
              <a:t>) – 0.6154 * 0.6154 = 0</a:t>
            </a:r>
          </a:p>
          <a:p>
            <a:endParaRPr lang="en-US" dirty="0"/>
          </a:p>
          <a:p>
            <a:r>
              <a:rPr lang="en-US" dirty="0"/>
              <a:t>We will get a quadratic equation here, </a:t>
            </a:r>
          </a:p>
          <a:p>
            <a:r>
              <a:rPr lang="en-US" dirty="0"/>
              <a:t>Which means it has 2 roots.</a:t>
            </a:r>
          </a:p>
          <a:p>
            <a:endParaRPr lang="en-US" dirty="0"/>
          </a:p>
          <a:p>
            <a:r>
              <a:rPr lang="en-US" dirty="0"/>
              <a:t>After solving, we get the roots as: </a:t>
            </a:r>
          </a:p>
          <a:p>
            <a:r>
              <a:rPr lang="el-GR" b="1" dirty="0"/>
              <a:t>λ</a:t>
            </a:r>
            <a:r>
              <a:rPr lang="en-US" b="1" baseline="-25000" dirty="0"/>
              <a:t>1</a:t>
            </a:r>
            <a:r>
              <a:rPr lang="en-US" b="1" dirty="0"/>
              <a:t> = 0.4908  &amp; </a:t>
            </a:r>
            <a:r>
              <a:rPr lang="el-GR" b="1" dirty="0"/>
              <a:t>λ</a:t>
            </a:r>
            <a:r>
              <a:rPr lang="en-US" b="1" baseline="-25000" dirty="0"/>
              <a:t>2</a:t>
            </a:r>
            <a:r>
              <a:rPr lang="en-US" b="1" dirty="0"/>
              <a:t> = 1.2480</a:t>
            </a:r>
          </a:p>
          <a:p>
            <a:endParaRPr lang="en-US" b="1" dirty="0"/>
          </a:p>
          <a:p>
            <a:r>
              <a:rPr lang="en-US" b="1" dirty="0"/>
              <a:t>Hence our eigen values are: </a:t>
            </a:r>
          </a:p>
          <a:p>
            <a:r>
              <a:rPr lang="el-GR" dirty="0"/>
              <a:t>λ</a:t>
            </a:r>
            <a:r>
              <a:rPr lang="en-US" baseline="-25000" dirty="0"/>
              <a:t>1</a:t>
            </a:r>
            <a:r>
              <a:rPr lang="en-US" dirty="0"/>
              <a:t> = 0.4908  &amp; </a:t>
            </a:r>
            <a:r>
              <a:rPr lang="el-GR" dirty="0"/>
              <a:t>λ</a:t>
            </a:r>
            <a:r>
              <a:rPr lang="en-US" baseline="-25000" dirty="0"/>
              <a:t>2</a:t>
            </a:r>
            <a:r>
              <a:rPr lang="en-US" dirty="0"/>
              <a:t> = 1.2480</a:t>
            </a:r>
          </a:p>
        </p:txBody>
      </p:sp>
    </p:spTree>
    <p:extLst>
      <p:ext uri="{BB962C8B-B14F-4D97-AF65-F5344CB8AC3E}">
        <p14:creationId xmlns:p14="http://schemas.microsoft.com/office/powerpoint/2010/main" val="75804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2253" y="533400"/>
            <a:ext cx="381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PCA –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2952" y="1263134"/>
            <a:ext cx="76581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Step 3: Compute Eigen Values &amp; Eigen Vectors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To get the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Eigen vectors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we have to solve for the determinants of : 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A X = 0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506A86-1EE2-4EA9-A44A-F0FD7B875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54196"/>
              </p:ext>
            </p:extLst>
          </p:nvPr>
        </p:nvGraphicFramePr>
        <p:xfrm>
          <a:off x="960274" y="2983035"/>
          <a:ext cx="3067704" cy="89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852">
                  <a:extLst>
                    <a:ext uri="{9D8B030D-6E8A-4147-A177-3AD203B41FA5}">
                      <a16:colId xmlns:a16="http://schemas.microsoft.com/office/drawing/2014/main" val="3924295630"/>
                    </a:ext>
                  </a:extLst>
                </a:gridCol>
                <a:gridCol w="1533852">
                  <a:extLst>
                    <a:ext uri="{9D8B030D-6E8A-4147-A177-3AD203B41FA5}">
                      <a16:colId xmlns:a16="http://schemas.microsoft.com/office/drawing/2014/main" val="3191653617"/>
                    </a:ext>
                  </a:extLst>
                </a:gridCol>
              </a:tblGrid>
              <a:tr h="44596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0.6165 - </a:t>
                      </a:r>
                      <a:r>
                        <a:rPr kumimoji="0" lang="el-GR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λ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0.6154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82981"/>
                  </a:ext>
                </a:extLst>
              </a:tr>
              <a:tr h="445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0.6154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0.7165 - </a:t>
                      </a:r>
                      <a:r>
                        <a:rPr kumimoji="0" lang="el-GR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λ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489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0AA20-51C2-4DCB-BA66-428F1013F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18711"/>
              </p:ext>
            </p:extLst>
          </p:nvPr>
        </p:nvGraphicFramePr>
        <p:xfrm>
          <a:off x="4267200" y="2983035"/>
          <a:ext cx="1533852" cy="89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852">
                  <a:extLst>
                    <a:ext uri="{9D8B030D-6E8A-4147-A177-3AD203B41FA5}">
                      <a16:colId xmlns:a16="http://schemas.microsoft.com/office/drawing/2014/main" val="3924295630"/>
                    </a:ext>
                  </a:extLst>
                </a:gridCol>
              </a:tblGrid>
              <a:tr h="44596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  <a:r>
                        <a:rPr lang="en-US" b="0" baseline="-250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82981"/>
                  </a:ext>
                </a:extLst>
              </a:tr>
              <a:tr h="445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Y</a:t>
                      </a:r>
                      <a:r>
                        <a:rPr lang="en-US" b="0" baseline="-250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489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D6D0F37-4975-4016-8E83-402CBDA08042}"/>
              </a:ext>
            </a:extLst>
          </p:cNvPr>
          <p:cNvSpPr txBox="1"/>
          <p:nvPr/>
        </p:nvSpPr>
        <p:spPr>
          <a:xfrm>
            <a:off x="6040274" y="3105834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= 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27ADC-793D-4504-AECC-69283F8A3EDF}"/>
              </a:ext>
            </a:extLst>
          </p:cNvPr>
          <p:cNvSpPr txBox="1"/>
          <p:nvPr/>
        </p:nvSpPr>
        <p:spPr>
          <a:xfrm>
            <a:off x="922952" y="4055671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solve for both Eigen Values :</a:t>
            </a:r>
          </a:p>
          <a:p>
            <a:r>
              <a:rPr lang="el-GR" dirty="0"/>
              <a:t>λ</a:t>
            </a:r>
            <a:r>
              <a:rPr lang="en-US" baseline="-25000" dirty="0"/>
              <a:t>1</a:t>
            </a:r>
            <a:r>
              <a:rPr lang="en-US" dirty="0"/>
              <a:t> = 0.4908  &amp; </a:t>
            </a:r>
            <a:r>
              <a:rPr lang="el-GR" dirty="0"/>
              <a:t>λ</a:t>
            </a:r>
            <a:r>
              <a:rPr lang="en-US" baseline="-25000" dirty="0"/>
              <a:t>2</a:t>
            </a:r>
            <a:r>
              <a:rPr lang="en-US" dirty="0"/>
              <a:t> = 1.2480 </a:t>
            </a:r>
          </a:p>
        </p:txBody>
      </p:sp>
    </p:spTree>
    <p:extLst>
      <p:ext uri="{BB962C8B-B14F-4D97-AF65-F5344CB8AC3E}">
        <p14:creationId xmlns:p14="http://schemas.microsoft.com/office/powerpoint/2010/main" val="3686323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2253" y="533400"/>
            <a:ext cx="381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PCA –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2952" y="1263134"/>
            <a:ext cx="7658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Step 3: Compute Eigen Values &amp; Eigen Vectors</a:t>
            </a:r>
          </a:p>
          <a:p>
            <a:pPr algn="just"/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Solving for:</a:t>
            </a:r>
          </a:p>
          <a:p>
            <a:pPr algn="just"/>
            <a:r>
              <a:rPr lang="el-GR" dirty="0"/>
              <a:t>λ</a:t>
            </a:r>
            <a:r>
              <a:rPr lang="en-US" baseline="-25000" dirty="0"/>
              <a:t>1</a:t>
            </a:r>
            <a:r>
              <a:rPr lang="en-US" dirty="0"/>
              <a:t> = 0.4908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506A86-1EE2-4EA9-A44A-F0FD7B875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08179"/>
              </p:ext>
            </p:extLst>
          </p:nvPr>
        </p:nvGraphicFramePr>
        <p:xfrm>
          <a:off x="960274" y="2590800"/>
          <a:ext cx="4058304" cy="89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152">
                  <a:extLst>
                    <a:ext uri="{9D8B030D-6E8A-4147-A177-3AD203B41FA5}">
                      <a16:colId xmlns:a16="http://schemas.microsoft.com/office/drawing/2014/main" val="3924295630"/>
                    </a:ext>
                  </a:extLst>
                </a:gridCol>
                <a:gridCol w="2029152">
                  <a:extLst>
                    <a:ext uri="{9D8B030D-6E8A-4147-A177-3AD203B41FA5}">
                      <a16:colId xmlns:a16="http://schemas.microsoft.com/office/drawing/2014/main" val="3191653617"/>
                    </a:ext>
                  </a:extLst>
                </a:gridCol>
              </a:tblGrid>
              <a:tr h="44596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0.6165 – </a:t>
                      </a:r>
                      <a:r>
                        <a:rPr kumimoji="0" lang="en-US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0.4908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0.6154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82981"/>
                  </a:ext>
                </a:extLst>
              </a:tr>
              <a:tr h="445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0.6154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0.7165 – 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0.4908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489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0AA20-51C2-4DCB-BA66-428F1013F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280691"/>
              </p:ext>
            </p:extLst>
          </p:nvPr>
        </p:nvGraphicFramePr>
        <p:xfrm>
          <a:off x="5257800" y="2590800"/>
          <a:ext cx="1533852" cy="89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852">
                  <a:extLst>
                    <a:ext uri="{9D8B030D-6E8A-4147-A177-3AD203B41FA5}">
                      <a16:colId xmlns:a16="http://schemas.microsoft.com/office/drawing/2014/main" val="3924295630"/>
                    </a:ext>
                  </a:extLst>
                </a:gridCol>
              </a:tblGrid>
              <a:tr h="44596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  <a:r>
                        <a:rPr lang="en-US" b="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82981"/>
                  </a:ext>
                </a:extLst>
              </a:tr>
              <a:tr h="445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Y</a:t>
                      </a:r>
                      <a:r>
                        <a:rPr lang="en-US" b="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489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D6D0F37-4975-4016-8E83-402CBDA08042}"/>
              </a:ext>
            </a:extLst>
          </p:cNvPr>
          <p:cNvSpPr txBox="1"/>
          <p:nvPr/>
        </p:nvSpPr>
        <p:spPr>
          <a:xfrm>
            <a:off x="7030874" y="2713599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= 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525400-1D89-453A-9D53-886634AFD2F4}"/>
              </a:ext>
            </a:extLst>
          </p:cNvPr>
          <p:cNvSpPr txBox="1"/>
          <p:nvPr/>
        </p:nvSpPr>
        <p:spPr>
          <a:xfrm>
            <a:off x="960274" y="3610067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Hence, we get</a:t>
            </a:r>
          </a:p>
          <a:p>
            <a:endParaRPr lang="en-US" dirty="0"/>
          </a:p>
          <a:p>
            <a:r>
              <a:rPr lang="en-US" dirty="0"/>
              <a:t>0.1257 X</a:t>
            </a:r>
            <a:r>
              <a:rPr lang="en-US" baseline="-25000" dirty="0"/>
              <a:t>1</a:t>
            </a:r>
            <a:r>
              <a:rPr lang="en-US" dirty="0"/>
              <a:t> + 0.6154 Y</a:t>
            </a:r>
            <a:r>
              <a:rPr lang="en-US" baseline="-25000" dirty="0"/>
              <a:t>1</a:t>
            </a:r>
            <a:r>
              <a:rPr lang="en-US" dirty="0"/>
              <a:t> = 0</a:t>
            </a:r>
          </a:p>
          <a:p>
            <a:r>
              <a:rPr lang="en-US" dirty="0"/>
              <a:t>0.6154 X</a:t>
            </a:r>
            <a:r>
              <a:rPr lang="en-US" baseline="-25000" dirty="0"/>
              <a:t>1</a:t>
            </a:r>
            <a:r>
              <a:rPr lang="en-US" dirty="0"/>
              <a:t> + 0.2257 Y</a:t>
            </a:r>
            <a:r>
              <a:rPr lang="en-US" baseline="-25000" dirty="0"/>
              <a:t>1</a:t>
            </a:r>
            <a:r>
              <a:rPr lang="en-US" dirty="0"/>
              <a:t> = 0</a:t>
            </a:r>
          </a:p>
          <a:p>
            <a:r>
              <a:rPr lang="en-US" dirty="0"/>
              <a:t>Solving above equation we get Eigen vector v</a:t>
            </a:r>
            <a:r>
              <a:rPr lang="en-US" baseline="-25000" dirty="0"/>
              <a:t>1</a:t>
            </a:r>
            <a:r>
              <a:rPr lang="en-US" dirty="0"/>
              <a:t> for </a:t>
            </a:r>
            <a:r>
              <a:rPr lang="el-GR" dirty="0"/>
              <a:t>λ</a:t>
            </a:r>
            <a:r>
              <a:rPr lang="en-US" baseline="-25000" dirty="0"/>
              <a:t>1</a:t>
            </a:r>
            <a:r>
              <a:rPr lang="en-US" dirty="0"/>
              <a:t> = 0.4908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C2A4C8-DD6F-437E-9DFD-31B07F1AEF73}"/>
              </a:ext>
            </a:extLst>
          </p:cNvPr>
          <p:cNvSpPr txBox="1"/>
          <p:nvPr/>
        </p:nvSpPr>
        <p:spPr>
          <a:xfrm>
            <a:off x="1143000" y="5364064"/>
            <a:ext cx="106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</a:t>
            </a:r>
            <a:r>
              <a:rPr lang="en-US" sz="3600" baseline="-25000" dirty="0"/>
              <a:t>1</a:t>
            </a:r>
            <a:r>
              <a:rPr lang="en-US" sz="3600" dirty="0"/>
              <a:t> =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D5517D5-C94A-4BD4-A80D-0624DED47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731000"/>
              </p:ext>
            </p:extLst>
          </p:nvPr>
        </p:nvGraphicFramePr>
        <p:xfrm>
          <a:off x="2357453" y="5204070"/>
          <a:ext cx="1533852" cy="89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852">
                  <a:extLst>
                    <a:ext uri="{9D8B030D-6E8A-4147-A177-3AD203B41FA5}">
                      <a16:colId xmlns:a16="http://schemas.microsoft.com/office/drawing/2014/main" val="3924295630"/>
                    </a:ext>
                  </a:extLst>
                </a:gridCol>
              </a:tblGrid>
              <a:tr h="445965"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/>
                        <a:t>- 0.735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82981"/>
                  </a:ext>
                </a:extLst>
              </a:tr>
              <a:tr h="445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/>
                        <a:t>0.677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48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515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2253" y="533400"/>
            <a:ext cx="381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PCA –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2952" y="1263134"/>
            <a:ext cx="7658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Step 3: Compute Eigen Values &amp; Eigen Vectors</a:t>
            </a:r>
          </a:p>
          <a:p>
            <a:pPr algn="just"/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Solving for:</a:t>
            </a:r>
          </a:p>
          <a:p>
            <a:pPr algn="just"/>
            <a:r>
              <a:rPr lang="el-GR" dirty="0"/>
              <a:t>λ</a:t>
            </a:r>
            <a:r>
              <a:rPr lang="en-US" baseline="-25000" dirty="0"/>
              <a:t>2</a:t>
            </a:r>
            <a:r>
              <a:rPr lang="en-US" dirty="0"/>
              <a:t> = 1.2840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506A86-1EE2-4EA9-A44A-F0FD7B875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99880"/>
              </p:ext>
            </p:extLst>
          </p:nvPr>
        </p:nvGraphicFramePr>
        <p:xfrm>
          <a:off x="960274" y="2590800"/>
          <a:ext cx="4058304" cy="89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152">
                  <a:extLst>
                    <a:ext uri="{9D8B030D-6E8A-4147-A177-3AD203B41FA5}">
                      <a16:colId xmlns:a16="http://schemas.microsoft.com/office/drawing/2014/main" val="3924295630"/>
                    </a:ext>
                  </a:extLst>
                </a:gridCol>
                <a:gridCol w="2029152">
                  <a:extLst>
                    <a:ext uri="{9D8B030D-6E8A-4147-A177-3AD203B41FA5}">
                      <a16:colId xmlns:a16="http://schemas.microsoft.com/office/drawing/2014/main" val="3191653617"/>
                    </a:ext>
                  </a:extLst>
                </a:gridCol>
              </a:tblGrid>
              <a:tr h="44596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0.6165 – </a:t>
                      </a:r>
                      <a:r>
                        <a:rPr kumimoji="0" lang="en-US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1.2840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0.6154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82981"/>
                  </a:ext>
                </a:extLst>
              </a:tr>
              <a:tr h="445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0.6154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0.7165 – 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1.2840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489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0AA20-51C2-4DCB-BA66-428F1013F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99886"/>
              </p:ext>
            </p:extLst>
          </p:nvPr>
        </p:nvGraphicFramePr>
        <p:xfrm>
          <a:off x="5257800" y="2590800"/>
          <a:ext cx="1533852" cy="89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852">
                  <a:extLst>
                    <a:ext uri="{9D8B030D-6E8A-4147-A177-3AD203B41FA5}">
                      <a16:colId xmlns:a16="http://schemas.microsoft.com/office/drawing/2014/main" val="3924295630"/>
                    </a:ext>
                  </a:extLst>
                </a:gridCol>
              </a:tblGrid>
              <a:tr h="44596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  <a:r>
                        <a:rPr lang="en-US" b="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82981"/>
                  </a:ext>
                </a:extLst>
              </a:tr>
              <a:tr h="445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Y</a:t>
                      </a:r>
                      <a:r>
                        <a:rPr lang="en-US" b="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489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D6D0F37-4975-4016-8E83-402CBDA08042}"/>
              </a:ext>
            </a:extLst>
          </p:cNvPr>
          <p:cNvSpPr txBox="1"/>
          <p:nvPr/>
        </p:nvSpPr>
        <p:spPr>
          <a:xfrm>
            <a:off x="7030874" y="2713599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= 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525400-1D89-453A-9D53-886634AFD2F4}"/>
              </a:ext>
            </a:extLst>
          </p:cNvPr>
          <p:cNvSpPr txBox="1"/>
          <p:nvPr/>
        </p:nvSpPr>
        <p:spPr>
          <a:xfrm>
            <a:off x="960274" y="3610067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Solving above equation: </a:t>
            </a:r>
          </a:p>
          <a:p>
            <a:r>
              <a:rPr lang="en-US" dirty="0"/>
              <a:t>we get Eigen vector v</a:t>
            </a:r>
            <a:r>
              <a:rPr lang="en-US" baseline="-25000" dirty="0"/>
              <a:t>2</a:t>
            </a:r>
            <a:r>
              <a:rPr lang="en-US" dirty="0"/>
              <a:t> for </a:t>
            </a:r>
            <a:r>
              <a:rPr lang="el-GR" dirty="0"/>
              <a:t>λ</a:t>
            </a:r>
            <a:r>
              <a:rPr lang="en-US" baseline="-25000" dirty="0"/>
              <a:t>2</a:t>
            </a:r>
            <a:r>
              <a:rPr lang="en-US" dirty="0"/>
              <a:t> = 1.2840</a:t>
            </a:r>
          </a:p>
          <a:p>
            <a:r>
              <a:rPr lang="en-US" dirty="0"/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C2A4C8-DD6F-437E-9DFD-31B07F1AEF73}"/>
              </a:ext>
            </a:extLst>
          </p:cNvPr>
          <p:cNvSpPr txBox="1"/>
          <p:nvPr/>
        </p:nvSpPr>
        <p:spPr>
          <a:xfrm>
            <a:off x="949473" y="4554532"/>
            <a:ext cx="106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</a:t>
            </a:r>
            <a:r>
              <a:rPr lang="en-US" sz="3600" baseline="-25000" dirty="0"/>
              <a:t>2</a:t>
            </a:r>
            <a:r>
              <a:rPr lang="en-US" sz="3600" dirty="0"/>
              <a:t> =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D5517D5-C94A-4BD4-A80D-0624DED47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86674"/>
              </p:ext>
            </p:extLst>
          </p:nvPr>
        </p:nvGraphicFramePr>
        <p:xfrm>
          <a:off x="2163926" y="4394538"/>
          <a:ext cx="1533852" cy="89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852">
                  <a:extLst>
                    <a:ext uri="{9D8B030D-6E8A-4147-A177-3AD203B41FA5}">
                      <a16:colId xmlns:a16="http://schemas.microsoft.com/office/drawing/2014/main" val="3924295630"/>
                    </a:ext>
                  </a:extLst>
                </a:gridCol>
              </a:tblGrid>
              <a:tr h="445965"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/>
                        <a:t>- .`677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82981"/>
                  </a:ext>
                </a:extLst>
              </a:tr>
              <a:tr h="445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/>
                        <a:t>- 0.735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48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78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2253" y="533400"/>
            <a:ext cx="381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PCA –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01017"/>
            <a:ext cx="76581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Step 3: Compute Eigen Values &amp; Eigen Vectors</a:t>
            </a:r>
          </a:p>
          <a:p>
            <a:pPr algn="just"/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Assigning Principal Components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Here,</a:t>
            </a:r>
          </a:p>
          <a:p>
            <a:pPr algn="just"/>
            <a:r>
              <a:rPr lang="el-GR" b="1" dirty="0"/>
              <a:t>λ</a:t>
            </a:r>
            <a:r>
              <a:rPr lang="en-US" b="1" baseline="-25000" dirty="0"/>
              <a:t>2</a:t>
            </a:r>
            <a:r>
              <a:rPr lang="en-US" b="1" dirty="0"/>
              <a:t> (1.2480) &gt;  </a:t>
            </a:r>
            <a:r>
              <a:rPr lang="el-GR" b="1" dirty="0"/>
              <a:t>λ</a:t>
            </a:r>
            <a:r>
              <a:rPr lang="en-US" b="1" baseline="-25000" dirty="0"/>
              <a:t>1</a:t>
            </a:r>
            <a:r>
              <a:rPr lang="en-US" b="1" dirty="0"/>
              <a:t> (0.4908)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Hence, </a:t>
            </a:r>
          </a:p>
          <a:p>
            <a:pPr algn="just"/>
            <a:r>
              <a:rPr lang="el-GR" b="1" dirty="0"/>
              <a:t>λ</a:t>
            </a:r>
            <a:r>
              <a:rPr lang="en-US" b="1" baseline="-25000" dirty="0"/>
              <a:t>2</a:t>
            </a:r>
            <a:r>
              <a:rPr lang="en-US" b="1" dirty="0"/>
              <a:t> is our Principal Component 1 (PC1)</a:t>
            </a:r>
          </a:p>
          <a:p>
            <a:pPr algn="just"/>
            <a:r>
              <a:rPr lang="el-GR" b="1" dirty="0"/>
              <a:t>λ</a:t>
            </a:r>
            <a:r>
              <a:rPr lang="en-US" b="1" baseline="-25000" dirty="0"/>
              <a:t>1</a:t>
            </a:r>
            <a:r>
              <a:rPr lang="en-US" b="1" dirty="0"/>
              <a:t> is our Principal Component 2 (PC2)</a:t>
            </a:r>
          </a:p>
          <a:p>
            <a:pPr algn="just"/>
            <a:endParaRPr lang="en-US" b="1" dirty="0"/>
          </a:p>
          <a:p>
            <a:pPr algn="just"/>
            <a:r>
              <a:rPr lang="en-US" dirty="0"/>
              <a:t>Corresponding values will be our Eigen vectors: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EDC39AB-56DB-41D4-9B56-70BAC2004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2470"/>
              </p:ext>
            </p:extLst>
          </p:nvPr>
        </p:nvGraphicFramePr>
        <p:xfrm>
          <a:off x="1066800" y="4717337"/>
          <a:ext cx="4058304" cy="133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152">
                  <a:extLst>
                    <a:ext uri="{9D8B030D-6E8A-4147-A177-3AD203B41FA5}">
                      <a16:colId xmlns:a16="http://schemas.microsoft.com/office/drawing/2014/main" val="3924295630"/>
                    </a:ext>
                  </a:extLst>
                </a:gridCol>
                <a:gridCol w="2029152">
                  <a:extLst>
                    <a:ext uri="{9D8B030D-6E8A-4147-A177-3AD203B41FA5}">
                      <a16:colId xmlns:a16="http://schemas.microsoft.com/office/drawing/2014/main" val="3191653617"/>
                    </a:ext>
                  </a:extLst>
                </a:gridCol>
              </a:tblGrid>
              <a:tr h="44596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v2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563594"/>
                  </a:ext>
                </a:extLst>
              </a:tr>
              <a:tr h="44596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- 0.735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-0.677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82981"/>
                  </a:ext>
                </a:extLst>
              </a:tr>
              <a:tr h="445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-0.735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48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479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2253" y="533400"/>
            <a:ext cx="381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PCA –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2949" y="1210833"/>
            <a:ext cx="76581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Step 4: Keep Important Components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Here,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We keep all the components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Step 5: Create final dataset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Final Dataset = (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FeatureVector</a:t>
            </a:r>
            <a:r>
              <a:rPr lang="en-US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– (Standardize Data)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T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where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 = Transpose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Feature Vector = Vector(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Dataframe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you get having the PCs’ in it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(PC1 &amp; PC2 here)</a:t>
            </a:r>
          </a:p>
        </p:txBody>
      </p:sp>
    </p:spTree>
    <p:extLst>
      <p:ext uri="{BB962C8B-B14F-4D97-AF65-F5344CB8AC3E}">
        <p14:creationId xmlns:p14="http://schemas.microsoft.com/office/powerpoint/2010/main" val="34597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3124199"/>
            <a:ext cx="2627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PCA Example</a:t>
            </a:r>
          </a:p>
        </p:txBody>
      </p:sp>
    </p:spTree>
    <p:extLst>
      <p:ext uri="{BB962C8B-B14F-4D97-AF65-F5344CB8AC3E}">
        <p14:creationId xmlns:p14="http://schemas.microsoft.com/office/powerpoint/2010/main" val="394842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2253" y="533400"/>
            <a:ext cx="381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PCA –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499" y="1905000"/>
            <a:ext cx="76581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Step 1: Standardization of features (independent variables only)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Step 2: Calculate Covariance Matrix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Step 3: Compute Eigen Values &amp; Eigen Vectors of Covariance Matrix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	Then Assign the Principal Components Accordingly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Step 4: Keep Important PCs and discard less significant ones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Step 5: Create Final Dataset</a:t>
            </a:r>
          </a:p>
        </p:txBody>
      </p:sp>
    </p:spTree>
    <p:extLst>
      <p:ext uri="{BB962C8B-B14F-4D97-AF65-F5344CB8AC3E}">
        <p14:creationId xmlns:p14="http://schemas.microsoft.com/office/powerpoint/2010/main" val="109716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2253" y="533400"/>
            <a:ext cx="381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PCA –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2952" y="1447800"/>
            <a:ext cx="765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Suppose below is our data: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C07805-F7EF-45DF-A886-4608BC5AC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86329"/>
              </p:ext>
            </p:extLst>
          </p:nvPr>
        </p:nvGraphicFramePr>
        <p:xfrm>
          <a:off x="952499" y="2085201"/>
          <a:ext cx="289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82625371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518034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3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551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467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67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63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3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33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15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7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40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9D7187-0636-4347-99C5-93F81BF76E27}"/>
              </a:ext>
            </a:extLst>
          </p:cNvPr>
          <p:cNvSpPr txBox="1"/>
          <p:nvPr/>
        </p:nvSpPr>
        <p:spPr>
          <a:xfrm>
            <a:off x="4281484" y="2078981"/>
            <a:ext cx="44005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We now wish to do a PCA on this one and see if we can reduce it to lower dimension.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Note: Here for the sake of simplicity we took 2 dimensions (features). However if there are more dimensions, then we follow the same approach that we will see now.</a:t>
            </a:r>
          </a:p>
        </p:txBody>
      </p:sp>
    </p:spTree>
    <p:extLst>
      <p:ext uri="{BB962C8B-B14F-4D97-AF65-F5344CB8AC3E}">
        <p14:creationId xmlns:p14="http://schemas.microsoft.com/office/powerpoint/2010/main" val="324248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2253" y="533400"/>
            <a:ext cx="381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PCA –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2952" y="1263134"/>
            <a:ext cx="7658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Step 1: Standardize your data.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Make sure you do this step as it is a good practice. However if your data are already in good scales then you may skip it.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C07805-F7EF-45DF-A886-4608BC5AC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12570"/>
              </p:ext>
            </p:extLst>
          </p:nvPr>
        </p:nvGraphicFramePr>
        <p:xfrm>
          <a:off x="952499" y="2362200"/>
          <a:ext cx="2095502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1">
                  <a:extLst>
                    <a:ext uri="{9D8B030D-6E8A-4147-A177-3AD203B41FA5}">
                      <a16:colId xmlns:a16="http://schemas.microsoft.com/office/drawing/2014/main" val="2826253713"/>
                    </a:ext>
                  </a:extLst>
                </a:gridCol>
                <a:gridCol w="1047751">
                  <a:extLst>
                    <a:ext uri="{9D8B030D-6E8A-4147-A177-3AD203B41FA5}">
                      <a16:colId xmlns:a16="http://schemas.microsoft.com/office/drawing/2014/main" val="2518034355"/>
                    </a:ext>
                  </a:extLst>
                </a:gridCol>
              </a:tblGrid>
              <a:tr h="324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30617"/>
                  </a:ext>
                </a:extLst>
              </a:tr>
              <a:tr h="324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12993"/>
                  </a:ext>
                </a:extLst>
              </a:tr>
              <a:tr h="324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551217"/>
                  </a:ext>
                </a:extLst>
              </a:tr>
              <a:tr h="324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467833"/>
                  </a:ext>
                </a:extLst>
              </a:tr>
              <a:tr h="324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678884"/>
                  </a:ext>
                </a:extLst>
              </a:tr>
              <a:tr h="324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63429"/>
                  </a:ext>
                </a:extLst>
              </a:tr>
              <a:tr h="324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36478"/>
                  </a:ext>
                </a:extLst>
              </a:tr>
              <a:tr h="324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33309"/>
                  </a:ext>
                </a:extLst>
              </a:tr>
              <a:tr h="324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15939"/>
                  </a:ext>
                </a:extLst>
              </a:tr>
              <a:tr h="324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75379"/>
                  </a:ext>
                </a:extLst>
              </a:tr>
              <a:tr h="324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40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1923416-DA5A-45DA-8A65-5050F051DC4C}"/>
              </a:ext>
            </a:extLst>
          </p:cNvPr>
          <p:cNvSpPr txBox="1"/>
          <p:nvPr/>
        </p:nvSpPr>
        <p:spPr>
          <a:xfrm>
            <a:off x="3505200" y="2362200"/>
            <a:ext cx="507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Here, our data is already in good scale (X and Y) hence we skip this step.</a:t>
            </a:r>
          </a:p>
        </p:txBody>
      </p:sp>
    </p:spTree>
    <p:extLst>
      <p:ext uri="{BB962C8B-B14F-4D97-AF65-F5344CB8AC3E}">
        <p14:creationId xmlns:p14="http://schemas.microsoft.com/office/powerpoint/2010/main" val="206966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2253" y="533400"/>
            <a:ext cx="381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PCA –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2952" y="1263134"/>
            <a:ext cx="765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Step 2: Calculate co-variance matrix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The covariance matrix for our data will be like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BA51F9-07B1-4047-938C-E9A951B87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21" y="2066925"/>
            <a:ext cx="4318068" cy="1362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141FD7-F3FF-4160-A47B-868444316A65}"/>
              </a:ext>
            </a:extLst>
          </p:cNvPr>
          <p:cNvSpPr txBox="1"/>
          <p:nvPr/>
        </p:nvSpPr>
        <p:spPr>
          <a:xfrm>
            <a:off x="922952" y="3588015"/>
            <a:ext cx="7658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Note: </a:t>
            </a:r>
            <a:r>
              <a:rPr lang="en-US" dirty="0">
                <a:latin typeface="Calibri" pitchFamily="34" charset="0"/>
                <a:cs typeface="Calibri" pitchFamily="34" charset="0"/>
              </a:rPr>
              <a:t>We have only 2D data, hence the covariance matrix is 2x2. If we have N-D data, then our covariance matrix will be nxn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e.g. Covariance for 3D data will be like: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F3EF82-2ABB-4865-8719-D900821E2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633319"/>
              </p:ext>
            </p:extLst>
          </p:nvPr>
        </p:nvGraphicFramePr>
        <p:xfrm>
          <a:off x="1704002" y="4918952"/>
          <a:ext cx="4620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199">
                  <a:extLst>
                    <a:ext uri="{9D8B030D-6E8A-4147-A177-3AD203B41FA5}">
                      <a16:colId xmlns:a16="http://schemas.microsoft.com/office/drawing/2014/main" val="3924295630"/>
                    </a:ext>
                  </a:extLst>
                </a:gridCol>
                <a:gridCol w="1540199">
                  <a:extLst>
                    <a:ext uri="{9D8B030D-6E8A-4147-A177-3AD203B41FA5}">
                      <a16:colId xmlns:a16="http://schemas.microsoft.com/office/drawing/2014/main" val="3191653617"/>
                    </a:ext>
                  </a:extLst>
                </a:gridCol>
                <a:gridCol w="1540199">
                  <a:extLst>
                    <a:ext uri="{9D8B030D-6E8A-4147-A177-3AD203B41FA5}">
                      <a16:colId xmlns:a16="http://schemas.microsoft.com/office/drawing/2014/main" val="2385380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cov(x,x)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cov(x,y)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cov(</a:t>
                      </a:r>
                      <a:r>
                        <a:rPr lang="en-US" b="0" dirty="0" err="1"/>
                        <a:t>x,z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8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cov(</a:t>
                      </a:r>
                      <a:r>
                        <a:rPr lang="en-US" b="0" dirty="0" err="1"/>
                        <a:t>y,x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cov(</a:t>
                      </a:r>
                      <a:r>
                        <a:rPr lang="en-US" b="0" dirty="0" err="1"/>
                        <a:t>y,y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cov(</a:t>
                      </a:r>
                      <a:r>
                        <a:rPr lang="en-US" b="0" dirty="0" err="1"/>
                        <a:t>y,z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4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cov(</a:t>
                      </a:r>
                      <a:r>
                        <a:rPr lang="en-US" b="0" dirty="0" err="1"/>
                        <a:t>z,x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cov(</a:t>
                      </a:r>
                      <a:r>
                        <a:rPr lang="en-US" b="0" dirty="0" err="1"/>
                        <a:t>z,y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cov(</a:t>
                      </a:r>
                      <a:r>
                        <a:rPr lang="en-US" b="0" dirty="0" err="1"/>
                        <a:t>z,z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6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8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2253" y="533400"/>
            <a:ext cx="381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PCA –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2952" y="1263134"/>
            <a:ext cx="765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Step 2: Calculate co-variance matrix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The covariance matrix for our data will be like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BA51F9-07B1-4047-938C-E9A951B87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21" y="2066925"/>
            <a:ext cx="4318068" cy="1362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141FD7-F3FF-4160-A47B-868444316A65}"/>
              </a:ext>
            </a:extLst>
          </p:cNvPr>
          <p:cNvSpPr txBox="1"/>
          <p:nvPr/>
        </p:nvSpPr>
        <p:spPr>
          <a:xfrm>
            <a:off x="922952" y="3588015"/>
            <a:ext cx="765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Covariance Formula is: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DEC51-42C7-4EDE-AD9F-E3A11DD6C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419600"/>
            <a:ext cx="38957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5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2253" y="533400"/>
            <a:ext cx="381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PCA –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2952" y="1263134"/>
            <a:ext cx="765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Step 2: Calculate co-variance matrix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The covariance matrix for our data will be like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BA51F9-07B1-4047-938C-E9A951B87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21" y="2066925"/>
            <a:ext cx="4318068" cy="1362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141FD7-F3FF-4160-A47B-868444316A65}"/>
              </a:ext>
            </a:extLst>
          </p:cNvPr>
          <p:cNvSpPr txBox="1"/>
          <p:nvPr/>
        </p:nvSpPr>
        <p:spPr>
          <a:xfrm>
            <a:off x="922952" y="3588015"/>
            <a:ext cx="765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After applying the formula,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we get our covariance matrix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75E359-7B91-4B1E-AB63-B3C061E65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412000"/>
              </p:ext>
            </p:extLst>
          </p:nvPr>
        </p:nvGraphicFramePr>
        <p:xfrm>
          <a:off x="1671604" y="4365870"/>
          <a:ext cx="3433796" cy="89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898">
                  <a:extLst>
                    <a:ext uri="{9D8B030D-6E8A-4147-A177-3AD203B41FA5}">
                      <a16:colId xmlns:a16="http://schemas.microsoft.com/office/drawing/2014/main" val="3924295630"/>
                    </a:ext>
                  </a:extLst>
                </a:gridCol>
                <a:gridCol w="1716898">
                  <a:extLst>
                    <a:ext uri="{9D8B030D-6E8A-4147-A177-3AD203B41FA5}">
                      <a16:colId xmlns:a16="http://schemas.microsoft.com/office/drawing/2014/main" val="3191653617"/>
                    </a:ext>
                  </a:extLst>
                </a:gridCol>
              </a:tblGrid>
              <a:tr h="44596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0.6165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0.6154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82981"/>
                  </a:ext>
                </a:extLst>
              </a:tr>
              <a:tr h="445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0.6154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0.7165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48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03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2253" y="533400"/>
            <a:ext cx="381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PCA –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2952" y="1263134"/>
            <a:ext cx="76581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Step 3: Compute Eigen Values &amp; Eigen Vectors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To get the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Eigen values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we have to solve for the determinants of : </a:t>
            </a:r>
          </a:p>
          <a:p>
            <a:pPr algn="just"/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C – </a:t>
            </a:r>
            <a:r>
              <a:rPr lang="el-GR" dirty="0"/>
              <a:t>λ</a:t>
            </a:r>
            <a:r>
              <a:rPr lang="en-US" dirty="0"/>
              <a:t>I = 0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Where,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C = Covariance Matrix</a:t>
            </a:r>
          </a:p>
          <a:p>
            <a:pPr algn="just"/>
            <a:r>
              <a:rPr lang="el-GR" dirty="0"/>
              <a:t>λ</a:t>
            </a:r>
            <a:r>
              <a:rPr lang="en-US" dirty="0"/>
              <a:t> = Constant/Eigen value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I = Identity Matrix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Thus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75E359-7B91-4B1E-AB63-B3C061E65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684465"/>
              </p:ext>
            </p:extLst>
          </p:nvPr>
        </p:nvGraphicFramePr>
        <p:xfrm>
          <a:off x="1124208" y="4224410"/>
          <a:ext cx="1999992" cy="89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996">
                  <a:extLst>
                    <a:ext uri="{9D8B030D-6E8A-4147-A177-3AD203B41FA5}">
                      <a16:colId xmlns:a16="http://schemas.microsoft.com/office/drawing/2014/main" val="3924295630"/>
                    </a:ext>
                  </a:extLst>
                </a:gridCol>
                <a:gridCol w="999996">
                  <a:extLst>
                    <a:ext uri="{9D8B030D-6E8A-4147-A177-3AD203B41FA5}">
                      <a16:colId xmlns:a16="http://schemas.microsoft.com/office/drawing/2014/main" val="3191653617"/>
                    </a:ext>
                  </a:extLst>
                </a:gridCol>
              </a:tblGrid>
              <a:tr h="44596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0.6165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0.6154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82981"/>
                  </a:ext>
                </a:extLst>
              </a:tr>
              <a:tr h="445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0.6154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0.7165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4898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BB8E2D-7C21-42FB-B9BA-6C5257459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914137"/>
              </p:ext>
            </p:extLst>
          </p:nvPr>
        </p:nvGraphicFramePr>
        <p:xfrm>
          <a:off x="4191912" y="4224410"/>
          <a:ext cx="1524000" cy="89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92429563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91653617"/>
                    </a:ext>
                  </a:extLst>
                </a:gridCol>
              </a:tblGrid>
              <a:tr h="44596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82981"/>
                  </a:ext>
                </a:extLst>
              </a:tr>
              <a:tr h="445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489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D64F279-1312-440C-A60A-457F29EBB71A}"/>
              </a:ext>
            </a:extLst>
          </p:cNvPr>
          <p:cNvSpPr txBox="1"/>
          <p:nvPr/>
        </p:nvSpPr>
        <p:spPr>
          <a:xfrm>
            <a:off x="3388487" y="4347209"/>
            <a:ext cx="8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-  </a:t>
            </a:r>
            <a:r>
              <a:rPr lang="el-GR" sz="3600" dirty="0"/>
              <a:t>λ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0DAFA-D0CB-47A9-8D1B-54AA0F359251}"/>
              </a:ext>
            </a:extLst>
          </p:cNvPr>
          <p:cNvSpPr txBox="1"/>
          <p:nvPr/>
        </p:nvSpPr>
        <p:spPr>
          <a:xfrm>
            <a:off x="5920455" y="4347209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=  0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E2EDAF1-FBDE-4666-84B5-9DAC2F685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064074"/>
              </p:ext>
            </p:extLst>
          </p:nvPr>
        </p:nvGraphicFramePr>
        <p:xfrm>
          <a:off x="1124208" y="5398512"/>
          <a:ext cx="3067704" cy="89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852">
                  <a:extLst>
                    <a:ext uri="{9D8B030D-6E8A-4147-A177-3AD203B41FA5}">
                      <a16:colId xmlns:a16="http://schemas.microsoft.com/office/drawing/2014/main" val="3924295630"/>
                    </a:ext>
                  </a:extLst>
                </a:gridCol>
                <a:gridCol w="1533852">
                  <a:extLst>
                    <a:ext uri="{9D8B030D-6E8A-4147-A177-3AD203B41FA5}">
                      <a16:colId xmlns:a16="http://schemas.microsoft.com/office/drawing/2014/main" val="3191653617"/>
                    </a:ext>
                  </a:extLst>
                </a:gridCol>
              </a:tblGrid>
              <a:tr h="44596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0.6165 - </a:t>
                      </a:r>
                      <a:r>
                        <a:rPr kumimoji="0" lang="el-GR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λ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0.6154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82981"/>
                  </a:ext>
                </a:extLst>
              </a:tr>
              <a:tr h="445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0.6154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0.7165 - </a:t>
                      </a:r>
                      <a:r>
                        <a:rPr kumimoji="0" lang="el-GR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λ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4898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99B1863-0D10-4B20-B874-2F243B383183}"/>
              </a:ext>
            </a:extLst>
          </p:cNvPr>
          <p:cNvSpPr txBox="1"/>
          <p:nvPr/>
        </p:nvSpPr>
        <p:spPr>
          <a:xfrm>
            <a:off x="4481448" y="5521311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=  0</a:t>
            </a:r>
          </a:p>
        </p:txBody>
      </p:sp>
    </p:spTree>
    <p:extLst>
      <p:ext uri="{BB962C8B-B14F-4D97-AF65-F5344CB8AC3E}">
        <p14:creationId xmlns:p14="http://schemas.microsoft.com/office/powerpoint/2010/main" val="1587903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2818</TotalTime>
  <Words>861</Words>
  <Application>Microsoft Office PowerPoint</Application>
  <PresentationFormat>On-screen Show (4:3)</PresentationFormat>
  <Paragraphs>218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Bookman Old Style</vt:lpstr>
      <vt:lpstr>Calibri</vt:lpstr>
      <vt:lpstr>Gill Sans MT</vt:lpstr>
      <vt:lpstr>Wingdings</vt:lpstr>
      <vt:lpstr>Wingdings 3</vt:lpstr>
      <vt:lpstr>Origin</vt:lpstr>
      <vt:lpstr>Principal Component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Probability</dc:title>
  <dc:creator>Admin</dc:creator>
  <cp:lastModifiedBy>Admin</cp:lastModifiedBy>
  <cp:revision>1160</cp:revision>
  <dcterms:created xsi:type="dcterms:W3CDTF">2019-03-01T15:56:49Z</dcterms:created>
  <dcterms:modified xsi:type="dcterms:W3CDTF">2019-06-23T12:27:57Z</dcterms:modified>
</cp:coreProperties>
</file>