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2"/>
  </p:notesMasterIdLst>
  <p:sldIdLst>
    <p:sldId id="256" r:id="rId2"/>
    <p:sldId id="257" r:id="rId3"/>
    <p:sldId id="336" r:id="rId4"/>
    <p:sldId id="258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7" r:id="rId22"/>
    <p:sldId id="353" r:id="rId23"/>
    <p:sldId id="354" r:id="rId24"/>
    <p:sldId id="355" r:id="rId25"/>
    <p:sldId id="356" r:id="rId26"/>
    <p:sldId id="358" r:id="rId27"/>
    <p:sldId id="359" r:id="rId28"/>
    <p:sldId id="361" r:id="rId29"/>
    <p:sldId id="360" r:id="rId30"/>
    <p:sldId id="36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EB6498-AAA0-4BFC-A0D0-A74700F3BF5C}">
          <p14:sldIdLst>
            <p14:sldId id="256"/>
            <p14:sldId id="257"/>
            <p14:sldId id="336"/>
            <p14:sldId id="258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7"/>
            <p14:sldId id="353"/>
            <p14:sldId id="354"/>
            <p14:sldId id="355"/>
            <p14:sldId id="356"/>
            <p14:sldId id="358"/>
            <p14:sldId id="359"/>
            <p14:sldId id="361"/>
            <p14:sldId id="360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9028"/>
    <a:srgbClr val="C9D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6" autoAdjust="0"/>
    <p:restoredTop sz="93161" autoAdjust="0"/>
  </p:normalViewPr>
  <p:slideViewPr>
    <p:cSldViewPr>
      <p:cViewPr>
        <p:scale>
          <a:sx n="66" d="100"/>
          <a:sy n="66" d="100"/>
        </p:scale>
        <p:origin x="139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81C5-C40C-46AE-B142-F7F3F0A1C89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0EA4C-8658-4D81-AD92-31C475AE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4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1F961C-2C06-44AD-B09C-3FDB0903E3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1F961C-2C06-44AD-B09C-3FDB0903E3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1F961C-2C06-44AD-B09C-3FDB0903E3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is not a line, but a series of new points</a:t>
            </a:r>
          </a:p>
        </p:txBody>
      </p:sp>
    </p:spTree>
    <p:extLst>
      <p:ext uri="{BB962C8B-B14F-4D97-AF65-F5344CB8AC3E}">
        <p14:creationId xmlns:p14="http://schemas.microsoft.com/office/powerpoint/2010/main" val="25294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157448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Filter</a:t>
            </a:r>
            <a:endParaRPr lang="en-US" sz="32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DACC6-561F-4494-8289-A0B31A34E354}"/>
              </a:ext>
            </a:extLst>
          </p:cNvPr>
          <p:cNvSpPr txBox="1"/>
          <p:nvPr/>
        </p:nvSpPr>
        <p:spPr>
          <a:xfrm>
            <a:off x="612435" y="1803779"/>
            <a:ext cx="765810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Calibri" pitchFamily="34" charset="0"/>
                <a:cs typeface="Calibri" pitchFamily="34" charset="0"/>
              </a:rPr>
              <a:t>Hodrick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– Prescott Filter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The components</a:t>
            </a:r>
          </a:p>
          <a:p>
            <a:pPr marL="801688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A trend component </a:t>
            </a:r>
            <a:r>
              <a:rPr lang="en-US" dirty="0" err="1"/>
              <a:t>Ƭ</a:t>
            </a:r>
            <a:r>
              <a:rPr lang="en-US" sz="2200" baseline="-25000" dirty="0" err="1">
                <a:latin typeface="Calibri" pitchFamily="34" charset="0"/>
                <a:cs typeface="Calibri" pitchFamily="34" charset="0"/>
              </a:rPr>
              <a:t>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801688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A cyclical component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c</a:t>
            </a:r>
            <a:r>
              <a:rPr lang="en-US" sz="2200" baseline="-25000" dirty="0" err="1">
                <a:latin typeface="Calibri" pitchFamily="34" charset="0"/>
                <a:cs typeface="Calibri" pitchFamily="34" charset="0"/>
              </a:rPr>
              <a:t>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Are determined by minimizing the following quadratic loss function: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Where, </a:t>
            </a:r>
          </a:p>
          <a:p>
            <a:pPr algn="just"/>
            <a:r>
              <a:rPr lang="el-GR" sz="2400" dirty="0"/>
              <a:t>λ</a:t>
            </a:r>
            <a:r>
              <a:rPr lang="en-US" sz="2400" dirty="0"/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= Smoothing parameter, handles variation in growth rate of trend component.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CCF9D-F368-48F6-AB80-D061B018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35" y="4343400"/>
            <a:ext cx="7540965" cy="7923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4766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157448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Filter</a:t>
            </a:r>
            <a:endParaRPr lang="en-US" sz="32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DACC6-561F-4494-8289-A0B31A34E354}"/>
              </a:ext>
            </a:extLst>
          </p:cNvPr>
          <p:cNvSpPr txBox="1"/>
          <p:nvPr/>
        </p:nvSpPr>
        <p:spPr>
          <a:xfrm>
            <a:off x="612435" y="1803779"/>
            <a:ext cx="765810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Calibri" pitchFamily="34" charset="0"/>
                <a:cs typeface="Calibri" pitchFamily="34" charset="0"/>
              </a:rPr>
              <a:t>Hodrick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– Prescott Filter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Default values for </a:t>
            </a:r>
            <a:r>
              <a:rPr lang="el-GR" dirty="0"/>
              <a:t>λ</a:t>
            </a:r>
            <a:r>
              <a:rPr lang="en-US" dirty="0"/>
              <a:t>: 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When analyzing quarterly data, use </a:t>
            </a:r>
            <a:r>
              <a:rPr lang="el-GR" sz="22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= 1600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When analyzing annual data, use </a:t>
            </a:r>
            <a:r>
              <a:rPr lang="el-GR" sz="22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= 6.25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When analyzing monthly data, use </a:t>
            </a:r>
            <a:r>
              <a:rPr lang="el-GR" sz="22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= 129,600</a:t>
            </a:r>
          </a:p>
        </p:txBody>
      </p:sp>
    </p:spTree>
    <p:extLst>
      <p:ext uri="{BB962C8B-B14F-4D97-AF65-F5344CB8AC3E}">
        <p14:creationId xmlns:p14="http://schemas.microsoft.com/office/powerpoint/2010/main" val="403990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4437" y="3105834"/>
            <a:ext cx="4015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ETS Models</a:t>
            </a:r>
          </a:p>
          <a:p>
            <a:pPr algn="ctr"/>
            <a:r>
              <a:rPr lang="en-US" sz="2800" dirty="0">
                <a:latin typeface="Calibri" pitchFamily="34" charset="0"/>
                <a:cs typeface="Calibri" pitchFamily="34" charset="0"/>
              </a:rPr>
              <a:t>Error – Trend - Seasonality</a:t>
            </a:r>
          </a:p>
        </p:txBody>
      </p:sp>
    </p:spTree>
    <p:extLst>
      <p:ext uri="{BB962C8B-B14F-4D97-AF65-F5344CB8AC3E}">
        <p14:creationId xmlns:p14="http://schemas.microsoft.com/office/powerpoint/2010/main" val="93645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ETS Models –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Time Series Decomposition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DACC6-561F-4494-8289-A0B31A34E354}"/>
              </a:ext>
            </a:extLst>
          </p:cNvPr>
          <p:cNvSpPr txBox="1"/>
          <p:nvPr/>
        </p:nvSpPr>
        <p:spPr>
          <a:xfrm>
            <a:off x="742948" y="2169616"/>
            <a:ext cx="76581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ETS Models stands for Error – Trend – Seasonality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This general term, actually stands for wide variety of ETS models.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ETS Decomposition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Exponential Smoothing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Trend Methods Models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ETS Models takes each of these terms (E-T-S) for ‘smoothing’ and may add them, multiply them or even just leave some of them out.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Based off these key factors, we can try to create a model to fit our data.</a:t>
            </a:r>
          </a:p>
        </p:txBody>
      </p:sp>
    </p:spTree>
    <p:extLst>
      <p:ext uri="{BB962C8B-B14F-4D97-AF65-F5344CB8AC3E}">
        <p14:creationId xmlns:p14="http://schemas.microsoft.com/office/powerpoint/2010/main" val="425057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ETS Models –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ETS Decomposition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E11813-BAD6-4008-97D0-E77F50D233CE}"/>
              </a:ext>
            </a:extLst>
          </p:cNvPr>
          <p:cNvGrpSpPr/>
          <p:nvPr/>
        </p:nvGrpSpPr>
        <p:grpSpPr>
          <a:xfrm>
            <a:off x="1354600" y="1986829"/>
            <a:ext cx="5655800" cy="4185371"/>
            <a:chOff x="1524000" y="2202024"/>
            <a:chExt cx="5191127" cy="38847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BDACC6-561F-4494-8289-A0B31A34E354}"/>
                </a:ext>
              </a:extLst>
            </p:cNvPr>
            <p:cNvSpPr txBox="1"/>
            <p:nvPr/>
          </p:nvSpPr>
          <p:spPr>
            <a:xfrm>
              <a:off x="2970774" y="5655934"/>
              <a:ext cx="22975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Calibri" pitchFamily="34" charset="0"/>
                  <a:cs typeface="Calibri" pitchFamily="34" charset="0"/>
                </a:rPr>
                <a:t>Airline Passengers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232512-312B-48C8-AA0C-D18BB7CEA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2202024"/>
              <a:ext cx="5191127" cy="3485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7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ETS Models –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ETS Decomposition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11461-A4F5-422C-8052-6DDDA422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7930"/>
            <a:ext cx="6477000" cy="416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ETS Models –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ETS Decomposition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9CA4-3E99-408A-A913-970E1655433C}"/>
              </a:ext>
            </a:extLst>
          </p:cNvPr>
          <p:cNvSpPr txBox="1"/>
          <p:nvPr/>
        </p:nvSpPr>
        <p:spPr>
          <a:xfrm>
            <a:off x="800099" y="1831062"/>
            <a:ext cx="765810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Things to remember while doing ETS decomposition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There are two types of ETS models: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Additive Model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Multiplicative Model</a:t>
            </a:r>
          </a:p>
          <a:p>
            <a:pPr algn="just"/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b="1" dirty="0">
                <a:latin typeface="Calibri" pitchFamily="34" charset="0"/>
                <a:cs typeface="Calibri" pitchFamily="34" charset="0"/>
              </a:rPr>
              <a:t>Additive Mode: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We apply additive model when it seems that the trend is more linear and the seasonality and trend components seem to be constant over time. </a:t>
            </a:r>
          </a:p>
          <a:p>
            <a:pPr algn="just"/>
            <a:r>
              <a:rPr lang="en-US" sz="2200" b="1" dirty="0">
                <a:latin typeface="Calibri" pitchFamily="34" charset="0"/>
                <a:cs typeface="Calibri" pitchFamily="34" charset="0"/>
              </a:rPr>
              <a:t>(e.g. every year we add 1000 passengers)</a:t>
            </a:r>
          </a:p>
          <a:p>
            <a:pPr algn="just"/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b="1" dirty="0">
                <a:latin typeface="Calibri" pitchFamily="34" charset="0"/>
                <a:cs typeface="Calibri" pitchFamily="34" charset="0"/>
              </a:rPr>
              <a:t>Multiplicative Model: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This is more appropriate when we are increasing at a non-linear rate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e.g. each year we double the amount of passengers)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5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1821" y="3105834"/>
            <a:ext cx="60603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EWMA</a:t>
            </a:r>
          </a:p>
          <a:p>
            <a:pPr algn="ctr"/>
            <a:r>
              <a:rPr lang="en-US" sz="2800" dirty="0">
                <a:latin typeface="Calibri" pitchFamily="34" charset="0"/>
                <a:cs typeface="Calibri" pitchFamily="34" charset="0"/>
              </a:rPr>
              <a:t>Exponentially Weighted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371898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56057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EWMA Models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9CA4-3E99-408A-A913-970E1655433C}"/>
              </a:ext>
            </a:extLst>
          </p:cNvPr>
          <p:cNvSpPr txBox="1"/>
          <p:nvPr/>
        </p:nvSpPr>
        <p:spPr>
          <a:xfrm>
            <a:off x="916731" y="2148449"/>
            <a:ext cx="7658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Before that, we saw SMA (Simple Moving Averages)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0DF46-92E1-4CB2-BCB5-8D89735A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06331"/>
            <a:ext cx="4924426" cy="33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29354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EWMA Models –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Problems with SMA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9CA4-3E99-408A-A913-970E1655433C}"/>
              </a:ext>
            </a:extLst>
          </p:cNvPr>
          <p:cNvSpPr txBox="1"/>
          <p:nvPr/>
        </p:nvSpPr>
        <p:spPr>
          <a:xfrm>
            <a:off x="916731" y="2396842"/>
            <a:ext cx="76581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The problem with SMA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is that the entire model is constrained to the same window size (rolling window).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Also, smaller window will lead to more noise, rather than signal.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SMA will never reach the full peak or valley of the data due to the averaging.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Extreme historical values can skew your SMA significantly.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To help fix these issues, we use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EWMA.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03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24200" y="1499755"/>
            <a:ext cx="0" cy="44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31027" y="2331882"/>
            <a:ext cx="5029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Filter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ETS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9979" y="457201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78412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29354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EWMA Models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9CA4-3E99-408A-A913-970E1655433C}"/>
              </a:ext>
            </a:extLst>
          </p:cNvPr>
          <p:cNvSpPr txBox="1"/>
          <p:nvPr/>
        </p:nvSpPr>
        <p:spPr>
          <a:xfrm>
            <a:off x="916731" y="2118479"/>
            <a:ext cx="76581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Calibri" pitchFamily="34" charset="0"/>
                <a:cs typeface="Calibri" pitchFamily="34" charset="0"/>
              </a:rPr>
              <a:t>EWMA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allows to reduce the lag effect from SMA and it will put more weight on values that occurred more recently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(By applying more weight to the more recent values, thus the name Exponential)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The amount of weight applied to the most recent values will depend 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The actual parameters used in EWMA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The number of periods given a window size</a:t>
            </a:r>
          </a:p>
        </p:txBody>
      </p:sp>
    </p:spTree>
    <p:extLst>
      <p:ext uri="{BB962C8B-B14F-4D97-AF65-F5344CB8AC3E}">
        <p14:creationId xmlns:p14="http://schemas.microsoft.com/office/powerpoint/2010/main" val="1532802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29354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EWMA Models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9CA4-3E99-408A-A913-970E1655433C}"/>
              </a:ext>
            </a:extLst>
          </p:cNvPr>
          <p:cNvSpPr txBox="1"/>
          <p:nvPr/>
        </p:nvSpPr>
        <p:spPr>
          <a:xfrm>
            <a:off x="916731" y="2118479"/>
            <a:ext cx="7658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Calibri" pitchFamily="34" charset="0"/>
                <a:cs typeface="Calibri" pitchFamily="34" charset="0"/>
              </a:rPr>
              <a:t>EWMA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uses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Single Exponential Smoothing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B0C15-8CD3-4198-B02B-F73F908F1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04" y="2716008"/>
            <a:ext cx="4052096" cy="1250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F75B92-FAD9-4686-ACE4-F70FC7779DAC}"/>
              </a:ext>
            </a:extLst>
          </p:cNvPr>
          <p:cNvSpPr txBox="1"/>
          <p:nvPr/>
        </p:nvSpPr>
        <p:spPr>
          <a:xfrm>
            <a:off x="916731" y="4051281"/>
            <a:ext cx="76581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Where,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y</a:t>
            </a:r>
            <a:r>
              <a:rPr lang="en-US" sz="22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= x</a:t>
            </a:r>
            <a:r>
              <a:rPr lang="en-US" sz="22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means, First input value = First output value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y</a:t>
            </a:r>
            <a:r>
              <a:rPr lang="en-US" sz="2200" baseline="-25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= output value for the rest of the inputs, calculated by formula</a:t>
            </a:r>
          </a:p>
        </p:txBody>
      </p:sp>
    </p:spTree>
    <p:extLst>
      <p:ext uri="{BB962C8B-B14F-4D97-AF65-F5344CB8AC3E}">
        <p14:creationId xmlns:p14="http://schemas.microsoft.com/office/powerpoint/2010/main" val="28401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9443" y="3105834"/>
            <a:ext cx="448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Holt – Winters Method</a:t>
            </a:r>
          </a:p>
        </p:txBody>
      </p:sp>
    </p:spTree>
    <p:extLst>
      <p:ext uri="{BB962C8B-B14F-4D97-AF65-F5344CB8AC3E}">
        <p14:creationId xmlns:p14="http://schemas.microsoft.com/office/powerpoint/2010/main" val="91551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29354"/>
            <a:ext cx="807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Holt – Winters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9CA4-3E99-408A-A913-970E1655433C}"/>
              </a:ext>
            </a:extLst>
          </p:cNvPr>
          <p:cNvSpPr txBox="1"/>
          <p:nvPr/>
        </p:nvSpPr>
        <p:spPr>
          <a:xfrm>
            <a:off x="916731" y="2118479"/>
            <a:ext cx="76581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Calibri" pitchFamily="34" charset="0"/>
                <a:cs typeface="Calibri" pitchFamily="34" charset="0"/>
              </a:rPr>
              <a:t>Before that…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We saw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Exponential Weighted MA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where we applied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Simple Exponential Smoothing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using just one factor ‘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alpha’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This is fine, but it fails to account for other contributing factors like overall trend and seasonality.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This can be fixed using Holt-Winters method.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Note that, Holt-Winters method can be used for forecasting. 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But for now, lets see the concept of it.</a:t>
            </a:r>
          </a:p>
        </p:txBody>
      </p:sp>
    </p:spTree>
    <p:extLst>
      <p:ext uri="{BB962C8B-B14F-4D97-AF65-F5344CB8AC3E}">
        <p14:creationId xmlns:p14="http://schemas.microsoft.com/office/powerpoint/2010/main" val="2721981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396425"/>
            <a:ext cx="807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Holt – Winters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9CA4-3E99-408A-A913-970E1655433C}"/>
              </a:ext>
            </a:extLst>
          </p:cNvPr>
          <p:cNvSpPr txBox="1"/>
          <p:nvPr/>
        </p:nvSpPr>
        <p:spPr>
          <a:xfrm>
            <a:off x="876299" y="1981200"/>
            <a:ext cx="765810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Calibri" pitchFamily="34" charset="0"/>
                <a:cs typeface="Calibri" pitchFamily="34" charset="0"/>
              </a:rPr>
              <a:t>Holt(1957)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came up with Double Smoothing method</a:t>
            </a:r>
          </a:p>
          <a:p>
            <a:pPr algn="just"/>
            <a:r>
              <a:rPr lang="en-US" sz="2200" b="1" dirty="0">
                <a:latin typeface="Calibri" pitchFamily="34" charset="0"/>
                <a:cs typeface="Calibri" pitchFamily="34" charset="0"/>
              </a:rPr>
              <a:t>Winters (1960)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extended this method to capture seasonality.</a:t>
            </a:r>
          </a:p>
          <a:p>
            <a:pPr algn="just"/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Thus the Holt-Winters method comprise of forecast equation and three additional smoothing equations.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These three smoothing equations are for 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Level Component = l</a:t>
            </a:r>
            <a:r>
              <a:rPr lang="en-US" sz="2200" baseline="-25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(smoothing parameter is alpha)</a:t>
            </a:r>
            <a:endParaRPr lang="en-US" sz="2200" baseline="-25000" dirty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Trend Component = </a:t>
            </a:r>
            <a:r>
              <a:rPr lang="el-GR" dirty="0"/>
              <a:t>β</a:t>
            </a:r>
            <a:r>
              <a:rPr lang="en-US" sz="2200" baseline="-25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(smoothing parameter  is beta)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Seasonal Component = </a:t>
            </a:r>
            <a:r>
              <a:rPr lang="el-GR" b="1" dirty="0"/>
              <a:t> </a:t>
            </a:r>
            <a:r>
              <a:rPr lang="el-GR" sz="2400" dirty="0"/>
              <a:t>γ</a:t>
            </a:r>
            <a:r>
              <a:rPr lang="en-US" sz="2400" baseline="-25000" dirty="0"/>
              <a:t>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(smoothing parameter is gamma) 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22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396425"/>
            <a:ext cx="807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Holt – Winters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9CA4-3E99-408A-A913-970E1655433C}"/>
              </a:ext>
            </a:extLst>
          </p:cNvPr>
          <p:cNvSpPr txBox="1"/>
          <p:nvPr/>
        </p:nvSpPr>
        <p:spPr>
          <a:xfrm>
            <a:off x="876299" y="1981200"/>
            <a:ext cx="76581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Calibri" pitchFamily="34" charset="0"/>
                <a:cs typeface="Calibri" pitchFamily="34" charset="0"/>
              </a:rPr>
              <a:t>There are two variations to this method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depending on the nature of seasonal component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Additive Method: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This is preferred when the seasonal variations are roughly constant through the series.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Multiplicative Method: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This is preferred when the seasonal variations are changing proportional to the levels of the series.</a:t>
            </a:r>
            <a:endParaRPr lang="en-US" sz="2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56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29354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Holt – Winters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9CA4-3E99-408A-A913-970E1655433C}"/>
              </a:ext>
            </a:extLst>
          </p:cNvPr>
          <p:cNvSpPr txBox="1"/>
          <p:nvPr/>
        </p:nvSpPr>
        <p:spPr>
          <a:xfrm>
            <a:off x="916731" y="2118479"/>
            <a:ext cx="7658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Recap: 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EWMA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uses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Single Exponential Smoothing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B0C15-8CD3-4198-B02B-F73F908F1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04" y="2940502"/>
            <a:ext cx="4052096" cy="1250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F75B92-FAD9-4686-ACE4-F70FC7779DAC}"/>
              </a:ext>
            </a:extLst>
          </p:cNvPr>
          <p:cNvSpPr txBox="1"/>
          <p:nvPr/>
        </p:nvSpPr>
        <p:spPr>
          <a:xfrm>
            <a:off x="916731" y="4051281"/>
            <a:ext cx="76581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Where,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y</a:t>
            </a:r>
            <a:r>
              <a:rPr lang="en-US" sz="22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= x</a:t>
            </a:r>
            <a:r>
              <a:rPr lang="en-US" sz="22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means, First input value = First output value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y</a:t>
            </a:r>
            <a:r>
              <a:rPr lang="en-US" sz="2200" baseline="-25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= output value for the rest of the inputs, calculated by formula</a:t>
            </a:r>
          </a:p>
        </p:txBody>
      </p:sp>
    </p:spTree>
    <p:extLst>
      <p:ext uri="{BB962C8B-B14F-4D97-AF65-F5344CB8AC3E}">
        <p14:creationId xmlns:p14="http://schemas.microsoft.com/office/powerpoint/2010/main" val="3116508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68000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Holt – Winters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9CA4-3E99-408A-A913-970E1655433C}"/>
              </a:ext>
            </a:extLst>
          </p:cNvPr>
          <p:cNvSpPr txBox="1"/>
          <p:nvPr/>
        </p:nvSpPr>
        <p:spPr>
          <a:xfrm>
            <a:off x="916731" y="1905000"/>
            <a:ext cx="7658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Holt’s Method: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We can expand on Single Exponential Smoothing in Holt’s method.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This is also know as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Double Exponential Smoothing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Here we introduce a new smoothing factor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β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(beta) that addresses trend: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24E79D4-FDF7-44B7-BABF-1FB4920269BB}"/>
              </a:ext>
            </a:extLst>
          </p:cNvPr>
          <p:cNvGrpSpPr/>
          <p:nvPr/>
        </p:nvGrpSpPr>
        <p:grpSpPr>
          <a:xfrm>
            <a:off x="916732" y="3881580"/>
            <a:ext cx="7033468" cy="1915845"/>
            <a:chOff x="916732" y="3881580"/>
            <a:chExt cx="7033468" cy="19158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599CD3-3183-4837-AE0E-ED7F59FD6E6B}"/>
                </a:ext>
              </a:extLst>
            </p:cNvPr>
            <p:cNvGrpSpPr/>
            <p:nvPr/>
          </p:nvGrpSpPr>
          <p:grpSpPr>
            <a:xfrm>
              <a:off x="990600" y="3881580"/>
              <a:ext cx="6934200" cy="438151"/>
              <a:chOff x="990600" y="3881580"/>
              <a:chExt cx="6934200" cy="43815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E1F51C-7C44-451E-924F-842B630DA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3881580"/>
                <a:ext cx="2876550" cy="43815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819C98-6712-4312-B38B-81F2FE663A03}"/>
                  </a:ext>
                </a:extLst>
              </p:cNvPr>
              <p:cNvSpPr/>
              <p:nvPr/>
            </p:nvSpPr>
            <p:spPr>
              <a:xfrm>
                <a:off x="7086600" y="3881581"/>
                <a:ext cx="838200" cy="438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Level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8491D01-9A29-419F-A6D7-A80E15107470}"/>
                  </a:ext>
                </a:extLst>
              </p:cNvPr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3867150" y="4100655"/>
                <a:ext cx="321945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9FFA1C2-4DAF-46FD-AE13-75C87DC1B4C1}"/>
                </a:ext>
              </a:extLst>
            </p:cNvPr>
            <p:cNvGrpSpPr/>
            <p:nvPr/>
          </p:nvGrpSpPr>
          <p:grpSpPr>
            <a:xfrm>
              <a:off x="958645" y="4410075"/>
              <a:ext cx="6966155" cy="466725"/>
              <a:chOff x="958645" y="4410075"/>
              <a:chExt cx="6966155" cy="46672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F3666A9-C3C0-4B4E-87B6-22D18E377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645" y="4410075"/>
                <a:ext cx="4181475" cy="466725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AC6886F-4FC1-489F-93DC-253733C4F81C}"/>
                  </a:ext>
                </a:extLst>
              </p:cNvPr>
              <p:cNvGrpSpPr/>
              <p:nvPr/>
            </p:nvGrpSpPr>
            <p:grpSpPr>
              <a:xfrm>
                <a:off x="5140120" y="4424363"/>
                <a:ext cx="2784680" cy="438150"/>
                <a:chOff x="4649862" y="4175325"/>
                <a:chExt cx="2784680" cy="43815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B130DC0-5D8C-4067-9C87-99A785882BA7}"/>
                    </a:ext>
                  </a:extLst>
                </p:cNvPr>
                <p:cNvSpPr/>
                <p:nvPr/>
              </p:nvSpPr>
              <p:spPr>
                <a:xfrm>
                  <a:off x="6596342" y="4175325"/>
                  <a:ext cx="838200" cy="4381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Trend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B0E2B257-9D64-49BF-ABDF-1B25A144255F}"/>
                    </a:ext>
                  </a:extLst>
                </p:cNvPr>
                <p:cNvCxnSpPr>
                  <a:cxnSpLocks/>
                  <a:stCxn id="17" idx="1"/>
                  <a:endCxn id="15" idx="3"/>
                </p:cNvCxnSpPr>
                <p:nvPr/>
              </p:nvCxnSpPr>
              <p:spPr>
                <a:xfrm flipH="1">
                  <a:off x="4649862" y="4394400"/>
                  <a:ext cx="194648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3AE1E2A-C07D-41C8-8333-5EA495AA93F7}"/>
                </a:ext>
              </a:extLst>
            </p:cNvPr>
            <p:cNvGrpSpPr/>
            <p:nvPr/>
          </p:nvGrpSpPr>
          <p:grpSpPr>
            <a:xfrm>
              <a:off x="971345" y="4906474"/>
              <a:ext cx="6978855" cy="438150"/>
              <a:chOff x="971345" y="4906474"/>
              <a:chExt cx="6978855" cy="4381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A8CD9AB-94A3-4C39-9BD2-50FD5231A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345" y="4949337"/>
                <a:ext cx="1485900" cy="352425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ECFE6B0-AE1E-42CC-ACD3-CCEB9BD12DE6}"/>
                  </a:ext>
                </a:extLst>
              </p:cNvPr>
              <p:cNvGrpSpPr/>
              <p:nvPr/>
            </p:nvGrpSpPr>
            <p:grpSpPr>
              <a:xfrm>
                <a:off x="2457245" y="4906474"/>
                <a:ext cx="5492955" cy="438150"/>
                <a:chOff x="1966987" y="4190787"/>
                <a:chExt cx="5492955" cy="43815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392C5FA-6A0A-43BB-994A-A19CD8F731A8}"/>
                    </a:ext>
                  </a:extLst>
                </p:cNvPr>
                <p:cNvSpPr/>
                <p:nvPr/>
              </p:nvSpPr>
              <p:spPr>
                <a:xfrm>
                  <a:off x="5974042" y="4190787"/>
                  <a:ext cx="1485900" cy="4381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Fitted Model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02F12C5A-DBD6-48BF-AB91-A9D728B097EA}"/>
                    </a:ext>
                  </a:extLst>
                </p:cNvPr>
                <p:cNvCxnSpPr>
                  <a:cxnSpLocks/>
                  <a:stCxn id="27" idx="1"/>
                  <a:endCxn id="25" idx="3"/>
                </p:cNvCxnSpPr>
                <p:nvPr/>
              </p:nvCxnSpPr>
              <p:spPr>
                <a:xfrm flipH="1">
                  <a:off x="1966987" y="4409862"/>
                  <a:ext cx="4007055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2716363-E1D3-4B84-A0AE-EDC1D9994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6732" y="5374299"/>
              <a:ext cx="1540514" cy="400291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E20C375-B5D1-4134-B4F0-62FA60A22FA8}"/>
                </a:ext>
              </a:extLst>
            </p:cNvPr>
            <p:cNvGrpSpPr/>
            <p:nvPr/>
          </p:nvGrpSpPr>
          <p:grpSpPr>
            <a:xfrm>
              <a:off x="2457246" y="5359275"/>
              <a:ext cx="5492954" cy="438150"/>
              <a:chOff x="2101751" y="5020039"/>
              <a:chExt cx="5492954" cy="43815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A3FF46-8E2D-40CA-9C83-B5F26E54F262}"/>
                  </a:ext>
                </a:extLst>
              </p:cNvPr>
              <p:cNvSpPr/>
              <p:nvPr/>
            </p:nvSpPr>
            <p:spPr>
              <a:xfrm>
                <a:off x="3835505" y="5020039"/>
                <a:ext cx="3759200" cy="438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Forecasting Model (h = # periods into the future)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AE8D552-BB14-4AC6-A0E8-9175904DF6A6}"/>
                  </a:ext>
                </a:extLst>
              </p:cNvPr>
              <p:cNvCxnSpPr>
                <a:cxnSpLocks/>
                <a:stCxn id="36" idx="1"/>
                <a:endCxn id="35" idx="3"/>
              </p:cNvCxnSpPr>
              <p:nvPr/>
            </p:nvCxnSpPr>
            <p:spPr>
              <a:xfrm flipH="1" flipV="1">
                <a:off x="2101751" y="5235209"/>
                <a:ext cx="1733754" cy="39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09569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68000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Holt – Winters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9CA4-3E99-408A-A913-970E1655433C}"/>
              </a:ext>
            </a:extLst>
          </p:cNvPr>
          <p:cNvSpPr txBox="1"/>
          <p:nvPr/>
        </p:nvSpPr>
        <p:spPr>
          <a:xfrm>
            <a:off x="916731" y="1905000"/>
            <a:ext cx="7658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Holt’s Method (Double Exponential Smoothing)</a:t>
            </a:r>
            <a:endParaRPr lang="en-US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reason it is called Double Exponential Smoothing is that we are not dealing with two smoothing parameters alpha and beta.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As we have not considered the seasonal parameter, the forecasting model is essentially just a simple straight extending from the most recent data point.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781D7D-0426-47F0-A373-8FD4F417E58A}"/>
              </a:ext>
            </a:extLst>
          </p:cNvPr>
          <p:cNvGrpSpPr/>
          <p:nvPr/>
        </p:nvGrpSpPr>
        <p:grpSpPr>
          <a:xfrm>
            <a:off x="916732" y="3881580"/>
            <a:ext cx="7033468" cy="1915845"/>
            <a:chOff x="916732" y="3881580"/>
            <a:chExt cx="7033468" cy="19158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599CD3-3183-4837-AE0E-ED7F59FD6E6B}"/>
                </a:ext>
              </a:extLst>
            </p:cNvPr>
            <p:cNvGrpSpPr/>
            <p:nvPr/>
          </p:nvGrpSpPr>
          <p:grpSpPr>
            <a:xfrm>
              <a:off x="990600" y="3881580"/>
              <a:ext cx="6934200" cy="438151"/>
              <a:chOff x="990600" y="3881580"/>
              <a:chExt cx="6934200" cy="43815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E1F51C-7C44-451E-924F-842B630DA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3881580"/>
                <a:ext cx="2876550" cy="43815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819C98-6712-4312-B38B-81F2FE663A03}"/>
                  </a:ext>
                </a:extLst>
              </p:cNvPr>
              <p:cNvSpPr/>
              <p:nvPr/>
            </p:nvSpPr>
            <p:spPr>
              <a:xfrm>
                <a:off x="7086600" y="3881581"/>
                <a:ext cx="838200" cy="438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Level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8491D01-9A29-419F-A6D7-A80E15107470}"/>
                  </a:ext>
                </a:extLst>
              </p:cNvPr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3867150" y="4100655"/>
                <a:ext cx="321945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9FFA1C2-4DAF-46FD-AE13-75C87DC1B4C1}"/>
                </a:ext>
              </a:extLst>
            </p:cNvPr>
            <p:cNvGrpSpPr/>
            <p:nvPr/>
          </p:nvGrpSpPr>
          <p:grpSpPr>
            <a:xfrm>
              <a:off x="958645" y="4410075"/>
              <a:ext cx="6966155" cy="466725"/>
              <a:chOff x="958645" y="4410075"/>
              <a:chExt cx="6966155" cy="46672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F3666A9-C3C0-4B4E-87B6-22D18E377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645" y="4410075"/>
                <a:ext cx="4181475" cy="466725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AC6886F-4FC1-489F-93DC-253733C4F81C}"/>
                  </a:ext>
                </a:extLst>
              </p:cNvPr>
              <p:cNvGrpSpPr/>
              <p:nvPr/>
            </p:nvGrpSpPr>
            <p:grpSpPr>
              <a:xfrm>
                <a:off x="5140120" y="4424363"/>
                <a:ext cx="2784680" cy="438150"/>
                <a:chOff x="4649862" y="4175325"/>
                <a:chExt cx="2784680" cy="43815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B130DC0-5D8C-4067-9C87-99A785882BA7}"/>
                    </a:ext>
                  </a:extLst>
                </p:cNvPr>
                <p:cNvSpPr/>
                <p:nvPr/>
              </p:nvSpPr>
              <p:spPr>
                <a:xfrm>
                  <a:off x="6596342" y="4175325"/>
                  <a:ext cx="838200" cy="4381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Trend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B0E2B257-9D64-49BF-ABDF-1B25A144255F}"/>
                    </a:ext>
                  </a:extLst>
                </p:cNvPr>
                <p:cNvCxnSpPr>
                  <a:cxnSpLocks/>
                  <a:stCxn id="17" idx="1"/>
                  <a:endCxn id="15" idx="3"/>
                </p:cNvCxnSpPr>
                <p:nvPr/>
              </p:nvCxnSpPr>
              <p:spPr>
                <a:xfrm flipH="1">
                  <a:off x="4649862" y="4394400"/>
                  <a:ext cx="194648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3AE1E2A-C07D-41C8-8333-5EA495AA93F7}"/>
                </a:ext>
              </a:extLst>
            </p:cNvPr>
            <p:cNvGrpSpPr/>
            <p:nvPr/>
          </p:nvGrpSpPr>
          <p:grpSpPr>
            <a:xfrm>
              <a:off x="971345" y="4906474"/>
              <a:ext cx="6978855" cy="438150"/>
              <a:chOff x="971345" y="4906474"/>
              <a:chExt cx="6978855" cy="4381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A8CD9AB-94A3-4C39-9BD2-50FD5231A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345" y="4949337"/>
                <a:ext cx="1485900" cy="352425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ECFE6B0-AE1E-42CC-ACD3-CCEB9BD12DE6}"/>
                  </a:ext>
                </a:extLst>
              </p:cNvPr>
              <p:cNvGrpSpPr/>
              <p:nvPr/>
            </p:nvGrpSpPr>
            <p:grpSpPr>
              <a:xfrm>
                <a:off x="2457245" y="4906474"/>
                <a:ext cx="5492955" cy="438150"/>
                <a:chOff x="1966987" y="4190787"/>
                <a:chExt cx="5492955" cy="43815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392C5FA-6A0A-43BB-994A-A19CD8F731A8}"/>
                    </a:ext>
                  </a:extLst>
                </p:cNvPr>
                <p:cNvSpPr/>
                <p:nvPr/>
              </p:nvSpPr>
              <p:spPr>
                <a:xfrm>
                  <a:off x="5974042" y="4190787"/>
                  <a:ext cx="1485900" cy="4381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Fitted Model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02F12C5A-DBD6-48BF-AB91-A9D728B097EA}"/>
                    </a:ext>
                  </a:extLst>
                </p:cNvPr>
                <p:cNvCxnSpPr>
                  <a:cxnSpLocks/>
                  <a:stCxn id="27" idx="1"/>
                  <a:endCxn id="25" idx="3"/>
                </p:cNvCxnSpPr>
                <p:nvPr/>
              </p:nvCxnSpPr>
              <p:spPr>
                <a:xfrm flipH="1">
                  <a:off x="1966987" y="4409862"/>
                  <a:ext cx="4007055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2716363-E1D3-4B84-A0AE-EDC1D9994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6732" y="5374299"/>
              <a:ext cx="1540514" cy="400291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E20C375-B5D1-4134-B4F0-62FA60A22FA8}"/>
                </a:ext>
              </a:extLst>
            </p:cNvPr>
            <p:cNvGrpSpPr/>
            <p:nvPr/>
          </p:nvGrpSpPr>
          <p:grpSpPr>
            <a:xfrm>
              <a:off x="2457246" y="5359275"/>
              <a:ext cx="5492954" cy="438150"/>
              <a:chOff x="2101751" y="5020039"/>
              <a:chExt cx="5492954" cy="43815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A3FF46-8E2D-40CA-9C83-B5F26E54F262}"/>
                  </a:ext>
                </a:extLst>
              </p:cNvPr>
              <p:cNvSpPr/>
              <p:nvPr/>
            </p:nvSpPr>
            <p:spPr>
              <a:xfrm>
                <a:off x="3835505" y="5020039"/>
                <a:ext cx="3759200" cy="438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Forecasting Model (h = # periods into the future)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AE8D552-BB14-4AC6-A0E8-9175904DF6A6}"/>
                  </a:ext>
                </a:extLst>
              </p:cNvPr>
              <p:cNvCxnSpPr>
                <a:cxnSpLocks/>
                <a:stCxn id="36" idx="1"/>
                <a:endCxn id="35" idx="3"/>
              </p:cNvCxnSpPr>
              <p:nvPr/>
            </p:nvCxnSpPr>
            <p:spPr>
              <a:xfrm flipH="1" flipV="1">
                <a:off x="2101751" y="5235209"/>
                <a:ext cx="1733754" cy="39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9580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68000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Holt – Winters Method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55C727-0133-4603-834B-D5D3796E207F}"/>
              </a:ext>
            </a:extLst>
          </p:cNvPr>
          <p:cNvGrpSpPr/>
          <p:nvPr/>
        </p:nvGrpSpPr>
        <p:grpSpPr>
          <a:xfrm>
            <a:off x="906899" y="1828800"/>
            <a:ext cx="7747945" cy="4343400"/>
            <a:chOff x="906899" y="1595719"/>
            <a:chExt cx="7747945" cy="43434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3E9CA4-3E99-408A-A913-970E1655433C}"/>
                </a:ext>
              </a:extLst>
            </p:cNvPr>
            <p:cNvSpPr txBox="1"/>
            <p:nvPr/>
          </p:nvSpPr>
          <p:spPr>
            <a:xfrm>
              <a:off x="906899" y="1595719"/>
              <a:ext cx="76581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Holt’s Method (Double Exponential Smoothing)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  <a:p>
              <a:pPr algn="just"/>
              <a:r>
                <a:rPr lang="en-US" dirty="0">
                  <a:latin typeface="Calibri" pitchFamily="34" charset="0"/>
                  <a:cs typeface="Calibri" pitchFamily="34" charset="0"/>
                </a:rPr>
                <a:t>As we have not considered the seasonal parameter, the forecasting model is essentially just a simple straight extending from the most recent data point.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98194B-FF47-4553-802A-0A364DA7D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0044" y="2521975"/>
              <a:ext cx="4114800" cy="212266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6E1B4D-4D8A-47C3-9390-8B6A4F10D1C2}"/>
                </a:ext>
              </a:extLst>
            </p:cNvPr>
            <p:cNvSpPr txBox="1"/>
            <p:nvPr/>
          </p:nvSpPr>
          <p:spPr>
            <a:xfrm>
              <a:off x="906899" y="2567646"/>
              <a:ext cx="350286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What does this mean ?</a:t>
              </a:r>
            </a:p>
            <a:p>
              <a:pPr algn="just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If we take a look at this model, we are just considering the value at level and the corresponding trend, whether its sloping upwards or downwards. We are </a:t>
              </a: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not taking into account the seasonality.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22EF88-CC24-44EA-A768-CA393DCA82C1}"/>
                </a:ext>
              </a:extLst>
            </p:cNvPr>
            <p:cNvSpPr txBox="1"/>
            <p:nvPr/>
          </p:nvSpPr>
          <p:spPr>
            <a:xfrm>
              <a:off x="906899" y="4738790"/>
              <a:ext cx="76581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So, if we use this method to the airlines data, we will be able to predict that number of passengers are increasing.</a:t>
              </a:r>
            </a:p>
            <a:p>
              <a:pPr algn="just"/>
              <a:r>
                <a:rPr lang="en-US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But we will not be able to predict that it increases more rapidly during the summers than the winters.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19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4541" y="3105834"/>
            <a:ext cx="25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68000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Holt – Winters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9CA4-3E99-408A-A913-970E1655433C}"/>
              </a:ext>
            </a:extLst>
          </p:cNvPr>
          <p:cNvSpPr txBox="1"/>
          <p:nvPr/>
        </p:nvSpPr>
        <p:spPr>
          <a:xfrm>
            <a:off x="906899" y="1828800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Lets introduce another smoothing factor (gamma) to address the seasonality.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This method is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Holt’s – Winter Method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also known as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Tripe Smoothing Method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01843D-AF7D-4E75-9A6A-3B307C00EFBE}"/>
              </a:ext>
            </a:extLst>
          </p:cNvPr>
          <p:cNvGrpSpPr/>
          <p:nvPr/>
        </p:nvGrpSpPr>
        <p:grpSpPr>
          <a:xfrm>
            <a:off x="1217268" y="2667805"/>
            <a:ext cx="6709462" cy="2288775"/>
            <a:chOff x="920302" y="3035931"/>
            <a:chExt cx="7170527" cy="24460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ABC9CC-B56B-4F3B-A99D-B13007F3EBC3}"/>
                </a:ext>
              </a:extLst>
            </p:cNvPr>
            <p:cNvGrpSpPr/>
            <p:nvPr/>
          </p:nvGrpSpPr>
          <p:grpSpPr>
            <a:xfrm>
              <a:off x="977657" y="3035931"/>
              <a:ext cx="6934200" cy="438151"/>
              <a:chOff x="990600" y="3881580"/>
              <a:chExt cx="6934200" cy="43815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22A0B98-5E26-4CA4-8E9D-C13EFF9A4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3881580"/>
                <a:ext cx="2876550" cy="438150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34CE17-C688-469D-B3D8-A155C64C999F}"/>
                  </a:ext>
                </a:extLst>
              </p:cNvPr>
              <p:cNvSpPr/>
              <p:nvPr/>
            </p:nvSpPr>
            <p:spPr>
              <a:xfrm>
                <a:off x="7086600" y="3881581"/>
                <a:ext cx="838200" cy="438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Level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EB0CF2-C367-4F41-904C-D17A71741963}"/>
                  </a:ext>
                </a:extLst>
              </p:cNvPr>
              <p:cNvCxnSpPr>
                <a:stCxn id="26" idx="1"/>
                <a:endCxn id="25" idx="3"/>
              </p:cNvCxnSpPr>
              <p:nvPr/>
            </p:nvCxnSpPr>
            <p:spPr>
              <a:xfrm flipH="1" flipV="1">
                <a:off x="3867150" y="4100655"/>
                <a:ext cx="321945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5436E0E-2F1F-4C4B-963C-112794D152C6}"/>
                </a:ext>
              </a:extLst>
            </p:cNvPr>
            <p:cNvGrpSpPr/>
            <p:nvPr/>
          </p:nvGrpSpPr>
          <p:grpSpPr>
            <a:xfrm>
              <a:off x="945702" y="3564426"/>
              <a:ext cx="6966155" cy="466725"/>
              <a:chOff x="958645" y="4410075"/>
              <a:chExt cx="6966155" cy="46672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0C633D9-81A3-46FC-9010-0A88DF010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645" y="4410075"/>
                <a:ext cx="4181475" cy="466725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C61CACF-F07E-4298-8526-1A763BFD9314}"/>
                  </a:ext>
                </a:extLst>
              </p:cNvPr>
              <p:cNvGrpSpPr/>
              <p:nvPr/>
            </p:nvGrpSpPr>
            <p:grpSpPr>
              <a:xfrm>
                <a:off x="5140120" y="4424363"/>
                <a:ext cx="2784680" cy="438150"/>
                <a:chOff x="4649862" y="4175325"/>
                <a:chExt cx="2784680" cy="43815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04A94E3-6692-4D7F-B049-4071BA0A838B}"/>
                    </a:ext>
                  </a:extLst>
                </p:cNvPr>
                <p:cNvSpPr/>
                <p:nvPr/>
              </p:nvSpPr>
              <p:spPr>
                <a:xfrm>
                  <a:off x="6596342" y="4175325"/>
                  <a:ext cx="838200" cy="4381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Trend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5119690E-8909-47AC-92F4-45EC856B5093}"/>
                    </a:ext>
                  </a:extLst>
                </p:cNvPr>
                <p:cNvCxnSpPr>
                  <a:cxnSpLocks/>
                  <a:stCxn id="23" idx="1"/>
                  <a:endCxn id="21" idx="3"/>
                </p:cNvCxnSpPr>
                <p:nvPr/>
              </p:nvCxnSpPr>
              <p:spPr>
                <a:xfrm flipH="1">
                  <a:off x="4649862" y="4394400"/>
                  <a:ext cx="194648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C67DFA0-25D7-47C6-93A2-9FF0CD0FD37A}"/>
                </a:ext>
              </a:extLst>
            </p:cNvPr>
            <p:cNvGrpSpPr/>
            <p:nvPr/>
          </p:nvGrpSpPr>
          <p:grpSpPr>
            <a:xfrm>
              <a:off x="2898327" y="4572000"/>
              <a:ext cx="5026473" cy="438150"/>
              <a:chOff x="2433469" y="4190787"/>
              <a:chExt cx="5026473" cy="43815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7DBD23C-9E00-44F1-B383-DB5228721AD8}"/>
                  </a:ext>
                </a:extLst>
              </p:cNvPr>
              <p:cNvSpPr/>
              <p:nvPr/>
            </p:nvSpPr>
            <p:spPr>
              <a:xfrm>
                <a:off x="5974042" y="4190787"/>
                <a:ext cx="1485900" cy="438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Fitted Model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46C0D06-DE65-44B0-9AB6-531914458E0D}"/>
                  </a:ext>
                </a:extLst>
              </p:cNvPr>
              <p:cNvCxnSpPr>
                <a:cxnSpLocks/>
                <a:stCxn id="19" idx="1"/>
                <a:endCxn id="40" idx="3"/>
              </p:cNvCxnSpPr>
              <p:nvPr/>
            </p:nvCxnSpPr>
            <p:spPr>
              <a:xfrm flipH="1" flipV="1">
                <a:off x="2433469" y="4399730"/>
                <a:ext cx="3540573" cy="101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A5555-BA2D-49DC-8C27-C999FE70ADCD}"/>
                </a:ext>
              </a:extLst>
            </p:cNvPr>
            <p:cNvGrpSpPr/>
            <p:nvPr/>
          </p:nvGrpSpPr>
          <p:grpSpPr>
            <a:xfrm>
              <a:off x="4098234" y="5043837"/>
              <a:ext cx="3813623" cy="438150"/>
              <a:chOff x="2792127" y="4882279"/>
              <a:chExt cx="4770803" cy="43815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6CD3EE4-3CA3-46F0-A423-50FF19A5CB0B}"/>
                  </a:ext>
                </a:extLst>
              </p:cNvPr>
              <p:cNvSpPr/>
              <p:nvPr/>
            </p:nvSpPr>
            <p:spPr>
              <a:xfrm>
                <a:off x="3803730" y="4882279"/>
                <a:ext cx="3759200" cy="438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ysClr val="windowText" lastClr="000000"/>
                    </a:solidFill>
                  </a:rPr>
                  <a:t>Forecasting Model (m = # periods into the future)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4AC2E5D-5696-4A80-8775-B61FFD408035}"/>
                  </a:ext>
                </a:extLst>
              </p:cNvPr>
              <p:cNvCxnSpPr>
                <a:cxnSpLocks/>
                <a:stCxn id="15" idx="1"/>
                <a:endCxn id="45" idx="3"/>
              </p:cNvCxnSpPr>
              <p:nvPr/>
            </p:nvCxnSpPr>
            <p:spPr>
              <a:xfrm flipH="1" flipV="1">
                <a:off x="2792127" y="5100529"/>
                <a:ext cx="1011603" cy="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3E8B14-F50B-41AC-A0D8-92D6B3801D23}"/>
                </a:ext>
              </a:extLst>
            </p:cNvPr>
            <p:cNvGrpSpPr/>
            <p:nvPr/>
          </p:nvGrpSpPr>
          <p:grpSpPr>
            <a:xfrm>
              <a:off x="920302" y="4118405"/>
              <a:ext cx="7170527" cy="438150"/>
              <a:chOff x="920302" y="4118405"/>
              <a:chExt cx="7170527" cy="438150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8EB1CC4-90B7-472D-A837-EC4FA720A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302" y="4137025"/>
                <a:ext cx="4329817" cy="400909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B8C4E17-1CDE-404B-A578-BA2FBB958E84}"/>
                  </a:ext>
                </a:extLst>
              </p:cNvPr>
              <p:cNvGrpSpPr/>
              <p:nvPr/>
            </p:nvGrpSpPr>
            <p:grpSpPr>
              <a:xfrm>
                <a:off x="5250119" y="4118405"/>
                <a:ext cx="2840710" cy="438150"/>
                <a:chOff x="5291677" y="4937859"/>
                <a:chExt cx="2840710" cy="43815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DCC88F8-151D-4404-9D07-2F9F8A9E2142}"/>
                    </a:ext>
                  </a:extLst>
                </p:cNvPr>
                <p:cNvSpPr/>
                <p:nvPr/>
              </p:nvSpPr>
              <p:spPr>
                <a:xfrm>
                  <a:off x="6646487" y="4937859"/>
                  <a:ext cx="1485900" cy="4381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Seasonal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5E02803A-059D-450B-A24B-08802ACAD076}"/>
                    </a:ext>
                  </a:extLst>
                </p:cNvPr>
                <p:cNvCxnSpPr>
                  <a:cxnSpLocks/>
                  <a:stCxn id="32" idx="1"/>
                  <a:endCxn id="31" idx="3"/>
                </p:cNvCxnSpPr>
                <p:nvPr/>
              </p:nvCxnSpPr>
              <p:spPr>
                <a:xfrm flipH="1">
                  <a:off x="5291677" y="5156934"/>
                  <a:ext cx="1354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07C27BF-DFE3-455C-B85D-A129F408F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3802" y="4576155"/>
              <a:ext cx="1914525" cy="40957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3A650A3-F66D-4C20-AF0D-251E500B4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302" y="5094981"/>
              <a:ext cx="3177932" cy="334211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D1CE5A9-6858-4149-A606-668D9D0C8FD5}"/>
              </a:ext>
            </a:extLst>
          </p:cNvPr>
          <p:cNvSpPr txBox="1"/>
          <p:nvPr/>
        </p:nvSpPr>
        <p:spPr>
          <a:xfrm>
            <a:off x="906899" y="5149254"/>
            <a:ext cx="7658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Calibri" pitchFamily="34" charset="0"/>
                <a:cs typeface="Calibri" pitchFamily="34" charset="0"/>
              </a:rPr>
              <a:t>Here, L = No </a:t>
            </a:r>
            <a:r>
              <a:rPr lang="en-US" sz="1400">
                <a:latin typeface="Calibri" pitchFamily="34" charset="0"/>
                <a:cs typeface="Calibri" pitchFamily="34" charset="0"/>
              </a:rPr>
              <a:t>of divisions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per cycle.</a:t>
            </a:r>
          </a:p>
          <a:p>
            <a:pPr algn="just"/>
            <a:r>
              <a:rPr lang="en-US" sz="1400" dirty="0">
                <a:latin typeface="Calibri" pitchFamily="34" charset="0"/>
                <a:cs typeface="Calibri" pitchFamily="34" charset="0"/>
              </a:rPr>
              <a:t>E.g. If we are looking at passengers monthly data, that repeats the pattern each year, we would sat </a:t>
            </a:r>
            <a:r>
              <a:rPr lang="en-US" sz="1400" b="1" dirty="0">
                <a:latin typeface="Calibri" pitchFamily="34" charset="0"/>
                <a:cs typeface="Calibri" pitchFamily="34" charset="0"/>
              </a:rPr>
              <a:t>L=12.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2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949" y="2133600"/>
            <a:ext cx="7658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Time series analysis is a statistical technique that deals with time series data, or trend analysis.”</a:t>
            </a:r>
          </a:p>
          <a:p>
            <a:pPr algn="just"/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Time series data means that data is in a series of  particular time periods or intervals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24966-050E-4891-A849-56ABA2FF0940}"/>
              </a:ext>
            </a:extLst>
          </p:cNvPr>
          <p:cNvSpPr txBox="1"/>
          <p:nvPr/>
        </p:nvSpPr>
        <p:spPr>
          <a:xfrm>
            <a:off x="728953" y="4267200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Time series data has particular properties, lets take a look at some important terms.</a:t>
            </a:r>
          </a:p>
        </p:txBody>
      </p:sp>
    </p:spTree>
    <p:extLst>
      <p:ext uri="{BB962C8B-B14F-4D97-AF65-F5344CB8AC3E}">
        <p14:creationId xmlns:p14="http://schemas.microsoft.com/office/powerpoint/2010/main" val="109716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E664B-2077-4083-A1EC-594DB4BC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67" y="2089466"/>
            <a:ext cx="6899466" cy="37415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048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Seasonality – </a:t>
            </a:r>
            <a:r>
              <a:rPr lang="en-US" sz="32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Repeating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B0232-0C24-428C-85E8-2085890B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90800"/>
            <a:ext cx="8153400" cy="24500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7B84C-5F6F-4D0D-AC64-FB152557C98C}"/>
              </a:ext>
            </a:extLst>
          </p:cNvPr>
          <p:cNvSpPr txBox="1"/>
          <p:nvPr/>
        </p:nvSpPr>
        <p:spPr>
          <a:xfrm>
            <a:off x="742949" y="5410200"/>
            <a:ext cx="765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Google Trends – “Snowboarding”</a:t>
            </a:r>
          </a:p>
        </p:txBody>
      </p:sp>
    </p:spTree>
    <p:extLst>
      <p:ext uri="{BB962C8B-B14F-4D97-AF65-F5344CB8AC3E}">
        <p14:creationId xmlns:p14="http://schemas.microsoft.com/office/powerpoint/2010/main" val="347411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Cyclical – </a:t>
            </a:r>
            <a:r>
              <a:rPr lang="en-US" sz="32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Trends with no set repetition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7B84C-5F6F-4D0D-AC64-FB152557C98C}"/>
              </a:ext>
            </a:extLst>
          </p:cNvPr>
          <p:cNvSpPr txBox="1"/>
          <p:nvPr/>
        </p:nvSpPr>
        <p:spPr>
          <a:xfrm>
            <a:off x="742949" y="5498068"/>
            <a:ext cx="765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SP500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82B45-3723-488E-A716-2FBF0C652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8077199" cy="30470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601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6128" y="2828835"/>
            <a:ext cx="527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Filter</a:t>
            </a:r>
          </a:p>
          <a:p>
            <a:pPr algn="ctr"/>
            <a:r>
              <a:rPr lang="en-US" sz="2400" dirty="0">
                <a:latin typeface="Calibri" pitchFamily="34" charset="0"/>
                <a:cs typeface="Calibri" pitchFamily="34" charset="0"/>
              </a:rPr>
              <a:t>Separating the Time Series Components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357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0" y="533400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179731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Filter</a:t>
            </a:r>
            <a:endParaRPr lang="en-US" sz="32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DACC6-561F-4494-8289-A0B31A34E354}"/>
              </a:ext>
            </a:extLst>
          </p:cNvPr>
          <p:cNvSpPr txBox="1"/>
          <p:nvPr/>
        </p:nvSpPr>
        <p:spPr>
          <a:xfrm>
            <a:off x="612435" y="1826062"/>
            <a:ext cx="765810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Calibri" pitchFamily="34" charset="0"/>
                <a:cs typeface="Calibri" pitchFamily="34" charset="0"/>
              </a:rPr>
              <a:t>Hodrick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– Prescott Filter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Hodrick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-Prescott filter separates: </a:t>
            </a:r>
          </a:p>
          <a:p>
            <a:pPr marL="801688" indent="-334963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A time-series y</a:t>
            </a:r>
            <a:r>
              <a:rPr lang="en-US" sz="2200" baseline="-25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(All our time series data)</a:t>
            </a:r>
          </a:p>
          <a:p>
            <a:pPr marL="55563" algn="just"/>
            <a:r>
              <a:rPr lang="en-US" sz="2200" dirty="0">
                <a:latin typeface="Calibri" pitchFamily="34" charset="0"/>
                <a:cs typeface="Calibri" pitchFamily="34" charset="0"/>
              </a:rPr>
              <a:t>Into</a:t>
            </a:r>
          </a:p>
          <a:p>
            <a:pPr marL="801688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A trend component </a:t>
            </a:r>
            <a:r>
              <a:rPr lang="en-US" dirty="0" err="1"/>
              <a:t>Ƭ</a:t>
            </a:r>
            <a:r>
              <a:rPr lang="en-US" sz="2200" baseline="-25000" dirty="0" err="1">
                <a:latin typeface="Calibri" pitchFamily="34" charset="0"/>
                <a:cs typeface="Calibri" pitchFamily="34" charset="0"/>
              </a:rPr>
              <a:t>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801688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A cyclical component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c</a:t>
            </a:r>
            <a:r>
              <a:rPr lang="en-US" sz="2200" baseline="-25000" dirty="0" err="1">
                <a:latin typeface="Calibri" pitchFamily="34" charset="0"/>
                <a:cs typeface="Calibri" pitchFamily="34" charset="0"/>
              </a:rPr>
              <a:t>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So Basically, it tries to find the trend component and the cyclical component of the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DA552-F1C0-4863-8872-4E80BD3BC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343400"/>
            <a:ext cx="2438400" cy="5712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3538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2929</TotalTime>
  <Words>1237</Words>
  <Application>Microsoft Office PowerPoint</Application>
  <PresentationFormat>On-screen Show (4:3)</PresentationFormat>
  <Paragraphs>187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Time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</dc:title>
  <dc:creator>Admin</dc:creator>
  <cp:lastModifiedBy>Admin</cp:lastModifiedBy>
  <cp:revision>1429</cp:revision>
  <dcterms:created xsi:type="dcterms:W3CDTF">2019-03-01T15:56:49Z</dcterms:created>
  <dcterms:modified xsi:type="dcterms:W3CDTF">2019-07-05T18:16:23Z</dcterms:modified>
</cp:coreProperties>
</file>