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00"/>
    <a:srgbClr val="00FF00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5" autoAdjust="0"/>
    <p:restoredTop sz="95913" autoAdjust="0"/>
  </p:normalViewPr>
  <p:slideViewPr>
    <p:cSldViewPr snapToGrid="0">
      <p:cViewPr varScale="1">
        <p:scale>
          <a:sx n="195" d="100"/>
          <a:sy n="195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15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49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07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12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7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37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5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62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73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18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9B58-F1AB-4907-83F9-54D176192ACA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86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CB98BFD8-F448-C6BD-3AC5-721F2DFEF2A6}"/>
                  </a:ext>
                </a:extLst>
              </p:cNvPr>
              <p:cNvSpPr/>
              <p:nvPr/>
            </p:nvSpPr>
            <p:spPr>
              <a:xfrm>
                <a:off x="346330" y="703410"/>
                <a:ext cx="2228944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ja-JP" altLang="el-G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ja-JP" alt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CB98BFD8-F448-C6BD-3AC5-721F2DFEF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703410"/>
                <a:ext cx="2228944" cy="153888"/>
              </a:xfrm>
              <a:prstGeom prst="rect">
                <a:avLst/>
              </a:prstGeom>
              <a:blipFill>
                <a:blip r:embed="rId2"/>
                <a:stretch>
                  <a:fillRect l="-21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0698DA9-C595-4C52-DBB8-B50CA3454C80}"/>
                  </a:ext>
                </a:extLst>
              </p:cNvPr>
              <p:cNvSpPr/>
              <p:nvPr/>
            </p:nvSpPr>
            <p:spPr>
              <a:xfrm>
                <a:off x="346330" y="1400068"/>
                <a:ext cx="2222340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ja-JP" altLang="en-US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0698DA9-C595-4C52-DBB8-B50CA3454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1400068"/>
                <a:ext cx="2222340" cy="153888"/>
              </a:xfrm>
              <a:prstGeom prst="rect">
                <a:avLst/>
              </a:prstGeom>
              <a:blipFill>
                <a:blip r:embed="rId3"/>
                <a:stretch>
                  <a:fillRect l="-2198" t="-4000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56678C3-0939-AE81-A9AB-38987E073FA9}"/>
                  </a:ext>
                </a:extLst>
              </p:cNvPr>
              <p:cNvSpPr/>
              <p:nvPr/>
            </p:nvSpPr>
            <p:spPr>
              <a:xfrm>
                <a:off x="351093" y="2314010"/>
                <a:ext cx="2101729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l-G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1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56678C3-0939-AE81-A9AB-38987E073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93" y="2314010"/>
                <a:ext cx="2101729" cy="153888"/>
              </a:xfrm>
              <a:prstGeom prst="rect">
                <a:avLst/>
              </a:prstGeom>
              <a:blipFill>
                <a:blip r:embed="rId4"/>
                <a:stretch>
                  <a:fillRect l="-2326" t="-164000" b="-24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9BCFB7D-FF8C-1C5F-A2F1-D1C10E34AA1A}"/>
                  </a:ext>
                </a:extLst>
              </p:cNvPr>
              <p:cNvSpPr/>
              <p:nvPr/>
            </p:nvSpPr>
            <p:spPr>
              <a:xfrm>
                <a:off x="361177" y="3085659"/>
                <a:ext cx="1904432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altLang="ja-JP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9BCFB7D-FF8C-1C5F-A2F1-D1C10E34A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77" y="3085659"/>
                <a:ext cx="1904432" cy="153888"/>
              </a:xfrm>
              <a:prstGeom prst="rect">
                <a:avLst/>
              </a:prstGeom>
              <a:blipFill>
                <a:blip r:embed="rId5"/>
                <a:stretch>
                  <a:fillRect l="-2236" r="-639" b="-4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818580-0C0F-062F-B2CE-0C800D8B19FC}"/>
              </a:ext>
            </a:extLst>
          </p:cNvPr>
          <p:cNvSpPr txBox="1"/>
          <p:nvPr/>
        </p:nvSpPr>
        <p:spPr>
          <a:xfrm>
            <a:off x="0" y="1818"/>
            <a:ext cx="8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HRTEM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05CCC1B-C120-6508-DF44-25979ED67E3F}"/>
              </a:ext>
            </a:extLst>
          </p:cNvPr>
          <p:cNvSpPr txBox="1"/>
          <p:nvPr/>
        </p:nvSpPr>
        <p:spPr>
          <a:xfrm>
            <a:off x="0" y="324657"/>
            <a:ext cx="3290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(William and Carter 2009, 28</a:t>
            </a:r>
            <a:r>
              <a:rPr kumimoji="1" lang="ja-JP" altLang="en-US" sz="1200" dirty="0"/>
              <a:t>章の表記で統一</a:t>
            </a:r>
            <a:r>
              <a:rPr kumimoji="1" lang="en-US" altLang="ja-JP" sz="1200" dirty="0"/>
              <a:t>)</a:t>
            </a:r>
            <a:endParaRPr lang="ja-JP" altLang="en-US" sz="12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E0C17AD-8109-80DF-08B5-FB2F0229032C}"/>
              </a:ext>
            </a:extLst>
          </p:cNvPr>
          <p:cNvSpPr txBox="1"/>
          <p:nvPr/>
        </p:nvSpPr>
        <p:spPr>
          <a:xfrm>
            <a:off x="3981450" y="18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A4276B8-CD1B-30CE-6527-CFAA0F98FBA4}"/>
                  </a:ext>
                </a:extLst>
              </p:cNvPr>
              <p:cNvSpPr txBox="1"/>
              <p:nvPr/>
            </p:nvSpPr>
            <p:spPr>
              <a:xfrm>
                <a:off x="228188" y="4136788"/>
                <a:ext cx="3005138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100" dirty="0">
                    <a:solidFill>
                      <a:schemeClr val="tx1"/>
                    </a:solidFill>
                  </a:rPr>
                  <a:t>①現在は、</a:t>
                </a:r>
                <a14:m>
                  <m:oMath xmlns:m="http://schemas.openxmlformats.org/officeDocument/2006/math">
                    <m:r>
                      <a:rPr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ja-JP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  <m:d>
                              <m:dPr>
                                <m:ctrlPr>
                                  <a:rPr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100" b="1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ja-JP" sz="1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1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altLang="ja-JP" sz="1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ja-JP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1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ja-JP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100" i="1" dirty="0">
                  <a:solidFill>
                    <a:schemeClr val="tx1"/>
                  </a:solidFill>
                </a:endParaRPr>
              </a:p>
              <a:p>
                <a:r>
                  <a:rPr kumimoji="1" lang="ja-JP" altLang="en-US" sz="1100" dirty="0">
                    <a:solidFill>
                      <a:schemeClr val="tx1"/>
                    </a:solidFill>
                  </a:rPr>
                  <a:t>をグラフ化しているが、 </a:t>
                </a:r>
                <a:r>
                  <a:rPr kumimoji="1" lang="en-US" altLang="ja-JP" sz="1100" dirty="0">
                    <a:solidFill>
                      <a:schemeClr val="tx1"/>
                    </a:solidFill>
                  </a:rPr>
                  <a:t>2</a:t>
                </a:r>
                <a:r>
                  <a:rPr kumimoji="1" lang="ja-JP" altLang="en-US" sz="1100" dirty="0">
                    <a:solidFill>
                      <a:schemeClr val="tx1"/>
                    </a:solidFill>
                  </a:rPr>
                  <a:t>倍したほうがいいですかね</a:t>
                </a:r>
                <a:r>
                  <a:rPr kumimoji="1" lang="en-US" altLang="ja-JP" sz="1100" dirty="0">
                    <a:solidFill>
                      <a:schemeClr val="tx1"/>
                    </a:solidFill>
                  </a:rPr>
                  <a:t>?</a:t>
                </a:r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A4276B8-CD1B-30CE-6527-CFAA0F98F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88" y="4136788"/>
                <a:ext cx="3005138" cy="600164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7CFDC50-58AB-BDB9-B1B4-FD366C1CA6D8}"/>
                  </a:ext>
                </a:extLst>
              </p:cNvPr>
              <p:cNvSpPr txBox="1"/>
              <p:nvPr/>
            </p:nvSpPr>
            <p:spPr>
              <a:xfrm>
                <a:off x="3710735" y="770305"/>
                <a:ext cx="3565897" cy="290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m:rPr>
                        <m:aln/>
                      </m:rPr>
                      <a:rPr kumimoji="1"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1" lang="en-US" altLang="ja-JP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</m:oMath>
                </a14:m>
                <a:r>
                  <a:rPr kumimoji="1" lang="en-US" altLang="ja-JP" sz="1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𝑖𝑊</m:t>
                            </m:r>
                            <m:d>
                              <m:d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0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d>
                          </m:e>
                        </m:d>
                      </m:e>
                    </m:func>
                    <m:func>
                      <m:funcPr>
                        <m:ctrlPr>
                          <a:rPr kumimoji="1"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kumimoji="1"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1"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func>
                      <m:funcPr>
                        <m:ctrlPr>
                          <a:rPr kumimoji="1"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kumimoji="1" lang="ja-JP" alt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7CFDC50-58AB-BDB9-B1B4-FD366C1CA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735" y="770305"/>
                <a:ext cx="3565897" cy="290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図 25">
            <a:extLst>
              <a:ext uri="{FF2B5EF4-FFF2-40B4-BE49-F238E27FC236}">
                <a16:creationId xmlns:a16="http://schemas.microsoft.com/office/drawing/2014/main" id="{FDF4B71A-41B2-D7B9-FCC2-CBBFF9A517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644" y="924495"/>
            <a:ext cx="2292198" cy="310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1CE23FB4-5AA3-E97D-AF81-B4206F5436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849" y="1604667"/>
            <a:ext cx="1918432" cy="6022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E617592-AF53-9955-EE71-011F622D67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644" y="2573082"/>
            <a:ext cx="1768356" cy="29315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22CADC7-82D3-96A3-147E-D29234C3DA12}"/>
                  </a:ext>
                </a:extLst>
              </p:cNvPr>
              <p:cNvSpPr txBox="1"/>
              <p:nvPr/>
            </p:nvSpPr>
            <p:spPr>
              <a:xfrm>
                <a:off x="3610110" y="3231500"/>
                <a:ext cx="5294072" cy="361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m:rPr>
                          <m:aln/>
                        </m:rPr>
                        <a:rPr kumimoji="1"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1"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kumimoji="1"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</m:d>
                          <m:r>
                            <a:rPr kumimoji="1"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kumimoji="1"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kumimoji="1"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𝑖𝑊</m:t>
                                  </m:r>
                                  <m:d>
                                    <m:dPr>
                                      <m:ctrlPr>
                                        <a:rPr kumimoji="1" lang="en-US" altLang="ja-JP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10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𝐊</m:t>
                                      </m:r>
                                    </m:e>
                                  </m:d>
                                  <m:r>
                                    <a:rPr kumimoji="1"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𝑖𝑊</m:t>
                                  </m:r>
                                  <m:d>
                                    <m:dPr>
                                      <m:ctrlPr>
                                        <a:rPr kumimoji="1" lang="en-US" altLang="ja-JP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10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𝐊</m:t>
                                      </m:r>
                                      <m:r>
                                        <a:rPr kumimoji="1" lang="en-US" altLang="ja-JP" sz="10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ja-JP" sz="10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aln/>
                        </m:rPr>
                        <a:rPr kumimoji="1"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kumimoji="1"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kumimoji="1"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kumimoji="1" lang="ja-JP" alt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22CADC7-82D3-96A3-147E-D29234C3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110" y="3231500"/>
                <a:ext cx="5294072" cy="361125"/>
              </a:xfrm>
              <a:prstGeom prst="rect">
                <a:avLst/>
              </a:prstGeom>
              <a:blipFill>
                <a:blip r:embed="rId11"/>
                <a:stretch>
                  <a:fillRect l="-2532" t="-179661" b="-267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0DB77D6-324B-B569-4BD6-A102694FA620}"/>
                  </a:ext>
                </a:extLst>
              </p:cNvPr>
              <p:cNvSpPr txBox="1"/>
              <p:nvPr/>
            </p:nvSpPr>
            <p:spPr>
              <a:xfrm>
                <a:off x="4530358" y="1092640"/>
                <a:ext cx="3337915" cy="351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00" dirty="0"/>
                  <a:t>where </a:t>
                </a:r>
                <a14:m>
                  <m:oMath xmlns:m="http://schemas.openxmlformats.org/officeDocument/2006/math">
                    <m:r>
                      <a:rPr lang="ja-JP" altLang="en-US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ja-JP" alt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  <m:r>
                          <a:rPr lang="ja-JP" altLang="en-US" sz="1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ja-JP" altLang="en-US" sz="1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ja-JP" altLang="en-US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ja-JP" altLang="en-US" sz="10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𝜋𝜆</m:t>
                    </m:r>
                    <m:sSup>
                      <m:sSupPr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ja-JP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</m:e>
                        </m:d>
                      </m:e>
                      <m:sup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ja-JP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ja-JP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ja-JP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ja-JP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ja-JP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ja-JP" alt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ja-JP" altLang="en-US" sz="1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ja-JP" altLang="en-US" sz="1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ja-JP" alt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ja-JP" altLang="en-US" sz="1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ja-JP" altLang="en-US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ja-JP" alt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1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ja-JP" altLang="en-US" sz="1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ja-JP" alt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1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ja-JP" altLang="en-US" sz="1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0DB77D6-324B-B569-4BD6-A102694FA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358" y="1092640"/>
                <a:ext cx="3337915" cy="3515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5165C67-B1A9-039F-14A3-3129BA039274}"/>
              </a:ext>
            </a:extLst>
          </p:cNvPr>
          <p:cNvSpPr txBox="1"/>
          <p:nvPr/>
        </p:nvSpPr>
        <p:spPr>
          <a:xfrm>
            <a:off x="3484904" y="3008915"/>
            <a:ext cx="49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CTFI</a:t>
            </a:r>
            <a:endParaRPr kumimoji="1" lang="ja-JP" altLang="en-US" sz="1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F6B5D72-F28A-31A0-8317-AE7B9411F737}"/>
              </a:ext>
            </a:extLst>
          </p:cNvPr>
          <p:cNvSpPr txBox="1"/>
          <p:nvPr/>
        </p:nvSpPr>
        <p:spPr>
          <a:xfrm>
            <a:off x="3484904" y="498082"/>
            <a:ext cx="451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CTF</a:t>
            </a:r>
            <a:endParaRPr kumimoji="1" lang="ja-JP" altLang="en-US" sz="1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7CF7D18-3B29-0B06-F3DE-33A7733DFA08}"/>
              </a:ext>
            </a:extLst>
          </p:cNvPr>
          <p:cNvSpPr txBox="1"/>
          <p:nvPr/>
        </p:nvSpPr>
        <p:spPr>
          <a:xfrm>
            <a:off x="3860140" y="4136788"/>
            <a:ext cx="43123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100" dirty="0"/>
              <a:t>④この量を計算して、虚数部を表示したらいいのでしょうか？</a:t>
            </a:r>
            <a:endParaRPr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6EF10DE-AB36-2948-DCAC-1EB643630222}"/>
                  </a:ext>
                </a:extLst>
              </p:cNvPr>
              <p:cNvSpPr txBox="1"/>
              <p:nvPr/>
            </p:nvSpPr>
            <p:spPr>
              <a:xfrm>
                <a:off x="3736541" y="1553956"/>
                <a:ext cx="4521634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100" dirty="0">
                    <a:solidFill>
                      <a:schemeClr val="tx1"/>
                    </a:solidFill>
                  </a:rPr>
                  <a:t>② この量を計算して、虚数部を表示するってことですかね。つまり、</a:t>
                </a:r>
                <a:r>
                  <a:rPr kumimoji="1" lang="en-US" altLang="ja-JP" sz="11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1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m:rPr>
                        <m:aln/>
                      </m:rP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1" lang="en-US" altLang="ja-JP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1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func>
                      <m:func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  <m:d>
                              <m:dPr>
                                <m:ctrlPr>
                                  <a:rPr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1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d>
                          </m:e>
                        </m:d>
                      </m:e>
                    </m:func>
                    <m:sSub>
                      <m:sSub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ja-JP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1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ja-JP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1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ja-JP" sz="11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ja-JP" altLang="en-US" sz="1100" dirty="0">
                    <a:solidFill>
                      <a:schemeClr val="tx1"/>
                    </a:solidFill>
                  </a:rPr>
                  <a:t>をグラフ化すればよい</a:t>
                </a:r>
                <a:r>
                  <a:rPr lang="en-US" altLang="ja-JP" sz="11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r>
                  <a:rPr lang="ja-JP" altLang="en-US" sz="1100" dirty="0">
                    <a:solidFill>
                      <a:schemeClr val="tx1"/>
                    </a:solidFill>
                  </a:rPr>
                  <a:t>③</a:t>
                </a:r>
                <a:r>
                  <a:rPr kumimoji="1" lang="en-US" altLang="ja-JP" sz="11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1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1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ja-JP" altLang="en-US" sz="1100" dirty="0">
                    <a:solidFill>
                      <a:schemeClr val="tx1"/>
                    </a:solidFill>
                  </a:rPr>
                  <a:t>と表記しても</a:t>
                </a:r>
                <a:r>
                  <a:rPr lang="en-US" altLang="ja-JP" sz="1100" dirty="0">
                    <a:solidFill>
                      <a:schemeClr val="tx1"/>
                    </a:solidFill>
                  </a:rPr>
                  <a:t>OK</a:t>
                </a:r>
                <a:r>
                  <a:rPr lang="ja-JP" altLang="en-US" sz="1100" dirty="0">
                    <a:solidFill>
                      <a:schemeClr val="tx1"/>
                    </a:solidFill>
                  </a:rPr>
                  <a:t>でしょうか？ </a:t>
                </a:r>
                <a:r>
                  <a:rPr lang="en-US" altLang="ja-JP" sz="1100" dirty="0">
                    <a:solidFill>
                      <a:schemeClr val="tx1"/>
                    </a:solidFill>
                  </a:rPr>
                  <a:t>OK</a:t>
                </a:r>
                <a:r>
                  <a:rPr lang="ja-JP" altLang="en-US" sz="1100" dirty="0">
                    <a:solidFill>
                      <a:schemeClr val="tx1"/>
                    </a:solidFill>
                  </a:rPr>
                  <a:t>であれば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1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</m:oMath>
                </a14:m>
                <a:r>
                  <a:rPr lang="ja-JP" altLang="en-US" sz="1100" dirty="0">
                    <a:solidFill>
                      <a:schemeClr val="tx1"/>
                    </a:solidFill>
                  </a:rPr>
                  <a:t>の定義を変えるだけで、残りを</a:t>
                </a:r>
                <a:r>
                  <a:rPr lang="en-US" altLang="ja-JP" sz="1100" dirty="0">
                    <a:solidFill>
                      <a:schemeClr val="tx1"/>
                    </a:solidFill>
                  </a:rPr>
                  <a:t>HRTEM</a:t>
                </a:r>
                <a:r>
                  <a:rPr lang="ja-JP" altLang="en-US" sz="1100" dirty="0">
                    <a:solidFill>
                      <a:schemeClr val="tx1"/>
                    </a:solidFill>
                  </a:rPr>
                  <a:t>と共通化できる。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6EF10DE-AB36-2948-DCAC-1EB643630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41" y="1553956"/>
                <a:ext cx="4521634" cy="1107996"/>
              </a:xfrm>
              <a:prstGeom prst="rect">
                <a:avLst/>
              </a:prstGeom>
              <a:blipFill>
                <a:blip r:embed="rId13"/>
                <a:stretch>
                  <a:fillRect r="-539" b="-32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図 41">
            <a:extLst>
              <a:ext uri="{FF2B5EF4-FFF2-40B4-BE49-F238E27FC236}">
                <a16:creationId xmlns:a16="http://schemas.microsoft.com/office/drawing/2014/main" id="{E637598B-EB27-60BC-6F3E-6B1E032951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5644" y="3305063"/>
            <a:ext cx="2575778" cy="623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669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3C8E20-5EB8-6488-6584-14E44C45CBA3}"/>
              </a:ext>
            </a:extLst>
          </p:cNvPr>
          <p:cNvSpPr txBox="1"/>
          <p:nvPr/>
        </p:nvSpPr>
        <p:spPr>
          <a:xfrm>
            <a:off x="222050" y="693989"/>
            <a:ext cx="8495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000" dirty="0"/>
              <a:t>EquationKai.png</a:t>
            </a:r>
            <a:endParaRPr lang="ja-JP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CB98BFD8-F448-C6BD-3AC5-721F2DFEF2A6}"/>
                  </a:ext>
                </a:extLst>
              </p:cNvPr>
              <p:cNvSpPr/>
              <p:nvPr/>
            </p:nvSpPr>
            <p:spPr>
              <a:xfrm>
                <a:off x="346330" y="913775"/>
                <a:ext cx="2295180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1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ja-JP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ja-JP" altLang="el-GR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ja-JP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ja-JP" sz="1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ja-JP" sz="1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0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1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en-US" altLang="ja-JP" sz="1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ja-JP" sz="1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ja-JP" altLang="en-US" sz="1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ja-JP" sz="1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CB98BFD8-F448-C6BD-3AC5-721F2DFEF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913775"/>
                <a:ext cx="2295180" cy="153888"/>
              </a:xfrm>
              <a:prstGeom prst="rect">
                <a:avLst/>
              </a:prstGeom>
              <a:blipFill>
                <a:blip r:embed="rId2"/>
                <a:stretch>
                  <a:fillRect l="-2128" b="-3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0698DA9-C595-4C52-DBB8-B50CA3454C80}"/>
                  </a:ext>
                </a:extLst>
              </p:cNvPr>
              <p:cNvSpPr/>
              <p:nvPr/>
            </p:nvSpPr>
            <p:spPr>
              <a:xfrm>
                <a:off x="346330" y="1438449"/>
                <a:ext cx="2316275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0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1000" b="0" i="0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1000" b="0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1000" i="1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rgbClr val="007D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rgbClr val="007D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ja-JP" sz="100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rgbClr val="007D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00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rgbClr val="007D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1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000" i="1">
                                          <a:solidFill>
                                            <a:srgbClr val="007D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ja-JP" sz="1000" i="1">
                                          <a:solidFill>
                                            <a:srgbClr val="007D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1000" i="1">
                                          <a:solidFill>
                                            <a:srgbClr val="007D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ja-JP" sz="1000" i="1">
                                          <a:solidFill>
                                            <a:srgbClr val="007D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00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00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1000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ja-JP" sz="100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000" b="1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00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ja-JP" sz="100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ja-JP" altLang="en-US" sz="100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00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rgbClr val="007D00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0698DA9-C595-4C52-DBB8-B50CA3454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1438449"/>
                <a:ext cx="2316275" cy="153888"/>
              </a:xfrm>
              <a:prstGeom prst="rect">
                <a:avLst/>
              </a:prstGeom>
              <a:blipFill>
                <a:blip r:embed="rId4"/>
                <a:stretch>
                  <a:fillRect l="-2105" t="-4000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93FFEA-336A-7515-A9E5-C890CB4F432D}"/>
              </a:ext>
            </a:extLst>
          </p:cNvPr>
          <p:cNvSpPr txBox="1"/>
          <p:nvPr/>
        </p:nvSpPr>
        <p:spPr>
          <a:xfrm>
            <a:off x="222050" y="1248117"/>
            <a:ext cx="80470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000" dirty="0"/>
              <a:t>EquationEs.png</a:t>
            </a:r>
            <a:endParaRPr lang="ja-JP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6C000067-252D-C96F-9153-04AD8C87C41B}"/>
                  </a:ext>
                </a:extLst>
              </p:cNvPr>
              <p:cNvSpPr/>
              <p:nvPr/>
            </p:nvSpPr>
            <p:spPr>
              <a:xfrm>
                <a:off x="346330" y="1649039"/>
                <a:ext cx="784254" cy="5386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5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5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350" b="0" i="0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50" b="1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350" b="0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50" i="1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50" b="0" i="0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rgbClr val="007D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50" b="0" i="1" smtClean="0">
                                  <a:solidFill>
                                    <a:srgbClr val="007D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350" b="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ja-JP" sz="35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ja-JP" sz="350" b="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350" i="1">
                                  <a:solidFill>
                                    <a:srgbClr val="007D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350" b="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35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ja-JP" sz="350" b="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350" i="1">
                                  <a:solidFill>
                                    <a:srgbClr val="007D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35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350" b="1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35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350" b="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350" i="1">
                                          <a:solidFill>
                                            <a:srgbClr val="007D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ja-JP" sz="350" i="1">
                                          <a:solidFill>
                                            <a:srgbClr val="007D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350" i="1">
                                          <a:solidFill>
                                            <a:srgbClr val="007D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ja-JP" sz="350" i="1">
                                          <a:solidFill>
                                            <a:srgbClr val="007D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35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35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350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ja-JP" sz="35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350" b="1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35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ja-JP" sz="35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ja-JP" altLang="en-US" sz="35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350" i="1">
                                              <a:solidFill>
                                                <a:srgbClr val="007D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350" b="0" i="1" smtClean="0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50" i="1" dirty="0">
                  <a:solidFill>
                    <a:srgbClr val="007D00"/>
                  </a:solidFill>
                </a:endParaRPr>
              </a:p>
            </p:txBody>
          </p:sp>
        </mc:Choice>
        <mc:Fallback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6C000067-252D-C96F-9153-04AD8C87C4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1649039"/>
                <a:ext cx="784254" cy="53861"/>
              </a:xfrm>
              <a:prstGeom prst="rect">
                <a:avLst/>
              </a:prstGeom>
              <a:blipFill>
                <a:blip r:embed="rId5"/>
                <a:stretch>
                  <a:fillRect l="-2344" t="-25000" b="-6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C69EC79-0FE1-5F75-02CB-A2BC7125E96B}"/>
              </a:ext>
            </a:extLst>
          </p:cNvPr>
          <p:cNvSpPr txBox="1"/>
          <p:nvPr/>
        </p:nvSpPr>
        <p:spPr>
          <a:xfrm>
            <a:off x="222050" y="1809235"/>
            <a:ext cx="80470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000" dirty="0"/>
              <a:t>EquationEc.png</a:t>
            </a:r>
            <a:endParaRPr lang="ja-JP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56678C3-0939-AE81-A9AB-38987E073FA9}"/>
                  </a:ext>
                </a:extLst>
              </p:cNvPr>
              <p:cNvSpPr/>
              <p:nvPr/>
            </p:nvSpPr>
            <p:spPr>
              <a:xfrm>
                <a:off x="346330" y="2029124"/>
                <a:ext cx="2101729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sz="1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1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ja-JP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l-GR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ja-JP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1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ja-JP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ja-JP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ja-JP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56678C3-0939-AE81-A9AB-38987E073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2029124"/>
                <a:ext cx="2101729" cy="153888"/>
              </a:xfrm>
              <a:prstGeom prst="rect">
                <a:avLst/>
              </a:prstGeom>
              <a:blipFill>
                <a:blip r:embed="rId6"/>
                <a:stretch>
                  <a:fillRect l="-2319" t="-164000" b="-24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6C6939A-BD43-30B3-1053-CDC8BDBDCF20}"/>
                  </a:ext>
                </a:extLst>
              </p:cNvPr>
              <p:cNvSpPr/>
              <p:nvPr/>
            </p:nvSpPr>
            <p:spPr>
              <a:xfrm>
                <a:off x="367762" y="2249013"/>
                <a:ext cx="740459" cy="5386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sz="35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5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3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5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35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ja-JP" sz="3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ja-JP" sz="35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3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35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l-GR" sz="3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ja-JP" sz="35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3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3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35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ja-JP" sz="35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35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35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35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ja-JP" sz="35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ja-JP" sz="35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35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3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3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35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3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ja-JP" sz="3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5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6C6939A-BD43-30B3-1053-CDC8BDBDC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62" y="2249013"/>
                <a:ext cx="740459" cy="53861"/>
              </a:xfrm>
              <a:prstGeom prst="rect">
                <a:avLst/>
              </a:prstGeom>
              <a:blipFill>
                <a:blip r:embed="rId7"/>
                <a:stretch>
                  <a:fillRect l="-2459" t="-177778" b="-27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9BCFB7D-FF8C-1C5F-A2F1-D1C10E34AA1A}"/>
                  </a:ext>
                </a:extLst>
              </p:cNvPr>
              <p:cNvSpPr/>
              <p:nvPr/>
            </p:nvSpPr>
            <p:spPr>
              <a:xfrm>
                <a:off x="346330" y="2619473"/>
                <a:ext cx="2385012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ja-JP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r>
                            <a:rPr lang="en-US" altLang="ja-JP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altLang="ja-JP" sz="10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9BCFB7D-FF8C-1C5F-A2F1-D1C10E34A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2619473"/>
                <a:ext cx="2385012" cy="153888"/>
              </a:xfrm>
              <a:prstGeom prst="rect">
                <a:avLst/>
              </a:prstGeom>
              <a:blipFill>
                <a:blip r:embed="rId8"/>
                <a:stretch>
                  <a:fillRect l="-2046"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F78F7BC-BB78-D843-6D61-7222E52C1A4C}"/>
              </a:ext>
            </a:extLst>
          </p:cNvPr>
          <p:cNvSpPr txBox="1"/>
          <p:nvPr/>
        </p:nvSpPr>
        <p:spPr>
          <a:xfrm>
            <a:off x="222050" y="2413518"/>
            <a:ext cx="152750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00" dirty="0"/>
              <a:t>EquationCTF_HRTEM.png</a:t>
            </a:r>
            <a:endParaRPr lang="ja-JP" altLang="en-US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818580-0C0F-062F-B2CE-0C800D8B19FC}"/>
              </a:ext>
            </a:extLst>
          </p:cNvPr>
          <p:cNvSpPr txBox="1"/>
          <p:nvPr/>
        </p:nvSpPr>
        <p:spPr>
          <a:xfrm>
            <a:off x="876236" y="1818"/>
            <a:ext cx="8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HRTEM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05CCC1B-C120-6508-DF44-25979ED67E3F}"/>
              </a:ext>
            </a:extLst>
          </p:cNvPr>
          <p:cNvSpPr txBox="1"/>
          <p:nvPr/>
        </p:nvSpPr>
        <p:spPr>
          <a:xfrm>
            <a:off x="0" y="324657"/>
            <a:ext cx="2278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(William and Carter 2009</a:t>
            </a:r>
            <a:r>
              <a:rPr kumimoji="1" lang="ja-JP" altLang="en-US" sz="1200" dirty="0"/>
              <a:t>の流儀</a:t>
            </a:r>
            <a:r>
              <a:rPr kumimoji="1" lang="en-US" altLang="ja-JP" sz="1200" dirty="0"/>
              <a:t>)</a:t>
            </a:r>
            <a:endParaRPr lang="ja-JP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825A6F2-89BD-E480-F6AA-4E8DF26A3183}"/>
                  </a:ext>
                </a:extLst>
              </p:cNvPr>
              <p:cNvSpPr txBox="1"/>
              <p:nvPr/>
            </p:nvSpPr>
            <p:spPr>
              <a:xfrm>
                <a:off x="3245678" y="3029460"/>
                <a:ext cx="5405123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m:rPr>
                        <m:aln/>
                      </m:rPr>
                      <a:rPr kumimoji="1"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1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kumimoji="1"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</m:e>
                        </m:d>
                        <m:r>
                          <a:rPr kumimoji="1"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  <m: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1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func>
                          <m:funcPr>
                            <m:ctrlP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𝑖𝑊</m:t>
                                </m:r>
                                <m:d>
                                  <m:dPr>
                                    <m:ctrlP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0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𝐊</m:t>
                                    </m:r>
                                  </m:e>
                                </m:d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𝑖𝑊</m:t>
                                </m:r>
                                <m:d>
                                  <m:dPr>
                                    <m:ctrlP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0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𝐊</m:t>
                                    </m:r>
                                    <m:r>
                                      <a:rPr kumimoji="1" lang="en-US" altLang="ja-JP" sz="10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func>
                      <m:funcPr>
                        <m:ctrlPr>
                          <a:rPr kumimoji="1"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000" i="1">
                                        <a:latin typeface="Cambria Math" panose="02040503050406030204" pitchFamily="18" charset="0"/>
                                      </a:rPr>
                                      <m:t>𝜋𝜆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0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ja-JP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ja-JP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kumimoji="1" lang="en-US" altLang="ja-JP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1" lang="en-US" altLang="ja-JP" sz="1000" b="1">
                                                <a:latin typeface="Cambria Math" panose="02040503050406030204" pitchFamily="18" charset="0"/>
                                              </a:rPr>
                                              <m:t>𝐊</m:t>
                                            </m:r>
                                          </m:e>
                                          <m:sup>
                                            <m:r>
                                              <a:rPr kumimoji="1" lang="en-US" altLang="ja-JP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kumimoji="1" lang="en-US" altLang="ja-JP" sz="1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kumimoji="1" lang="en-US" altLang="ja-JP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ja-JP" sz="1000" b="1">
                                                <a:latin typeface="Cambria Math" panose="02040503050406030204" pitchFamily="18" charset="0"/>
                                              </a:rPr>
                                              <m:t>𝐊</m:t>
                                            </m:r>
                                            <m:r>
                                              <a:rPr kumimoji="1" lang="en-US" altLang="ja-JP" sz="1000" b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ja-JP" sz="1000" b="1" i="1"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1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ja-JP" sz="10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kumimoji="1"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sz="10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endParaRPr kumimoji="1" lang="en-US" altLang="ja-JP" sz="1000" b="1" dirty="0">
                  <a:solidFill>
                    <a:schemeClr val="tx1"/>
                  </a:solidFill>
                </a:endParaRPr>
              </a:p>
              <a:p>
                <a:pPr/>
                <a:r>
                  <a:rPr lang="en-US" altLang="ja-JP" sz="10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ja-JP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ja-JP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 (</m:t>
                            </m:r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ja-JP" alt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ja-JP" alt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ja-JP" altLang="el-G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ja-JP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ja-JP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ja-JP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ja-JP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 sz="1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ja-JP" alt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　</m:t>
                    </m:r>
                    <m:sSub>
                      <m:sSubPr>
                        <m:ctrlP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kumimoji="1"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ja-JP" altLang="en-US" sz="1000" dirty="0">
                  <a:solidFill>
                    <a:schemeClr val="tx1"/>
                  </a:solidFill>
                </a:endParaRPr>
              </a:p>
              <a:p>
                <a:pPr/>
                <a:endParaRPr kumimoji="1" lang="ja-JP" altLang="en-US" sz="10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825A6F2-89BD-E480-F6AA-4E8DF26A3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678" y="3029460"/>
                <a:ext cx="5405123" cy="732573"/>
              </a:xfrm>
              <a:prstGeom prst="rect">
                <a:avLst/>
              </a:prstGeom>
              <a:blipFill>
                <a:blip r:embed="rId9"/>
                <a:stretch>
                  <a:fillRect l="-789" t="-80000" b="-135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127E0E77-3C63-6901-83CE-E178DB05CA75}"/>
                  </a:ext>
                </a:extLst>
              </p:cNvPr>
              <p:cNvSpPr/>
              <p:nvPr/>
            </p:nvSpPr>
            <p:spPr>
              <a:xfrm>
                <a:off x="3053233" y="1433858"/>
                <a:ext cx="1384738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0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1000" b="0" i="0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1000" b="0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1000" i="1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rgbClr val="007D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i="1">
                                  <a:solidFill>
                                    <a:srgbClr val="007D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100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00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00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kumimoji="1" lang="en-US" altLang="ja-JP" sz="100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kumimoji="1" lang="en-US" altLang="ja-JP" sz="100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00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100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kumimoji="1" lang="en-US" altLang="ja-JP" sz="100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ja-JP" sz="100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000" b="1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kumimoji="1" lang="en-US" altLang="ja-JP" sz="100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rgbClr val="007D00"/>
                  </a:solidFill>
                </a:endParaRPr>
              </a:p>
            </p:txBody>
          </p:sp>
        </mc:Choice>
        <mc:Fallback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127E0E77-3C63-6901-83CE-E178DB05C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233" y="1433858"/>
                <a:ext cx="1384738" cy="153888"/>
              </a:xfrm>
              <a:prstGeom prst="rect">
                <a:avLst/>
              </a:prstGeom>
              <a:blipFill>
                <a:blip r:embed="rId10"/>
                <a:stretch>
                  <a:fillRect l="-3524" b="-4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609B262-ED5B-4533-CF1A-D9F3CEC273C3}"/>
                  </a:ext>
                </a:extLst>
              </p:cNvPr>
              <p:cNvSpPr/>
              <p:nvPr/>
            </p:nvSpPr>
            <p:spPr>
              <a:xfrm>
                <a:off x="346330" y="1146015"/>
                <a:ext cx="805285" cy="5386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35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5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5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ja-JP" sz="35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5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3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5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ja-JP" sz="3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3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ja-JP" altLang="el-GR" sz="3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ja-JP" sz="3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35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35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35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35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ja-JP" sz="35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35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ja-JP" sz="35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35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5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35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35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35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en-US" altLang="ja-JP" sz="35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ja-JP" sz="35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ja-JP" altLang="en-US" sz="35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ja-JP" sz="35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sz="3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50" i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609B262-ED5B-4533-CF1A-D9F3CEC27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1146015"/>
                <a:ext cx="805285" cy="53861"/>
              </a:xfrm>
              <a:prstGeom prst="rect">
                <a:avLst/>
              </a:prstGeom>
              <a:blipFill>
                <a:blip r:embed="rId11"/>
                <a:stretch>
                  <a:fillRect l="-2273" t="-22222" b="-4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F77BA6B-C654-E83C-97CC-0CEB14AF2D8A}"/>
              </a:ext>
            </a:extLst>
          </p:cNvPr>
          <p:cNvSpPr txBox="1"/>
          <p:nvPr/>
        </p:nvSpPr>
        <p:spPr>
          <a:xfrm>
            <a:off x="3308944" y="18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STEM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F6D6B941-26E1-4CE0-A3C0-B5E9E6D13BE1}"/>
                  </a:ext>
                </a:extLst>
              </p:cNvPr>
              <p:cNvSpPr/>
              <p:nvPr/>
            </p:nvSpPr>
            <p:spPr>
              <a:xfrm>
                <a:off x="3088158" y="1672926"/>
                <a:ext cx="488211" cy="5386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5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5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350" b="0" i="0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50" b="1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350" b="0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50" i="1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50" b="0" i="0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rgbClr val="007D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50" i="1">
                                  <a:solidFill>
                                    <a:srgbClr val="007D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35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35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35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kumimoji="1" lang="en-US" altLang="ja-JP" sz="35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kumimoji="1" lang="en-US" altLang="ja-JP" sz="35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5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35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kumimoji="1" lang="en-US" altLang="ja-JP" sz="35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ja-JP" sz="35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35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ja-JP" sz="350" i="1">
                                      <a:solidFill>
                                        <a:srgbClr val="007D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50" i="1" dirty="0">
                  <a:solidFill>
                    <a:srgbClr val="007D00"/>
                  </a:solidFill>
                </a:endParaRPr>
              </a:p>
            </p:txBody>
          </p:sp>
        </mc:Choice>
        <mc:Fallback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F6D6B941-26E1-4CE0-A3C0-B5E9E6D1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158" y="1672926"/>
                <a:ext cx="488211" cy="53861"/>
              </a:xfrm>
              <a:prstGeom prst="rect">
                <a:avLst/>
              </a:prstGeom>
              <a:blipFill>
                <a:blip r:embed="rId12"/>
                <a:stretch>
                  <a:fillRect l="-3750" t="-11111" b="-4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B8E469F1-487F-363D-8754-0FA2EFFE961D}"/>
                  </a:ext>
                </a:extLst>
              </p:cNvPr>
              <p:cNvSpPr/>
              <p:nvPr/>
            </p:nvSpPr>
            <p:spPr>
              <a:xfrm>
                <a:off x="493199" y="3127341"/>
                <a:ext cx="833946" cy="15780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ja-JP" sz="3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5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3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ja-JP" sz="3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5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r>
                            <a:rPr lang="en-US" altLang="ja-JP" sz="3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ja-JP" sz="35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5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ja-JP" sz="35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5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35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" b="1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5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ja-JP" sz="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altLang="ja-JP" sz="350" i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350" b="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35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  <m:r>
                        <m:rPr>
                          <m:sty m:val="p"/>
                        </m:rPr>
                        <a:rPr lang="en-US" altLang="ja-JP" sz="3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ja-JP" sz="3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00" b="1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3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objective</m:t>
                              </m:r>
                              <m:r>
                                <a:rPr lang="en-US" altLang="ja-JP" sz="3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3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aperture</m:t>
                              </m:r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3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30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3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300" i="0">
                                  <a:latin typeface="Cambria Math" panose="02040503050406030204" pitchFamily="18" charset="0"/>
                                </a:rPr>
                                <m:t>bjective</m:t>
                              </m:r>
                              <m:r>
                                <a:rPr lang="en-US" altLang="ja-JP" sz="3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300" i="0">
                                  <a:latin typeface="Cambria Math" panose="02040503050406030204" pitchFamily="18" charset="0"/>
                                </a:rPr>
                                <m:t>aperture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300" i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B8E469F1-487F-363D-8754-0FA2EFFE9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9" y="3127341"/>
                <a:ext cx="833946" cy="157800"/>
              </a:xfrm>
              <a:prstGeom prst="rect">
                <a:avLst/>
              </a:prstGeom>
              <a:blipFill>
                <a:blip r:embed="rId13"/>
                <a:stretch>
                  <a:fillRect l="-2190" t="-115385" b="-2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8529D0D-CD6D-8627-B4B8-75A7033CB60F}"/>
                  </a:ext>
                </a:extLst>
              </p:cNvPr>
              <p:cNvSpPr txBox="1"/>
              <p:nvPr/>
            </p:nvSpPr>
            <p:spPr>
              <a:xfrm>
                <a:off x="284163" y="3677567"/>
                <a:ext cx="2589212" cy="435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0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ja-JP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1000" b="1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objective</m:t>
                              </m:r>
                              <m:r>
                                <a:rPr lang="en-US" altLang="ja-JP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aperture</m:t>
                              </m:r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100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 i="0">
                                  <a:latin typeface="Cambria Math" panose="02040503050406030204" pitchFamily="18" charset="0"/>
                                </a:rPr>
                                <m:t>bjective</m:t>
                              </m:r>
                              <m:r>
                                <a:rPr lang="en-US" altLang="ja-JP" sz="1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 i="0">
                                  <a:latin typeface="Cambria Math" panose="02040503050406030204" pitchFamily="18" charset="0"/>
                                </a:rPr>
                                <m:t>aperture</m:t>
                              </m:r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000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8529D0D-CD6D-8627-B4B8-75A7033CB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63" y="3677567"/>
                <a:ext cx="2589212" cy="435632"/>
              </a:xfrm>
              <a:prstGeom prst="rect">
                <a:avLst/>
              </a:prstGeom>
              <a:blipFill>
                <a:blip r:embed="rId14"/>
                <a:stretch>
                  <a:fillRect t="-175000" b="-251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A4FC559-E976-77F4-7FEC-56AD60E5DEF2}"/>
                  </a:ext>
                </a:extLst>
              </p:cNvPr>
              <p:cNvSpPr txBox="1"/>
              <p:nvPr/>
            </p:nvSpPr>
            <p:spPr>
              <a:xfrm>
                <a:off x="3308944" y="2529044"/>
                <a:ext cx="669675" cy="195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3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ja-JP" sz="3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ja-JP" altLang="en-US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3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30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ja-JP" altLang="en-US" sz="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3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A4FC559-E976-77F4-7FEC-56AD60E5D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944" y="2529044"/>
                <a:ext cx="669675" cy="195310"/>
              </a:xfrm>
              <a:prstGeom prst="rect">
                <a:avLst/>
              </a:prstGeom>
              <a:blipFill>
                <a:blip r:embed="rId15"/>
                <a:stretch>
                  <a:fillRect t="-100000" b="-15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83B9329-72C1-8177-0E3F-9F1243B832F0}"/>
                  </a:ext>
                </a:extLst>
              </p:cNvPr>
              <p:cNvSpPr/>
              <p:nvPr/>
            </p:nvSpPr>
            <p:spPr>
              <a:xfrm>
                <a:off x="346330" y="2838200"/>
                <a:ext cx="833946" cy="5386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ja-JP" sz="3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5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3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ja-JP" sz="3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5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r>
                            <a:rPr lang="en-US" altLang="ja-JP" sz="35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ja-JP" sz="35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5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ja-JP" sz="35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5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35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" b="1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5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ja-JP" sz="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altLang="ja-JP" sz="35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83B9329-72C1-8177-0E3F-9F1243B83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2838200"/>
                <a:ext cx="833946" cy="53861"/>
              </a:xfrm>
              <a:prstGeom prst="rect">
                <a:avLst/>
              </a:prstGeom>
              <a:blipFill>
                <a:blip r:embed="rId16"/>
                <a:stretch>
                  <a:fillRect l="-219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0507389-8BBB-6F31-CB23-1437FAEF22D7}"/>
                  </a:ext>
                </a:extLst>
              </p:cNvPr>
              <p:cNvSpPr txBox="1"/>
              <p:nvPr/>
            </p:nvSpPr>
            <p:spPr>
              <a:xfrm>
                <a:off x="284163" y="4200662"/>
                <a:ext cx="1074737" cy="195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3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ja-JP" sz="3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00" b="1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3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objective</m:t>
                              </m:r>
                              <m:r>
                                <a:rPr lang="en-US" altLang="ja-JP" sz="3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3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aperture</m:t>
                              </m:r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3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30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3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300" i="0">
                                  <a:latin typeface="Cambria Math" panose="02040503050406030204" pitchFamily="18" charset="0"/>
                                </a:rPr>
                                <m:t>bjective</m:t>
                              </m:r>
                              <m:r>
                                <a:rPr lang="en-US" altLang="ja-JP" sz="3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300" i="0">
                                  <a:latin typeface="Cambria Math" panose="02040503050406030204" pitchFamily="18" charset="0"/>
                                </a:rPr>
                                <m:t>aperture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300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0507389-8BBB-6F31-CB23-1437FAEF2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63" y="4200662"/>
                <a:ext cx="1074737" cy="195310"/>
              </a:xfrm>
              <a:prstGeom prst="rect">
                <a:avLst/>
              </a:prstGeom>
              <a:blipFill>
                <a:blip r:embed="rId17"/>
                <a:stretch>
                  <a:fillRect t="-100000" b="-15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35520DC-513E-A99B-449F-894A91F96C4D}"/>
                  </a:ext>
                </a:extLst>
              </p:cNvPr>
              <p:cNvSpPr txBox="1"/>
              <p:nvPr/>
            </p:nvSpPr>
            <p:spPr>
              <a:xfrm>
                <a:off x="3153946" y="2106068"/>
                <a:ext cx="1693517" cy="435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0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ja-JP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1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ja-JP" alt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100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ja-JP" alt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000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35520DC-513E-A99B-449F-894A91F96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946" y="2106068"/>
                <a:ext cx="1693517" cy="435632"/>
              </a:xfrm>
              <a:prstGeom prst="rect">
                <a:avLst/>
              </a:prstGeom>
              <a:blipFill>
                <a:blip r:embed="rId18"/>
                <a:stretch>
                  <a:fillRect t="-175000" r="-9353" b="-251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63045FA-1A38-6963-7DC5-72FB58922A9F}"/>
                  </a:ext>
                </a:extLst>
              </p:cNvPr>
              <p:cNvSpPr txBox="1"/>
              <p:nvPr/>
            </p:nvSpPr>
            <p:spPr>
              <a:xfrm>
                <a:off x="3891296" y="3873838"/>
                <a:ext cx="2056943" cy="239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ja-JP" sz="3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ja-JP" sz="3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m:rPr>
                        <m:aln/>
                      </m:rPr>
                      <a:rPr kumimoji="1" lang="en-US" altLang="ja-JP" sz="3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35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kumimoji="1" lang="en-US" altLang="ja-JP" sz="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ja-JP" sz="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kumimoji="1" lang="en-US" altLang="ja-JP" sz="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5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</m:e>
                        </m:d>
                        <m:r>
                          <a:rPr kumimoji="1" lang="en-US" altLang="ja-JP" sz="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kumimoji="1" lang="en-US" altLang="ja-JP" sz="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5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  <m:r>
                              <a:rPr kumimoji="1" lang="en-US" altLang="ja-JP" sz="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35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func>
                          <m:funcPr>
                            <m:ctrlPr>
                              <a:rPr kumimoji="1" lang="en-US" altLang="ja-JP" sz="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3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3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3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𝑖𝑊</m:t>
                                </m:r>
                                <m:d>
                                  <m:dPr>
                                    <m:ctrlPr>
                                      <a:rPr kumimoji="1" lang="en-US" altLang="ja-JP" sz="35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35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𝐊</m:t>
                                    </m:r>
                                  </m:e>
                                </m:d>
                                <m:r>
                                  <a:rPr kumimoji="1" lang="en-US" altLang="ja-JP" sz="3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sz="3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𝑖𝑊</m:t>
                                </m:r>
                                <m:d>
                                  <m:dPr>
                                    <m:ctrlPr>
                                      <a:rPr kumimoji="1" lang="en-US" altLang="ja-JP" sz="35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35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𝐊</m:t>
                                    </m:r>
                                    <m:r>
                                      <a:rPr kumimoji="1" lang="en-US" altLang="ja-JP" sz="35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sz="35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func>
                      <m:funcPr>
                        <m:ctrlPr>
                          <a:rPr kumimoji="1" lang="en-US" altLang="ja-JP" sz="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3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35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350" i="1">
                                        <a:latin typeface="Cambria Math" panose="02040503050406030204" pitchFamily="18" charset="0"/>
                                      </a:rPr>
                                      <m:t>𝜋𝜆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sz="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35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35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3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ja-JP" sz="35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ja-JP" sz="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kumimoji="1" lang="en-US" altLang="ja-JP" sz="3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1" lang="en-US" altLang="ja-JP" sz="350" b="1">
                                                <a:latin typeface="Cambria Math" panose="02040503050406030204" pitchFamily="18" charset="0"/>
                                              </a:rPr>
                                              <m:t>𝐊</m:t>
                                            </m:r>
                                          </m:e>
                                          <m:sup>
                                            <m:r>
                                              <a:rPr kumimoji="1" lang="en-US" altLang="ja-JP" sz="35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kumimoji="1" lang="en-US" altLang="ja-JP" sz="35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kumimoji="1" lang="en-US" altLang="ja-JP" sz="3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ja-JP" sz="350" b="1">
                                                <a:latin typeface="Cambria Math" panose="02040503050406030204" pitchFamily="18" charset="0"/>
                                              </a:rPr>
                                              <m:t>𝐊</m:t>
                                            </m:r>
                                            <m:r>
                                              <a:rPr kumimoji="1" lang="en-US" altLang="ja-JP" sz="350" b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ja-JP" sz="350" b="1" i="1"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3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ja-JP" sz="35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altLang="ja-JP" sz="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ja-JP" sz="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kumimoji="1" lang="en-US" altLang="ja-JP" sz="3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sz="35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endParaRPr kumimoji="1" lang="en-US" altLang="ja-JP" sz="35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altLang="ja-JP" sz="3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ja-JP" sz="3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ja-JP" altLang="en-US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ja-JP" sz="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3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ja-JP" altLang="en-US" sz="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ja-JP" sz="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ja-JP" sz="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altLang="ja-JP" sz="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ja-JP" sz="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ja-JP" sz="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ja-JP" altLang="el-GR" sz="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ja-JP" sz="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ja-JP" sz="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ja-JP" sz="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ja-JP" sz="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3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sz="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3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ja-JP" sz="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ja-JP" sz="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ja-JP" altLang="en-US" sz="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  <m:sSub>
                        <m:sSubPr>
                          <m:ctrlPr>
                            <a:rPr lang="en-US" altLang="ja-JP" sz="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kumimoji="1" lang="en-US" altLang="ja-JP" sz="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kumimoji="1" lang="en-US" altLang="ja-JP" sz="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kumimoji="1" lang="en-US" altLang="ja-JP" sz="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ja-JP" sz="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3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kumimoji="1" lang="en-US" altLang="ja-JP" sz="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kumimoji="1" lang="en-US" altLang="ja-JP" sz="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ja-JP" altLang="en-US" sz="300" dirty="0">
                  <a:solidFill>
                    <a:schemeClr val="tx1"/>
                  </a:solidFill>
                </a:endParaRPr>
              </a:p>
              <a:p>
                <a:pPr/>
                <a:endParaRPr kumimoji="1" lang="ja-JP" altLang="en-US" sz="35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63045FA-1A38-6963-7DC5-72FB58922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296" y="3873838"/>
                <a:ext cx="2056943" cy="239361"/>
              </a:xfrm>
              <a:prstGeom prst="rect">
                <a:avLst/>
              </a:prstGeom>
              <a:blipFill>
                <a:blip r:embed="rId19"/>
                <a:stretch>
                  <a:fillRect l="-888" t="-65000" b="-11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66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335</TotalTime>
  <Words>352</Words>
  <Application>Microsoft Office PowerPoint</Application>
  <PresentationFormat>画面に合わせる (16:9)</PresentationFormat>
  <Paragraphs>46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Seto Yusuke</dc:creator>
  <cp:lastModifiedBy>Seto Yusuke</cp:lastModifiedBy>
  <cp:revision>4</cp:revision>
  <dcterms:created xsi:type="dcterms:W3CDTF">2023-03-24T12:22:41Z</dcterms:created>
  <dcterms:modified xsi:type="dcterms:W3CDTF">2023-03-29T12:28:19Z</dcterms:modified>
</cp:coreProperties>
</file>