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8:16:16.706"/>
    </inkml:context>
    <inkml:brush xml:id="br0">
      <inkml:brushProperty name="width" value="0.05" units="cm"/>
      <inkml:brushProperty name="height" value="0.05" units="cm"/>
    </inkml:brush>
  </inkml:definitions>
  <inkml:trace contextRef="#ctx0" brushRef="#br0">1 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8:17:00.500"/>
    </inkml:context>
    <inkml:brush xml:id="br0">
      <inkml:brushProperty name="width" value="0.05" units="cm"/>
      <inkml:brushProperty name="height" value="0.05" units="cm"/>
    </inkml:brush>
  </inkml:definitions>
  <inkml:trace contextRef="#ctx0" brushRef="#br0">0 1,'0'0,"0"0,0 0,4 0,-1 0,-2 0,8 0,-1 4,-1-2,-2 0,12 2,4 0,-12-2,7 1,13 5,-4-4,-23-3,29 6,6 2,-8-6,-21-2,34 3,-1 0,-18-2,-4 0,22 2,5 1,-28-4,9 2,19 1,0 0,-34-3,21 2,13-3,-5 0,-38 0,40 0,-2 0,-4 0,-32 0,36 0,-4 0,-11 0,-14 0,21-4,0 0,-17 2,-3 0,16-2,-4-1,-17 4,9-2,4-1,-1 0,-19 4,15-4,1 0,-2 0,-14 4,12-5,-5 5,-2-3,-4 2,6-3,1 0,-5 2,-8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6T09:26:06.005"/>
    </inkml:context>
    <inkml:brush xml:id="br0">
      <inkml:brushProperty name="width" value="0.035" units="cm"/>
      <inkml:brushProperty name="height" value="0.035" units="cm"/>
    </inkml:brush>
  </inkml:definitions>
  <inkml:trace contextRef="#ctx0" brushRef="#br0">0 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3D37-ACB0-15A0-B05F-9A6B6D065F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ECDF598-84A7-F0E7-E77B-03EAFB2C3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2436EF1-1652-64EB-1079-07B3A40FE8AA}"/>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5" name="Footer Placeholder 4">
            <a:extLst>
              <a:ext uri="{FF2B5EF4-FFF2-40B4-BE49-F238E27FC236}">
                <a16:creationId xmlns:a16="http://schemas.microsoft.com/office/drawing/2014/main" id="{8BBDD3DF-FE61-072F-807B-6D3024168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60E1A-F6DD-ADF0-BAD5-4B3364C9B717}"/>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406962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A594-B9E6-93F7-5E32-C7399F1427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84ABB6-8919-41EF-2411-26D9B3D9844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D5071E-AD53-CB5C-ACA1-67093BFC46E9}"/>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5" name="Footer Placeholder 4">
            <a:extLst>
              <a:ext uri="{FF2B5EF4-FFF2-40B4-BE49-F238E27FC236}">
                <a16:creationId xmlns:a16="http://schemas.microsoft.com/office/drawing/2014/main" id="{2357B67D-7E4E-3400-4D1D-008D1F0C5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E6CCF-C666-74D7-7A57-A9802AD8DB6F}"/>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331537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E59E6-4205-361C-73BD-46A4DE545C9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A5172A-5D83-4023-F469-5B3AD275144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925290-40ED-4CFE-6792-171C6617FE27}"/>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5" name="Footer Placeholder 4">
            <a:extLst>
              <a:ext uri="{FF2B5EF4-FFF2-40B4-BE49-F238E27FC236}">
                <a16:creationId xmlns:a16="http://schemas.microsoft.com/office/drawing/2014/main" id="{5B8E0F36-2696-1A58-C9E8-9B2591ED8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AC9CD-B60D-0AA8-6E44-69C7A07882DA}"/>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338333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D805-6787-8D5D-B966-AF1897FE727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25AA31-E893-7A43-2796-624997A7DA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C6E6AF-A49F-1C7F-4398-3FA56543B486}"/>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5" name="Footer Placeholder 4">
            <a:extLst>
              <a:ext uri="{FF2B5EF4-FFF2-40B4-BE49-F238E27FC236}">
                <a16:creationId xmlns:a16="http://schemas.microsoft.com/office/drawing/2014/main" id="{AA69FC55-1B25-3410-9C18-7193142F5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CE107-923A-C72D-4751-01F3DA2A0E3C}"/>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244952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7057-B157-E9CE-FC2B-0D92B9AF91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6466B7C-05BD-C846-2397-38CEFE87B8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F24809-B491-02AA-7AB7-D8C276E152D8}"/>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5" name="Footer Placeholder 4">
            <a:extLst>
              <a:ext uri="{FF2B5EF4-FFF2-40B4-BE49-F238E27FC236}">
                <a16:creationId xmlns:a16="http://schemas.microsoft.com/office/drawing/2014/main" id="{6C50B079-A4C5-F567-A83C-4438FB7B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6B6D8-DA17-2410-32F6-B0D48C15D9EB}"/>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329380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57C4-3C16-7F55-1B94-C05A44EC4E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29D6DF-A761-15BA-2FCB-6BECEAABE3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0CDC115-4715-4100-2BC1-4DF7531D54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A2BCF7D-7070-7D62-352B-BF80A9E26F16}"/>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6" name="Footer Placeholder 5">
            <a:extLst>
              <a:ext uri="{FF2B5EF4-FFF2-40B4-BE49-F238E27FC236}">
                <a16:creationId xmlns:a16="http://schemas.microsoft.com/office/drawing/2014/main" id="{0757EB78-6219-9F55-99AA-426B0B283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80D9E-1226-BED5-ADB8-309BB718D53B}"/>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313396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74E8-073F-4BED-ED42-835B3CDC5A7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AD2A34-420D-FAB6-FAEA-8BB7D2A0E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6D38A6-36DB-F32E-98C8-6C1E4CE20F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C51020-4ADA-DE38-04BE-64A8916C5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6B3FC8-AA2E-7E84-76BA-E3CF041D13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9A1CB91-93AF-DE0B-F37C-AF394222C8FD}"/>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8" name="Footer Placeholder 7">
            <a:extLst>
              <a:ext uri="{FF2B5EF4-FFF2-40B4-BE49-F238E27FC236}">
                <a16:creationId xmlns:a16="http://schemas.microsoft.com/office/drawing/2014/main" id="{9209990C-E5BA-C9AD-29B5-3B1C924BA5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DCE3E0-C237-2745-6AE7-33D30079E57B}"/>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183526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7264-AD49-018F-3508-380BED6E231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1D30AC-FA66-0300-43DB-FCED89973D1D}"/>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4" name="Footer Placeholder 3">
            <a:extLst>
              <a:ext uri="{FF2B5EF4-FFF2-40B4-BE49-F238E27FC236}">
                <a16:creationId xmlns:a16="http://schemas.microsoft.com/office/drawing/2014/main" id="{7C0C9F32-7548-3557-B74D-7FC1643DF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4E7E9D-E7B2-1F83-53B2-C831C260C97B}"/>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232256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BD3F2-DD39-A206-D0EF-6472AD7C3B18}"/>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3" name="Footer Placeholder 2">
            <a:extLst>
              <a:ext uri="{FF2B5EF4-FFF2-40B4-BE49-F238E27FC236}">
                <a16:creationId xmlns:a16="http://schemas.microsoft.com/office/drawing/2014/main" id="{AE88FB26-7A88-DF7D-70F5-E45A733D4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17B473-2DBA-5F03-B221-2D3707454688}"/>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249953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F233-46B0-ECB4-5E52-D5F67166CA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3F846CF-9AC2-AE8D-C9E7-5A8A9B917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14AD23-B473-AC0D-FA73-AE8A682BD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C38B21-DB56-7932-9831-BE2F6EE9D1DE}"/>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6" name="Footer Placeholder 5">
            <a:extLst>
              <a:ext uri="{FF2B5EF4-FFF2-40B4-BE49-F238E27FC236}">
                <a16:creationId xmlns:a16="http://schemas.microsoft.com/office/drawing/2014/main" id="{018B6A5C-1999-EB2D-4632-71CC6102C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01658-761A-F17E-F16C-12C60E3A1834}"/>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263727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FC20-810E-22DF-AA0A-B9A34E5889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11C2FB-9D7A-2D9C-DBFF-15EDEC98A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B270E-43F4-7BDA-BB5D-E8D0D2854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E92F80-9602-A5A4-979A-D3F01FEA5E90}"/>
              </a:ext>
            </a:extLst>
          </p:cNvPr>
          <p:cNvSpPr>
            <a:spLocks noGrp="1"/>
          </p:cNvSpPr>
          <p:nvPr>
            <p:ph type="dt" sz="half" idx="10"/>
          </p:nvPr>
        </p:nvSpPr>
        <p:spPr/>
        <p:txBody>
          <a:bodyPr/>
          <a:lstStyle/>
          <a:p>
            <a:fld id="{1B6BB802-EA95-114C-8193-63325F7F6B14}" type="datetimeFigureOut">
              <a:rPr lang="en-US" smtClean="0"/>
              <a:t>4/26/2024</a:t>
            </a:fld>
            <a:endParaRPr lang="en-US"/>
          </a:p>
        </p:txBody>
      </p:sp>
      <p:sp>
        <p:nvSpPr>
          <p:cNvPr id="6" name="Footer Placeholder 5">
            <a:extLst>
              <a:ext uri="{FF2B5EF4-FFF2-40B4-BE49-F238E27FC236}">
                <a16:creationId xmlns:a16="http://schemas.microsoft.com/office/drawing/2014/main" id="{6CDD0203-A823-D45E-CB5C-14227189C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8B5ED-6F8A-7D70-45A4-8CDF06B2DEFD}"/>
              </a:ext>
            </a:extLst>
          </p:cNvPr>
          <p:cNvSpPr>
            <a:spLocks noGrp="1"/>
          </p:cNvSpPr>
          <p:nvPr>
            <p:ph type="sldNum" sz="quarter" idx="12"/>
          </p:nvPr>
        </p:nvSpPr>
        <p:spPr/>
        <p:txBody>
          <a:bodyPr/>
          <a:lstStyle/>
          <a:p>
            <a:fld id="{66CFB9CA-1F4B-0740-86CF-71BA5E060FDF}" type="slidenum">
              <a:rPr lang="en-US" smtClean="0"/>
              <a:t>‹#›</a:t>
            </a:fld>
            <a:endParaRPr lang="en-US"/>
          </a:p>
        </p:txBody>
      </p:sp>
    </p:spTree>
    <p:extLst>
      <p:ext uri="{BB962C8B-B14F-4D97-AF65-F5344CB8AC3E}">
        <p14:creationId xmlns:p14="http://schemas.microsoft.com/office/powerpoint/2010/main" val="420467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E92F2D-4690-A80D-9DC2-DE447F7BF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953097-8391-2F6A-1F10-35FC3C3AE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825D41-A202-A04E-A64B-AD2AFD6DC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6BB802-EA95-114C-8193-63325F7F6B14}" type="datetimeFigureOut">
              <a:rPr lang="en-US" smtClean="0"/>
              <a:t>4/26/2024</a:t>
            </a:fld>
            <a:endParaRPr lang="en-US"/>
          </a:p>
        </p:txBody>
      </p:sp>
      <p:sp>
        <p:nvSpPr>
          <p:cNvPr id="5" name="Footer Placeholder 4">
            <a:extLst>
              <a:ext uri="{FF2B5EF4-FFF2-40B4-BE49-F238E27FC236}">
                <a16:creationId xmlns:a16="http://schemas.microsoft.com/office/drawing/2014/main" id="{499FD3FB-D127-863B-2CDE-205CB7CDA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1BC4F1-CBA7-2D60-CA2E-55B1595FB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CFB9CA-1F4B-0740-86CF-71BA5E060FDF}" type="slidenum">
              <a:rPr lang="en-US" smtClean="0"/>
              <a:t>‹#›</a:t>
            </a:fld>
            <a:endParaRPr lang="en-US"/>
          </a:p>
        </p:txBody>
      </p:sp>
    </p:spTree>
    <p:extLst>
      <p:ext uri="{BB962C8B-B14F-4D97-AF65-F5344CB8AC3E}">
        <p14:creationId xmlns:p14="http://schemas.microsoft.com/office/powerpoint/2010/main" val="158962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2.xml" /><Relationship Id="rId4" Type="http://schemas.openxmlformats.org/officeDocument/2006/relationships/image" Target="../media/image2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6.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6.jpeg" /><Relationship Id="rId7" Type="http://schemas.openxmlformats.org/officeDocument/2006/relationships/customXml" Target="../ink/ink2.xml" /><Relationship Id="rId2" Type="http://schemas.openxmlformats.org/officeDocument/2006/relationships/image" Target="../media/image5.jpeg" /><Relationship Id="rId1" Type="http://schemas.openxmlformats.org/officeDocument/2006/relationships/slideLayout" Target="../slideLayouts/slideLayout2.xml" /><Relationship Id="rId6" Type="http://schemas.openxmlformats.org/officeDocument/2006/relationships/image" Target="../media/image8.png" /><Relationship Id="rId5" Type="http://schemas.openxmlformats.org/officeDocument/2006/relationships/customXml" Target="../ink/ink1.xml" /><Relationship Id="rId4" Type="http://schemas.openxmlformats.org/officeDocument/2006/relationships/image" Target="../media/image7.jpeg"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6" Type="http://schemas.openxmlformats.org/officeDocument/2006/relationships/image" Target="../media/image12.jpeg" /><Relationship Id="rId5" Type="http://schemas.openxmlformats.org/officeDocument/2006/relationships/image" Target="../media/image11.jpeg" /><Relationship Id="rId4" Type="http://schemas.openxmlformats.org/officeDocument/2006/relationships/image" Target="../media/image10.jpeg" /></Relationships>
</file>

<file path=ppt/slides/_rels/slide8.xml.rels><?xml version="1.0" encoding="UTF-8" standalone="yes"?>
<Relationships xmlns="http://schemas.openxmlformats.org/package/2006/relationships"><Relationship Id="rId8" Type="http://schemas.openxmlformats.org/officeDocument/2006/relationships/image" Target="../media/image20.png" /><Relationship Id="rId3" Type="http://schemas.openxmlformats.org/officeDocument/2006/relationships/image" Target="../media/image14.jpeg" /><Relationship Id="rId7" Type="http://schemas.openxmlformats.org/officeDocument/2006/relationships/customXml" Target="../ink/ink3.xml" /><Relationship Id="rId2" Type="http://schemas.openxmlformats.org/officeDocument/2006/relationships/image" Target="../media/image13.jpeg" /><Relationship Id="rId1" Type="http://schemas.openxmlformats.org/officeDocument/2006/relationships/slideLayout" Target="../slideLayouts/slideLayout2.xml" /><Relationship Id="rId6" Type="http://schemas.openxmlformats.org/officeDocument/2006/relationships/image" Target="../media/image17.jpeg" /><Relationship Id="rId5" Type="http://schemas.openxmlformats.org/officeDocument/2006/relationships/image" Target="../media/image16.jpeg" /><Relationship Id="rId4" Type="http://schemas.openxmlformats.org/officeDocument/2006/relationships/image" Target="../media/image15.jpeg" /></Relationships>
</file>

<file path=ppt/slides/_rels/slide9.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2.xml" /><Relationship Id="rId4" Type="http://schemas.openxmlformats.org/officeDocument/2006/relationships/image" Target="../media/image20.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E3817E-0178-3FE4-7295-A97E5BB17DF5}"/>
              </a:ext>
            </a:extLst>
          </p:cNvPr>
          <p:cNvSpPr txBox="1"/>
          <p:nvPr/>
        </p:nvSpPr>
        <p:spPr>
          <a:xfrm>
            <a:off x="0" y="289679"/>
            <a:ext cx="11963400" cy="1754326"/>
          </a:xfrm>
          <a:prstGeom prst="rect">
            <a:avLst/>
          </a:prstGeom>
          <a:noFill/>
        </p:spPr>
        <p:txBody>
          <a:bodyPr wrap="square" rtlCol="0">
            <a:spAutoFit/>
          </a:bodyPr>
          <a:lstStyle/>
          <a:p>
            <a:pPr algn="l"/>
            <a:r>
              <a:rPr lang="en-IN" b="1" i="1" u="sng" dirty="0">
                <a:solidFill>
                  <a:srgbClr val="FF0000"/>
                </a:solidFill>
              </a:rPr>
              <a:t>Database</a:t>
            </a:r>
            <a:r>
              <a:rPr lang="en-IN" dirty="0"/>
              <a:t>
•Database may be defined in simple terms as a collection of data
•A database is a collection of related data.
•The database can be of any size and of varying complexity.
• A database may be generated and maintained manually or it may be computerized.</a:t>
            </a:r>
            <a:endParaRPr lang="en-US" dirty="0"/>
          </a:p>
        </p:txBody>
      </p:sp>
      <p:sp>
        <p:nvSpPr>
          <p:cNvPr id="5" name="TextBox 4">
            <a:extLst>
              <a:ext uri="{FF2B5EF4-FFF2-40B4-BE49-F238E27FC236}">
                <a16:creationId xmlns:a16="http://schemas.microsoft.com/office/drawing/2014/main" id="{8E7109BC-9DFD-AF1E-059F-AB40730D5231}"/>
              </a:ext>
            </a:extLst>
          </p:cNvPr>
          <p:cNvSpPr txBox="1"/>
          <p:nvPr/>
        </p:nvSpPr>
        <p:spPr>
          <a:xfrm>
            <a:off x="-1" y="2136338"/>
            <a:ext cx="6805613" cy="2585323"/>
          </a:xfrm>
          <a:prstGeom prst="rect">
            <a:avLst/>
          </a:prstGeom>
          <a:noFill/>
        </p:spPr>
        <p:txBody>
          <a:bodyPr wrap="square" rtlCol="0">
            <a:spAutoFit/>
          </a:bodyPr>
          <a:lstStyle/>
          <a:p>
            <a:pPr algn="l"/>
            <a:r>
              <a:rPr lang="en-IN" i="1" u="sng" dirty="0">
                <a:solidFill>
                  <a:srgbClr val="FF0000"/>
                </a:solidFill>
              </a:rPr>
              <a:t>Database Management System</a:t>
            </a:r>
            <a:r>
              <a:rPr lang="en-IN" dirty="0"/>
              <a:t>
•Database Management Systems (DBMS) are software systems used to store, retrieve, and run queries on data.
• A DBMS serves as an interface between an end-user and a database, allowing users to create, read, update, and delete data in the database.
• A DBMS is a collection of program that enables user to create and maintain a database.</a:t>
            </a:r>
            <a:endParaRPr lang="en-US" dirty="0"/>
          </a:p>
        </p:txBody>
      </p:sp>
      <p:sp>
        <p:nvSpPr>
          <p:cNvPr id="6" name="TextBox 5">
            <a:extLst>
              <a:ext uri="{FF2B5EF4-FFF2-40B4-BE49-F238E27FC236}">
                <a16:creationId xmlns:a16="http://schemas.microsoft.com/office/drawing/2014/main" id="{0B3AAA71-B0D1-A76F-19B4-994E952EE0EB}"/>
              </a:ext>
            </a:extLst>
          </p:cNvPr>
          <p:cNvSpPr txBox="1"/>
          <p:nvPr/>
        </p:nvSpPr>
        <p:spPr>
          <a:xfrm>
            <a:off x="157163" y="4721661"/>
            <a:ext cx="5414964" cy="3693319"/>
          </a:xfrm>
          <a:prstGeom prst="rect">
            <a:avLst/>
          </a:prstGeom>
          <a:noFill/>
        </p:spPr>
        <p:txBody>
          <a:bodyPr wrap="square" rtlCol="0">
            <a:spAutoFit/>
          </a:bodyPr>
          <a:lstStyle/>
          <a:p>
            <a:pPr algn="l"/>
            <a:r>
              <a:rPr lang="en-IN" i="1" u="sng" dirty="0">
                <a:solidFill>
                  <a:srgbClr val="FF0000"/>
                </a:solidFill>
              </a:rPr>
              <a:t>Characteristics of DBMS</a:t>
            </a:r>
            <a:r>
              <a:rPr lang="en-IN" dirty="0"/>
              <a:t>
</a:t>
            </a:r>
            <a:r>
              <a:rPr lang="en-IN" dirty="0" err="1"/>
              <a:t>DataDefinition</a:t>
            </a:r>
            <a:r>
              <a:rPr lang="en-IN" dirty="0"/>
              <a:t> schema</a:t>
            </a:r>
          </a:p>
          <a:p>
            <a:pPr algn="l"/>
            <a:r>
              <a:rPr lang="en-IN" dirty="0"/>
              <a:t>• Security and Access Control
Management
• Data Recovery and Backup
Data Manipulation
• Scalability
</a:t>
            </a:r>
            <a:endParaRPr lang="en-US" dirty="0"/>
          </a:p>
        </p:txBody>
      </p:sp>
      <p:sp>
        <p:nvSpPr>
          <p:cNvPr id="7" name="TextBox 6">
            <a:extLst>
              <a:ext uri="{FF2B5EF4-FFF2-40B4-BE49-F238E27FC236}">
                <a16:creationId xmlns:a16="http://schemas.microsoft.com/office/drawing/2014/main" id="{5528B9D3-92A8-726B-3089-673BB2B8E40A}"/>
              </a:ext>
            </a:extLst>
          </p:cNvPr>
          <p:cNvSpPr txBox="1"/>
          <p:nvPr/>
        </p:nvSpPr>
        <p:spPr>
          <a:xfrm>
            <a:off x="4431505" y="4925615"/>
            <a:ext cx="4748213" cy="1754326"/>
          </a:xfrm>
          <a:prstGeom prst="rect">
            <a:avLst/>
          </a:prstGeom>
          <a:noFill/>
        </p:spPr>
        <p:txBody>
          <a:bodyPr wrap="square" rtlCol="0">
            <a:spAutoFit/>
          </a:bodyPr>
          <a:lstStyle/>
          <a:p>
            <a:pPr algn="l"/>
            <a:r>
              <a:rPr lang="en-IN" dirty="0"/>
              <a:t>• Transaction Management
• Data Independence
Query Optimization
• Query Language Support
• Security and Access Control
• Backup and Recovery</a:t>
            </a:r>
            <a:endParaRPr lang="en-US" dirty="0"/>
          </a:p>
        </p:txBody>
      </p:sp>
    </p:spTree>
    <p:extLst>
      <p:ext uri="{BB962C8B-B14F-4D97-AF65-F5344CB8AC3E}">
        <p14:creationId xmlns:p14="http://schemas.microsoft.com/office/powerpoint/2010/main" val="653132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917202-E65F-4738-309A-D8A2FF57B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68" y="574120"/>
            <a:ext cx="4683125" cy="3259558"/>
          </a:xfrm>
          <a:prstGeom prst="rect">
            <a:avLst/>
          </a:prstGeom>
        </p:spPr>
      </p:pic>
      <p:sp>
        <p:nvSpPr>
          <p:cNvPr id="5" name="TextBox 4">
            <a:extLst>
              <a:ext uri="{FF2B5EF4-FFF2-40B4-BE49-F238E27FC236}">
                <a16:creationId xmlns:a16="http://schemas.microsoft.com/office/drawing/2014/main" id="{D2C3C952-0BCE-94A4-555D-A65748CB5697}"/>
              </a:ext>
            </a:extLst>
          </p:cNvPr>
          <p:cNvSpPr txBox="1"/>
          <p:nvPr/>
        </p:nvSpPr>
        <p:spPr>
          <a:xfrm>
            <a:off x="359568" y="204788"/>
            <a:ext cx="2962275" cy="369332"/>
          </a:xfrm>
          <a:prstGeom prst="rect">
            <a:avLst/>
          </a:prstGeom>
          <a:noFill/>
        </p:spPr>
        <p:txBody>
          <a:bodyPr wrap="square" rtlCol="0">
            <a:spAutoFit/>
          </a:bodyPr>
          <a:lstStyle/>
          <a:p>
            <a:pPr algn="l"/>
            <a:r>
              <a:rPr lang="en-IN" dirty="0"/>
              <a:t>Create a database</a:t>
            </a:r>
            <a:endParaRPr lang="en-US" dirty="0"/>
          </a:p>
        </p:txBody>
      </p:sp>
      <p:pic>
        <p:nvPicPr>
          <p:cNvPr id="2" name="Picture 1">
            <a:extLst>
              <a:ext uri="{FF2B5EF4-FFF2-40B4-BE49-F238E27FC236}">
                <a16:creationId xmlns:a16="http://schemas.microsoft.com/office/drawing/2014/main" id="{DFDB47F8-9659-4E12-C799-9AB1BBEBD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409" y="204788"/>
            <a:ext cx="4683125" cy="3119263"/>
          </a:xfrm>
          <a:prstGeom prst="rect">
            <a:avLst/>
          </a:prstGeom>
        </p:spPr>
      </p:pic>
      <p:pic>
        <p:nvPicPr>
          <p:cNvPr id="3" name="Picture 2">
            <a:extLst>
              <a:ext uri="{FF2B5EF4-FFF2-40B4-BE49-F238E27FC236}">
                <a16:creationId xmlns:a16="http://schemas.microsoft.com/office/drawing/2014/main" id="{689052E6-21A4-2030-94C1-1AB8AF459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8" y="3681173"/>
            <a:ext cx="3545682" cy="2602707"/>
          </a:xfrm>
          <a:prstGeom prst="rect">
            <a:avLst/>
          </a:prstGeom>
        </p:spPr>
      </p:pic>
      <p:pic>
        <p:nvPicPr>
          <p:cNvPr id="6" name="Picture 5">
            <a:extLst>
              <a:ext uri="{FF2B5EF4-FFF2-40B4-BE49-F238E27FC236}">
                <a16:creationId xmlns:a16="http://schemas.microsoft.com/office/drawing/2014/main" id="{45112406-DDF3-A618-254D-6E33A7CF3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005" y="3440906"/>
            <a:ext cx="3926682" cy="3259558"/>
          </a:xfrm>
          <a:prstGeom prst="rect">
            <a:avLst/>
          </a:prstGeom>
        </p:spPr>
      </p:pic>
    </p:spTree>
    <p:extLst>
      <p:ext uri="{BB962C8B-B14F-4D97-AF65-F5344CB8AC3E}">
        <p14:creationId xmlns:p14="http://schemas.microsoft.com/office/powerpoint/2010/main" val="236573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13F647-1608-171C-C7F0-E719F94A980C}"/>
              </a:ext>
            </a:extLst>
          </p:cNvPr>
          <p:cNvSpPr txBox="1"/>
          <p:nvPr/>
        </p:nvSpPr>
        <p:spPr>
          <a:xfrm>
            <a:off x="145257" y="59531"/>
            <a:ext cx="6153150" cy="7017306"/>
          </a:xfrm>
          <a:prstGeom prst="rect">
            <a:avLst/>
          </a:prstGeom>
          <a:noFill/>
        </p:spPr>
        <p:txBody>
          <a:bodyPr wrap="square" rtlCol="0">
            <a:spAutoFit/>
          </a:bodyPr>
          <a:lstStyle/>
          <a:p>
            <a:pPr algn="l"/>
            <a:r>
              <a:rPr lang="en-IN" dirty="0"/>
              <a:t># creating a database
CREATE DATABASE </a:t>
            </a:r>
            <a:r>
              <a:rPr lang="en-IN" dirty="0" err="1"/>
              <a:t>emp</a:t>
            </a:r>
            <a:r>
              <a:rPr lang="en-IN" dirty="0"/>
              <a:t>;
# select the DB
USE </a:t>
            </a:r>
            <a:r>
              <a:rPr lang="en-IN" dirty="0" err="1"/>
              <a:t>emp</a:t>
            </a:r>
            <a:r>
              <a:rPr lang="en-IN" dirty="0"/>
              <a:t>;
# creating table – EMPLOYEES
CREATE TABLE employees(
ID INT </a:t>
            </a:r>
            <a:r>
              <a:rPr lang="en-IN" dirty="0" err="1"/>
              <a:t>auto_increment</a:t>
            </a:r>
            <a:r>
              <a:rPr lang="en-IN" dirty="0"/>
              <a:t> primary key,
NAME </a:t>
            </a:r>
            <a:r>
              <a:rPr lang="en-IN" dirty="0" err="1"/>
              <a:t>varchar</a:t>
            </a:r>
            <a:r>
              <a:rPr lang="en-IN" dirty="0"/>
              <a:t>(30),
AGE INT,
POSITION </a:t>
            </a:r>
            <a:r>
              <a:rPr lang="en-IN" dirty="0" err="1"/>
              <a:t>varchar</a:t>
            </a:r>
            <a:r>
              <a:rPr lang="en-IN" dirty="0"/>
              <a:t>(30),
SALARY decimal(10,2)
);
# to list the table
SELECT * FROM employees;
# inserting 1</a:t>
            </a:r>
            <a:r>
              <a:rPr lang="en-IN" baseline="30000" dirty="0"/>
              <a:t>st</a:t>
            </a:r>
            <a:r>
              <a:rPr lang="en-IN" dirty="0"/>
              <a:t> row in the table.
INSERT INTO employees (name, age, position, salary) value (‘</a:t>
            </a:r>
            <a:r>
              <a:rPr lang="en-IN" dirty="0" err="1"/>
              <a:t>jeetu</a:t>
            </a:r>
            <a:r>
              <a:rPr lang="en-IN" dirty="0"/>
              <a:t>’, 31, ‘trainer’, 10000000.00);
# to list the table
SELECT * FROM employees;
</a:t>
            </a:r>
            <a:endParaRPr lang="en-US" dirty="0"/>
          </a:p>
        </p:txBody>
      </p:sp>
    </p:spTree>
    <p:extLst>
      <p:ext uri="{BB962C8B-B14F-4D97-AF65-F5344CB8AC3E}">
        <p14:creationId xmlns:p14="http://schemas.microsoft.com/office/powerpoint/2010/main" val="328764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38AAEF-FA86-0485-CB8A-77268317E769}"/>
              </a:ext>
            </a:extLst>
          </p:cNvPr>
          <p:cNvSpPr txBox="1"/>
          <p:nvPr/>
        </p:nvSpPr>
        <p:spPr>
          <a:xfrm rot="16200000">
            <a:off x="1201979" y="-495151"/>
            <a:ext cx="5986087" cy="784830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l"/>
            <a:r>
              <a:rPr lang="en-IN" dirty="0"/>
              <a:t># inserting rows in bulk
INSERT INTO employees (name, age, position, salary) VALUES
(‘John Doe’, 30, ‘Manager’, 50000.00),
(‘Jane Smith’, 25, ‘Developer’, 60000.00),
(‘Michael Johnson’, 35, ‘Analyst’, 55000.00),
(‘Emily Davis’, 28, ‘Designer’, 48000.00),
(‘David Wilson’, 40, ‘Engineer’, 70000.00),
(‘Sarah Brown’, 33, ‘Marketing’, 52000.00),
(‘Chris Taylor’, 29, ‘Sales’, 53000.00),
(‘Jennifer Lee’, 31, ‘HR’, 48000.00),
(‘Kevin Clark’, 27, ‘QA’, 54000.00),
(‘Amanda Evans’, 32, ‘Operations’, 56000.00);
# to list the table
SELECT * FROM employees;
# selective listing
select * from employees where salary &gt; 50000;
select * from employees where name=“</a:t>
            </a:r>
            <a:r>
              <a:rPr lang="en-IN" dirty="0" err="1"/>
              <a:t>arghya</a:t>
            </a:r>
            <a:r>
              <a:rPr lang="en-IN" dirty="0"/>
              <a:t>”;
select * from employees where salary &gt; 50000 AND age &gt; 30;
# updating the value:
update employees set salary = 80000.00 where name = ‘</a:t>
            </a:r>
            <a:r>
              <a:rPr lang="en-IN" dirty="0" err="1"/>
              <a:t>arghya</a:t>
            </a:r>
            <a:r>
              <a:rPr lang="en-IN" dirty="0"/>
              <a:t>’;
select * from employees where name=“</a:t>
            </a:r>
            <a:r>
              <a:rPr lang="en-IN" dirty="0" err="1"/>
              <a:t>arghya</a:t>
            </a:r>
            <a:r>
              <a:rPr lang="en-IN" dirty="0"/>
              <a:t>”;
# delete the user entry whose age is greater than 40 Yrs.
Select * from employees where age &gt;= 40;
delete from employees  where age &gt;= 40;
SELECT * FROM employees;</a:t>
            </a:r>
          </a:p>
        </p:txBody>
      </p:sp>
    </p:spTree>
    <p:extLst>
      <p:ext uri="{BB962C8B-B14F-4D97-AF65-F5344CB8AC3E}">
        <p14:creationId xmlns:p14="http://schemas.microsoft.com/office/powerpoint/2010/main" val="100768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56C047-0BB4-B04A-AD0B-A56293317A31}"/>
              </a:ext>
            </a:extLst>
          </p:cNvPr>
          <p:cNvSpPr txBox="1"/>
          <p:nvPr/>
        </p:nvSpPr>
        <p:spPr>
          <a:xfrm>
            <a:off x="85725" y="0"/>
            <a:ext cx="6629400" cy="2862322"/>
          </a:xfrm>
          <a:prstGeom prst="rect">
            <a:avLst/>
          </a:prstGeom>
          <a:noFill/>
        </p:spPr>
        <p:txBody>
          <a:bodyPr wrap="square" rtlCol="0">
            <a:spAutoFit/>
          </a:bodyPr>
          <a:lstStyle/>
          <a:p>
            <a:pPr algn="l"/>
            <a:r>
              <a:rPr lang="en-IN" i="1" u="sng" dirty="0">
                <a:solidFill>
                  <a:srgbClr val="FF0000"/>
                </a:solidFill>
              </a:rPr>
              <a:t>DBMS Utilities</a:t>
            </a:r>
            <a:r>
              <a:rPr lang="en-IN" dirty="0"/>
              <a:t>
A data loading utility:
•Which allows easy loading of data from the external format without writing programs.
A backup utility:
•Which allows to make copies of the database periodically to help in cases of crashes and disasters.
• Recovery utility:
•Which allows to reconstruct the correct state of database from the backup and history of transactions.</a:t>
            </a:r>
            <a:endParaRPr lang="en-US" dirty="0"/>
          </a:p>
        </p:txBody>
      </p:sp>
      <p:pic>
        <p:nvPicPr>
          <p:cNvPr id="5" name="Picture 4">
            <a:extLst>
              <a:ext uri="{FF2B5EF4-FFF2-40B4-BE49-F238E27FC236}">
                <a16:creationId xmlns:a16="http://schemas.microsoft.com/office/drawing/2014/main" id="{F6881B31-6608-24EF-AF19-8E0109EE6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4" y="3855243"/>
            <a:ext cx="6619875" cy="2886075"/>
          </a:xfrm>
          <a:prstGeom prst="rect">
            <a:avLst/>
          </a:prstGeom>
        </p:spPr>
      </p:pic>
      <p:sp>
        <p:nvSpPr>
          <p:cNvPr id="6" name="TextBox 5">
            <a:extLst>
              <a:ext uri="{FF2B5EF4-FFF2-40B4-BE49-F238E27FC236}">
                <a16:creationId xmlns:a16="http://schemas.microsoft.com/office/drawing/2014/main" id="{B41830DF-DDAC-E039-2EB8-B56914762202}"/>
              </a:ext>
            </a:extLst>
          </p:cNvPr>
          <p:cNvSpPr txBox="1"/>
          <p:nvPr/>
        </p:nvSpPr>
        <p:spPr>
          <a:xfrm>
            <a:off x="2847973" y="3244334"/>
            <a:ext cx="6010276" cy="369332"/>
          </a:xfrm>
          <a:prstGeom prst="rect">
            <a:avLst/>
          </a:prstGeom>
          <a:noFill/>
        </p:spPr>
        <p:txBody>
          <a:bodyPr wrap="square" rtlCol="0">
            <a:spAutoFit/>
          </a:bodyPr>
          <a:lstStyle/>
          <a:p>
            <a:pPr algn="l"/>
            <a:r>
              <a:rPr lang="en-IN" b="1" i="1" u="sng" dirty="0">
                <a:solidFill>
                  <a:srgbClr val="FF0000"/>
                </a:solidFill>
              </a:rPr>
              <a:t>DIFFERENTBETWEEN FILE SYSTEM AND DATABASE</a:t>
            </a:r>
            <a:endParaRPr lang="en-US" b="1" i="1" u="sng" dirty="0">
              <a:solidFill>
                <a:srgbClr val="FF0000"/>
              </a:solidFill>
            </a:endParaRPr>
          </a:p>
        </p:txBody>
      </p:sp>
    </p:spTree>
    <p:extLst>
      <p:ext uri="{BB962C8B-B14F-4D97-AF65-F5344CB8AC3E}">
        <p14:creationId xmlns:p14="http://schemas.microsoft.com/office/powerpoint/2010/main" val="128376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B99295-4C12-660D-7CB2-737D6740BEC0}"/>
              </a:ext>
            </a:extLst>
          </p:cNvPr>
          <p:cNvSpPr txBox="1"/>
          <p:nvPr/>
        </p:nvSpPr>
        <p:spPr>
          <a:xfrm>
            <a:off x="252411" y="3121818"/>
            <a:ext cx="4236244" cy="2308324"/>
          </a:xfrm>
          <a:prstGeom prst="rect">
            <a:avLst/>
          </a:prstGeom>
          <a:noFill/>
        </p:spPr>
        <p:txBody>
          <a:bodyPr wrap="square" rtlCol="0">
            <a:spAutoFit/>
          </a:bodyPr>
          <a:lstStyle/>
          <a:p>
            <a:pPr algn="l"/>
            <a:r>
              <a:rPr lang="en-IN" dirty="0"/>
              <a:t>Cost.
Complexity.
Scalability.
Dependence on technology.
Performance issues.
Data integration.
Security.
Data loss/corruption.</a:t>
            </a:r>
            <a:endParaRPr lang="en-US" dirty="0"/>
          </a:p>
        </p:txBody>
      </p:sp>
      <p:sp>
        <p:nvSpPr>
          <p:cNvPr id="5" name="TextBox 4">
            <a:extLst>
              <a:ext uri="{FF2B5EF4-FFF2-40B4-BE49-F238E27FC236}">
                <a16:creationId xmlns:a16="http://schemas.microsoft.com/office/drawing/2014/main" id="{5FD5B6D8-790F-B618-3EE3-0C5E18A3CAEE}"/>
              </a:ext>
            </a:extLst>
          </p:cNvPr>
          <p:cNvSpPr txBox="1"/>
          <p:nvPr/>
        </p:nvSpPr>
        <p:spPr>
          <a:xfrm>
            <a:off x="252411" y="359568"/>
            <a:ext cx="3819525" cy="2308324"/>
          </a:xfrm>
          <a:prstGeom prst="rect">
            <a:avLst/>
          </a:prstGeom>
          <a:noFill/>
        </p:spPr>
        <p:txBody>
          <a:bodyPr wrap="square" rtlCol="0">
            <a:spAutoFit/>
          </a:bodyPr>
          <a:lstStyle/>
          <a:p>
            <a:pPr algn="l"/>
            <a:r>
              <a:rPr lang="en-IN" dirty="0"/>
              <a:t>• Data independency
• Efficient data access
• Data integrity and security
• Data Administration
• Concurrent access and Crash recovery
• Reduced application development time</a:t>
            </a:r>
            <a:endParaRPr lang="en-US" dirty="0"/>
          </a:p>
        </p:txBody>
      </p:sp>
      <p:sp>
        <p:nvSpPr>
          <p:cNvPr id="6" name="TextBox 5">
            <a:extLst>
              <a:ext uri="{FF2B5EF4-FFF2-40B4-BE49-F238E27FC236}">
                <a16:creationId xmlns:a16="http://schemas.microsoft.com/office/drawing/2014/main" id="{6B353F91-DBED-325D-7169-3C7E1D235995}"/>
              </a:ext>
            </a:extLst>
          </p:cNvPr>
          <p:cNvSpPr txBox="1"/>
          <p:nvPr/>
        </p:nvSpPr>
        <p:spPr>
          <a:xfrm>
            <a:off x="252411" y="0"/>
            <a:ext cx="3331369" cy="369332"/>
          </a:xfrm>
          <a:prstGeom prst="rect">
            <a:avLst/>
          </a:prstGeom>
          <a:noFill/>
        </p:spPr>
        <p:txBody>
          <a:bodyPr wrap="square" rtlCol="0">
            <a:spAutoFit/>
          </a:bodyPr>
          <a:lstStyle/>
          <a:p>
            <a:pPr algn="l"/>
            <a:r>
              <a:rPr lang="en-IN" i="1" u="sng" dirty="0">
                <a:solidFill>
                  <a:srgbClr val="FF0000"/>
                </a:solidFill>
              </a:rPr>
              <a:t>ADVANTAGE of </a:t>
            </a:r>
            <a:r>
              <a:rPr lang="en-IN" i="1" u="sng" dirty="0" err="1">
                <a:solidFill>
                  <a:srgbClr val="FF0000"/>
                </a:solidFill>
              </a:rPr>
              <a:t>dbms</a:t>
            </a:r>
            <a:endParaRPr lang="en-US" i="1" u="sng" dirty="0">
              <a:solidFill>
                <a:srgbClr val="FF0000"/>
              </a:solidFill>
            </a:endParaRPr>
          </a:p>
        </p:txBody>
      </p:sp>
      <p:sp>
        <p:nvSpPr>
          <p:cNvPr id="7" name="TextBox 6">
            <a:extLst>
              <a:ext uri="{FF2B5EF4-FFF2-40B4-BE49-F238E27FC236}">
                <a16:creationId xmlns:a16="http://schemas.microsoft.com/office/drawing/2014/main" id="{C115050E-4C95-5691-7B10-D8D9F8811E23}"/>
              </a:ext>
            </a:extLst>
          </p:cNvPr>
          <p:cNvSpPr txBox="1"/>
          <p:nvPr/>
        </p:nvSpPr>
        <p:spPr>
          <a:xfrm>
            <a:off x="145255" y="2752486"/>
            <a:ext cx="3128963" cy="369332"/>
          </a:xfrm>
          <a:prstGeom prst="rect">
            <a:avLst/>
          </a:prstGeom>
          <a:noFill/>
        </p:spPr>
        <p:txBody>
          <a:bodyPr wrap="square" rtlCol="0">
            <a:spAutoFit/>
          </a:bodyPr>
          <a:lstStyle/>
          <a:p>
            <a:pPr algn="l"/>
            <a:r>
              <a:rPr lang="en-IN" b="1" i="1" u="sng" dirty="0">
                <a:solidFill>
                  <a:srgbClr val="FF0000"/>
                </a:solidFill>
              </a:rPr>
              <a:t> Disadvantage of </a:t>
            </a:r>
            <a:r>
              <a:rPr lang="en-IN" b="1" i="1" u="sng" dirty="0" err="1">
                <a:solidFill>
                  <a:srgbClr val="FF0000"/>
                </a:solidFill>
              </a:rPr>
              <a:t>dbms</a:t>
            </a:r>
            <a:endParaRPr lang="en-US" b="1" i="1" u="sng" dirty="0">
              <a:solidFill>
                <a:srgbClr val="FF0000"/>
              </a:solidFill>
            </a:endParaRPr>
          </a:p>
        </p:txBody>
      </p:sp>
      <p:sp>
        <p:nvSpPr>
          <p:cNvPr id="8" name="TextBox 7">
            <a:extLst>
              <a:ext uri="{FF2B5EF4-FFF2-40B4-BE49-F238E27FC236}">
                <a16:creationId xmlns:a16="http://schemas.microsoft.com/office/drawing/2014/main" id="{B41413E8-DA29-EA72-18D0-28CE77A5E5F5}"/>
              </a:ext>
            </a:extLst>
          </p:cNvPr>
          <p:cNvSpPr txBox="1"/>
          <p:nvPr/>
        </p:nvSpPr>
        <p:spPr>
          <a:xfrm rot="10800000" flipV="1">
            <a:off x="6205539" y="-43847"/>
            <a:ext cx="3581400" cy="369332"/>
          </a:xfrm>
          <a:prstGeom prst="rect">
            <a:avLst/>
          </a:prstGeom>
          <a:noFill/>
        </p:spPr>
        <p:txBody>
          <a:bodyPr wrap="square" rtlCol="0">
            <a:spAutoFit/>
          </a:bodyPr>
          <a:lstStyle/>
          <a:p>
            <a:pPr algn="l"/>
            <a:r>
              <a:rPr lang="en-IN" dirty="0">
                <a:solidFill>
                  <a:srgbClr val="FF0000"/>
                </a:solidFill>
              </a:rPr>
              <a:t>Types of </a:t>
            </a:r>
            <a:r>
              <a:rPr lang="en-IN" dirty="0" err="1">
                <a:solidFill>
                  <a:srgbClr val="FF0000"/>
                </a:solidFill>
              </a:rPr>
              <a:t>dbms</a:t>
            </a:r>
            <a:endParaRPr lang="en-US" dirty="0">
              <a:solidFill>
                <a:srgbClr val="FF0000"/>
              </a:solidFill>
            </a:endParaRPr>
          </a:p>
        </p:txBody>
      </p:sp>
      <p:sp>
        <p:nvSpPr>
          <p:cNvPr id="9" name="TextBox 8">
            <a:extLst>
              <a:ext uri="{FF2B5EF4-FFF2-40B4-BE49-F238E27FC236}">
                <a16:creationId xmlns:a16="http://schemas.microsoft.com/office/drawing/2014/main" id="{C088FBF3-576A-C67D-4BA2-2ECB23C00FA3}"/>
              </a:ext>
            </a:extLst>
          </p:cNvPr>
          <p:cNvSpPr txBox="1"/>
          <p:nvPr/>
        </p:nvSpPr>
        <p:spPr>
          <a:xfrm>
            <a:off x="6096000" y="185558"/>
            <a:ext cx="3581400" cy="1754326"/>
          </a:xfrm>
          <a:prstGeom prst="rect">
            <a:avLst/>
          </a:prstGeom>
          <a:noFill/>
        </p:spPr>
        <p:txBody>
          <a:bodyPr wrap="square" rtlCol="0">
            <a:spAutoFit/>
          </a:bodyPr>
          <a:lstStyle/>
          <a:p>
            <a:pPr algn="l"/>
            <a:r>
              <a:rPr lang="en-IN" dirty="0"/>
              <a:t>Relational DBMS (RDBMS), Hierarchical DBMS, </a:t>
            </a:r>
          </a:p>
          <a:p>
            <a:pPr algn="l"/>
            <a:r>
              <a:rPr lang="en-IN" dirty="0"/>
              <a:t>Network DBMS, Object-Oriented DBMS (OODBMS), NoSQL DBMS, Columnar DBMS, and In-Memory DBMS</a:t>
            </a:r>
            <a:endParaRPr lang="en-US" dirty="0"/>
          </a:p>
        </p:txBody>
      </p:sp>
      <p:sp>
        <p:nvSpPr>
          <p:cNvPr id="10" name="TextBox 9">
            <a:extLst>
              <a:ext uri="{FF2B5EF4-FFF2-40B4-BE49-F238E27FC236}">
                <a16:creationId xmlns:a16="http://schemas.microsoft.com/office/drawing/2014/main" id="{479D6738-F5B8-C270-7580-334D2956A259}"/>
              </a:ext>
            </a:extLst>
          </p:cNvPr>
          <p:cNvSpPr txBox="1"/>
          <p:nvPr/>
        </p:nvSpPr>
        <p:spPr>
          <a:xfrm>
            <a:off x="6096000" y="2169290"/>
            <a:ext cx="4495800" cy="4247317"/>
          </a:xfrm>
          <a:prstGeom prst="rect">
            <a:avLst/>
          </a:prstGeom>
          <a:noFill/>
        </p:spPr>
        <p:txBody>
          <a:bodyPr wrap="square" rtlCol="0">
            <a:spAutoFit/>
          </a:bodyPr>
          <a:lstStyle/>
          <a:p>
            <a:pPr algn="l"/>
            <a:r>
              <a:rPr lang="en-IN" dirty="0">
                <a:solidFill>
                  <a:srgbClr val="FF0000"/>
                </a:solidFill>
              </a:rPr>
              <a:t>Relational DBMS:-</a:t>
            </a:r>
          </a:p>
          <a:p>
            <a:pPr algn="l"/>
            <a:r>
              <a:rPr lang="en-IN" dirty="0"/>
              <a:t>• It is based on SQL.
• A relational database management system.
• This is one of the most popular data models which is used in industries.
• Every table in a database has a key field which uniquely identifies each record.
• RDBMS is a system where data is organized in two-dimensional tables using rows and columns.</a:t>
            </a:r>
            <a:endParaRPr lang="en-US" dirty="0"/>
          </a:p>
        </p:txBody>
      </p:sp>
    </p:spTree>
    <p:extLst>
      <p:ext uri="{BB962C8B-B14F-4D97-AF65-F5344CB8AC3E}">
        <p14:creationId xmlns:p14="http://schemas.microsoft.com/office/powerpoint/2010/main" val="380313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77B162-54BB-F5CF-C7EA-5138EC50029E}"/>
              </a:ext>
            </a:extLst>
          </p:cNvPr>
          <p:cNvSpPr txBox="1"/>
          <p:nvPr/>
        </p:nvSpPr>
        <p:spPr>
          <a:xfrm flipH="1">
            <a:off x="0" y="3416320"/>
            <a:ext cx="5895975" cy="369332"/>
          </a:xfrm>
          <a:prstGeom prst="rect">
            <a:avLst/>
          </a:prstGeom>
          <a:noFill/>
        </p:spPr>
        <p:txBody>
          <a:bodyPr wrap="square" rtlCol="0">
            <a:spAutoFit/>
          </a:bodyPr>
          <a:lstStyle/>
          <a:p>
            <a:pPr algn="l"/>
            <a:r>
              <a:rPr lang="en-IN" i="1" u="sng" dirty="0">
                <a:solidFill>
                  <a:srgbClr val="FF0000"/>
                </a:solidFill>
              </a:rPr>
              <a:t>Hierarchical DBMS</a:t>
            </a:r>
            <a:endParaRPr lang="en-US" i="1" u="sng" dirty="0">
              <a:solidFill>
                <a:srgbClr val="FF0000"/>
              </a:solidFill>
            </a:endParaRPr>
          </a:p>
        </p:txBody>
      </p:sp>
      <p:sp>
        <p:nvSpPr>
          <p:cNvPr id="5" name="TextBox 4">
            <a:extLst>
              <a:ext uri="{FF2B5EF4-FFF2-40B4-BE49-F238E27FC236}">
                <a16:creationId xmlns:a16="http://schemas.microsoft.com/office/drawing/2014/main" id="{1969FD8B-95C7-FE61-7443-4F87B42F5889}"/>
              </a:ext>
            </a:extLst>
          </p:cNvPr>
          <p:cNvSpPr txBox="1"/>
          <p:nvPr/>
        </p:nvSpPr>
        <p:spPr>
          <a:xfrm>
            <a:off x="0" y="0"/>
            <a:ext cx="5498307" cy="3416320"/>
          </a:xfrm>
          <a:prstGeom prst="rect">
            <a:avLst/>
          </a:prstGeom>
          <a:noFill/>
        </p:spPr>
        <p:txBody>
          <a:bodyPr wrap="square" rtlCol="0">
            <a:spAutoFit/>
          </a:bodyPr>
          <a:lstStyle/>
          <a:p>
            <a:pPr algn="l"/>
            <a:r>
              <a:rPr lang="en-IN" i="1" u="sng" dirty="0" err="1">
                <a:solidFill>
                  <a:srgbClr val="FF0000"/>
                </a:solidFill>
              </a:rPr>
              <a:t>ObjeOriented</a:t>
            </a:r>
            <a:r>
              <a:rPr lang="en-IN" i="1" u="sng" dirty="0">
                <a:solidFill>
                  <a:srgbClr val="FF0000"/>
                </a:solidFill>
              </a:rPr>
              <a:t>  DBMS:-</a:t>
            </a:r>
          </a:p>
          <a:p>
            <a:pPr algn="l"/>
            <a:r>
              <a:rPr lang="en-IN" dirty="0"/>
              <a:t>Object Oriented Database
• It is a combination of relational database concepts and object-oriented principles.
• OOPs principles are data encapsulation, inheritance, and polymorphism.
• It requires less code and is easy to maintain.
• For example – Object DB software.</a:t>
            </a:r>
            <a:endParaRPr lang="en-US" dirty="0"/>
          </a:p>
        </p:txBody>
      </p:sp>
      <p:sp>
        <p:nvSpPr>
          <p:cNvPr id="6" name="TextBox 5">
            <a:extLst>
              <a:ext uri="{FF2B5EF4-FFF2-40B4-BE49-F238E27FC236}">
                <a16:creationId xmlns:a16="http://schemas.microsoft.com/office/drawing/2014/main" id="{44D29682-57B3-1043-B652-D34ADD47D88E}"/>
              </a:ext>
            </a:extLst>
          </p:cNvPr>
          <p:cNvSpPr txBox="1"/>
          <p:nvPr/>
        </p:nvSpPr>
        <p:spPr>
          <a:xfrm>
            <a:off x="6693695" y="0"/>
            <a:ext cx="5117307" cy="2585323"/>
          </a:xfrm>
          <a:prstGeom prst="rect">
            <a:avLst/>
          </a:prstGeom>
          <a:noFill/>
        </p:spPr>
        <p:txBody>
          <a:bodyPr wrap="square" rtlCol="0">
            <a:spAutoFit/>
          </a:bodyPr>
          <a:lstStyle/>
          <a:p>
            <a:pPr algn="l"/>
            <a:r>
              <a:rPr lang="en-IN" i="1" u="sng" dirty="0">
                <a:solidFill>
                  <a:srgbClr val="FF0000"/>
                </a:solidFill>
              </a:rPr>
              <a:t>Network Database </a:t>
            </a:r>
            <a:r>
              <a:rPr lang="en-IN" dirty="0"/>
              <a:t>
A Network database management system.
• This maintain one to one relationship (1: 1) or many to many relationship (N: N).
It is based on a network data model, which allows each record to be related to multiple primary records and multiple secondary records.</a:t>
            </a:r>
            <a:endParaRPr lang="en-US" dirty="0"/>
          </a:p>
        </p:txBody>
      </p:sp>
      <p:sp>
        <p:nvSpPr>
          <p:cNvPr id="7" name="TextBox 6">
            <a:extLst>
              <a:ext uri="{FF2B5EF4-FFF2-40B4-BE49-F238E27FC236}">
                <a16:creationId xmlns:a16="http://schemas.microsoft.com/office/drawing/2014/main" id="{B6E5EC53-7D44-CA2D-7FDF-AB0BE8252120}"/>
              </a:ext>
            </a:extLst>
          </p:cNvPr>
          <p:cNvSpPr txBox="1"/>
          <p:nvPr/>
        </p:nvSpPr>
        <p:spPr>
          <a:xfrm>
            <a:off x="0" y="3895724"/>
            <a:ext cx="4760119" cy="2585323"/>
          </a:xfrm>
          <a:prstGeom prst="rect">
            <a:avLst/>
          </a:prstGeom>
          <a:noFill/>
        </p:spPr>
        <p:txBody>
          <a:bodyPr wrap="square" rtlCol="0">
            <a:spAutoFit/>
          </a:bodyPr>
          <a:lstStyle/>
          <a:p>
            <a:pPr algn="l"/>
            <a:r>
              <a:rPr lang="en-IN" dirty="0"/>
              <a:t>Parent-Child Relationship. A parent node exists for each child node. ...
One-to-many Relationship. The data is organised in a tree-like form, with the datatypes having a one-to-many relationship. ...
Deletion Problem. When a parent node is removed, the child node is removed as well.
Pointers.</a:t>
            </a:r>
            <a:endParaRPr lang="en-US" dirty="0"/>
          </a:p>
        </p:txBody>
      </p:sp>
      <p:sp>
        <p:nvSpPr>
          <p:cNvPr id="8" name="TextBox 7">
            <a:extLst>
              <a:ext uri="{FF2B5EF4-FFF2-40B4-BE49-F238E27FC236}">
                <a16:creationId xmlns:a16="http://schemas.microsoft.com/office/drawing/2014/main" id="{5248009B-8FA9-95B1-1A93-4AF8BF4FC162}"/>
              </a:ext>
            </a:extLst>
          </p:cNvPr>
          <p:cNvSpPr txBox="1"/>
          <p:nvPr/>
        </p:nvSpPr>
        <p:spPr>
          <a:xfrm>
            <a:off x="6693695" y="3185487"/>
            <a:ext cx="4188619" cy="1200329"/>
          </a:xfrm>
          <a:prstGeom prst="rect">
            <a:avLst/>
          </a:prstGeom>
          <a:noFill/>
        </p:spPr>
        <p:txBody>
          <a:bodyPr wrap="square" rtlCol="0">
            <a:spAutoFit/>
          </a:bodyPr>
          <a:lstStyle/>
          <a:p>
            <a:pPr algn="l"/>
            <a:r>
              <a:rPr lang="en-IN" dirty="0"/>
              <a:t>Data definition language (DDL) ...
Data manipulation language (DML) ...
Data control language (DCL) ...
Transaction control language (TCL)</a:t>
            </a:r>
            <a:endParaRPr lang="en-US" dirty="0"/>
          </a:p>
        </p:txBody>
      </p:sp>
      <p:sp>
        <p:nvSpPr>
          <p:cNvPr id="9" name="TextBox 8">
            <a:extLst>
              <a:ext uri="{FF2B5EF4-FFF2-40B4-BE49-F238E27FC236}">
                <a16:creationId xmlns:a16="http://schemas.microsoft.com/office/drawing/2014/main" id="{EE07F8F5-7669-2262-01A7-742FB78B0862}"/>
              </a:ext>
            </a:extLst>
          </p:cNvPr>
          <p:cNvSpPr txBox="1"/>
          <p:nvPr/>
        </p:nvSpPr>
        <p:spPr>
          <a:xfrm>
            <a:off x="5157787" y="2502693"/>
            <a:ext cx="1828800" cy="369332"/>
          </a:xfrm>
          <a:prstGeom prst="rect">
            <a:avLst/>
          </a:prstGeom>
          <a:noFill/>
        </p:spPr>
        <p:txBody>
          <a:bodyPr wrap="square" rtlCol="0">
            <a:spAutoFit/>
          </a:bodyPr>
          <a:lstStyle/>
          <a:p>
            <a:pPr algn="l"/>
            <a:endParaRPr lang="en-US" b="1" i="1" dirty="0">
              <a:solidFill>
                <a:srgbClr val="FF0000"/>
              </a:solidFill>
            </a:endParaRPr>
          </a:p>
        </p:txBody>
      </p:sp>
      <p:sp>
        <p:nvSpPr>
          <p:cNvPr id="10" name="TextBox 9">
            <a:extLst>
              <a:ext uri="{FF2B5EF4-FFF2-40B4-BE49-F238E27FC236}">
                <a16:creationId xmlns:a16="http://schemas.microsoft.com/office/drawing/2014/main" id="{E9A2A18B-7D40-7C47-40F4-088B6CF1C9A8}"/>
              </a:ext>
            </a:extLst>
          </p:cNvPr>
          <p:cNvSpPr txBox="1"/>
          <p:nvPr/>
        </p:nvSpPr>
        <p:spPr>
          <a:xfrm>
            <a:off x="6693695" y="2714119"/>
            <a:ext cx="1828800" cy="369332"/>
          </a:xfrm>
          <a:prstGeom prst="rect">
            <a:avLst/>
          </a:prstGeom>
          <a:noFill/>
        </p:spPr>
        <p:txBody>
          <a:bodyPr wrap="square" rtlCol="0">
            <a:spAutoFit/>
          </a:bodyPr>
          <a:lstStyle/>
          <a:p>
            <a:pPr algn="l"/>
            <a:r>
              <a:rPr lang="en-IN" i="1" u="sng" dirty="0">
                <a:solidFill>
                  <a:srgbClr val="FF0000"/>
                </a:solidFill>
              </a:rPr>
              <a:t>DBMS language </a:t>
            </a:r>
            <a:endParaRPr lang="en-US" i="1" u="sng" dirty="0">
              <a:solidFill>
                <a:srgbClr val="FF0000"/>
              </a:solidFill>
            </a:endParaRPr>
          </a:p>
        </p:txBody>
      </p:sp>
    </p:spTree>
    <p:extLst>
      <p:ext uri="{BB962C8B-B14F-4D97-AF65-F5344CB8AC3E}">
        <p14:creationId xmlns:p14="http://schemas.microsoft.com/office/powerpoint/2010/main" val="421706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6524-A957-7273-E0BE-2CBEC69EC044}"/>
              </a:ext>
            </a:extLst>
          </p:cNvPr>
          <p:cNvSpPr>
            <a:spLocks noGrp="1"/>
          </p:cNvSpPr>
          <p:nvPr>
            <p:ph type="title"/>
          </p:nvPr>
        </p:nvSpPr>
        <p:spPr>
          <a:xfrm>
            <a:off x="2647950" y="-158750"/>
            <a:ext cx="10515600" cy="1349375"/>
          </a:xfrm>
        </p:spPr>
        <p:txBody>
          <a:bodyPr/>
          <a:lstStyle/>
          <a:p>
            <a:r>
              <a:rPr lang="en-IN" b="1" i="1" u="sng" dirty="0">
                <a:solidFill>
                  <a:schemeClr val="accent1"/>
                </a:solidFill>
              </a:rPr>
              <a:t>-:INSTALLATION OF MYSQL :-</a:t>
            </a:r>
            <a:endParaRPr lang="en-US" b="1" i="1" u="sng" dirty="0">
              <a:solidFill>
                <a:schemeClr val="accent1"/>
              </a:solidFill>
            </a:endParaRPr>
          </a:p>
        </p:txBody>
      </p:sp>
      <p:pic>
        <p:nvPicPr>
          <p:cNvPr id="4" name="Picture 3">
            <a:extLst>
              <a:ext uri="{FF2B5EF4-FFF2-40B4-BE49-F238E27FC236}">
                <a16:creationId xmlns:a16="http://schemas.microsoft.com/office/drawing/2014/main" id="{9D788619-CA60-7DFC-E927-EC66E4C9B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2" y="1738311"/>
            <a:ext cx="5661723" cy="4156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7B1ED0F0-3B2D-FE48-8E43-89BAC95C5553}"/>
              </a:ext>
            </a:extLst>
          </p:cNvPr>
          <p:cNvSpPr txBox="1"/>
          <p:nvPr/>
        </p:nvSpPr>
        <p:spPr>
          <a:xfrm>
            <a:off x="689963" y="1005959"/>
            <a:ext cx="3915973" cy="646331"/>
          </a:xfrm>
          <a:prstGeom prst="rect">
            <a:avLst/>
          </a:prstGeom>
          <a:noFill/>
        </p:spPr>
        <p:txBody>
          <a:bodyPr wrap="square" rtlCol="0">
            <a:spAutoFit/>
          </a:bodyPr>
          <a:lstStyle/>
          <a:p>
            <a:pPr algn="l"/>
            <a:r>
              <a:rPr lang="en-IN" dirty="0"/>
              <a:t>Step1-Go to download and </a:t>
            </a:r>
            <a:r>
              <a:rPr lang="en-IN" dirty="0" err="1"/>
              <a:t>clk</a:t>
            </a:r>
            <a:r>
              <a:rPr lang="en-IN" dirty="0"/>
              <a:t> on MySQL installer </a:t>
            </a:r>
            <a:r>
              <a:rPr lang="en-IN" dirty="0" err="1"/>
              <a:t>comuni</a:t>
            </a:r>
            <a:endParaRPr lang="en-US" dirty="0"/>
          </a:p>
        </p:txBody>
      </p:sp>
      <p:sp>
        <p:nvSpPr>
          <p:cNvPr id="6" name="TextBox 5">
            <a:extLst>
              <a:ext uri="{FF2B5EF4-FFF2-40B4-BE49-F238E27FC236}">
                <a16:creationId xmlns:a16="http://schemas.microsoft.com/office/drawing/2014/main" id="{4E9AB027-946D-16A6-7226-AC0A8B151901}"/>
              </a:ext>
            </a:extLst>
          </p:cNvPr>
          <p:cNvSpPr txBox="1"/>
          <p:nvPr/>
        </p:nvSpPr>
        <p:spPr>
          <a:xfrm>
            <a:off x="8234363" y="3415269"/>
            <a:ext cx="3474244" cy="369332"/>
          </a:xfrm>
          <a:prstGeom prst="rect">
            <a:avLst/>
          </a:prstGeom>
          <a:noFill/>
        </p:spPr>
        <p:txBody>
          <a:bodyPr wrap="square" rtlCol="0">
            <a:spAutoFit/>
          </a:bodyPr>
          <a:lstStyle/>
          <a:p>
            <a:pPr algn="l"/>
            <a:r>
              <a:rPr lang="en-IN" dirty="0"/>
              <a:t>Step2- Click on run and </a:t>
            </a:r>
            <a:r>
              <a:rPr lang="en-IN" dirty="0" err="1"/>
              <a:t>installit</a:t>
            </a:r>
            <a:r>
              <a:rPr lang="en-IN" dirty="0"/>
              <a:t>.</a:t>
            </a:r>
            <a:endParaRPr lang="en-US" dirty="0"/>
          </a:p>
        </p:txBody>
      </p:sp>
      <p:pic>
        <p:nvPicPr>
          <p:cNvPr id="7" name="Picture 6">
            <a:extLst>
              <a:ext uri="{FF2B5EF4-FFF2-40B4-BE49-F238E27FC236}">
                <a16:creationId xmlns:a16="http://schemas.microsoft.com/office/drawing/2014/main" id="{90C1D370-FBD6-0D2F-78E0-79435F64C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363" y="3784601"/>
            <a:ext cx="3751805" cy="2833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CB4E458-EF12-B9AF-7B80-7D14E6F401C3}"/>
              </a:ext>
            </a:extLst>
          </p:cNvPr>
          <p:cNvSpPr txBox="1"/>
          <p:nvPr/>
        </p:nvSpPr>
        <p:spPr>
          <a:xfrm>
            <a:off x="6096000" y="775126"/>
            <a:ext cx="1828800" cy="646331"/>
          </a:xfrm>
          <a:prstGeom prst="rect">
            <a:avLst/>
          </a:prstGeom>
          <a:noFill/>
        </p:spPr>
        <p:txBody>
          <a:bodyPr wrap="square" rtlCol="0">
            <a:spAutoFit/>
          </a:bodyPr>
          <a:lstStyle/>
          <a:p>
            <a:pPr algn="l"/>
            <a:r>
              <a:rPr lang="en-IN" dirty="0"/>
              <a:t>Install  MySQL community</a:t>
            </a:r>
            <a:endParaRPr lang="en-US" dirty="0"/>
          </a:p>
        </p:txBody>
      </p:sp>
      <p:pic>
        <p:nvPicPr>
          <p:cNvPr id="11" name="Picture 10">
            <a:extLst>
              <a:ext uri="{FF2B5EF4-FFF2-40B4-BE49-F238E27FC236}">
                <a16:creationId xmlns:a16="http://schemas.microsoft.com/office/drawing/2014/main" id="{B845E2BC-486B-95B5-BA6D-759245BDF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981" y="838487"/>
            <a:ext cx="3363869" cy="25407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983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03B6E-DC84-672C-B6DB-0F706E24E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62" y="904875"/>
            <a:ext cx="4979194" cy="5381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EBCE1B68-2E7B-9BCC-AA0E-65744D16CFBD}"/>
              </a:ext>
            </a:extLst>
          </p:cNvPr>
          <p:cNvSpPr txBox="1"/>
          <p:nvPr/>
        </p:nvSpPr>
        <p:spPr>
          <a:xfrm>
            <a:off x="919162" y="145256"/>
            <a:ext cx="1828800" cy="646331"/>
          </a:xfrm>
          <a:prstGeom prst="rect">
            <a:avLst/>
          </a:prstGeom>
          <a:noFill/>
        </p:spPr>
        <p:txBody>
          <a:bodyPr wrap="square" rtlCol="0">
            <a:spAutoFit/>
          </a:bodyPr>
          <a:lstStyle/>
          <a:p>
            <a:pPr algn="l"/>
            <a:r>
              <a:rPr lang="en-IN" dirty="0"/>
              <a:t>Click on full and next</a:t>
            </a:r>
            <a:endParaRPr lang="en-US" dirty="0"/>
          </a:p>
        </p:txBody>
      </p:sp>
      <p:pic>
        <p:nvPicPr>
          <p:cNvPr id="6" name="Picture 5">
            <a:extLst>
              <a:ext uri="{FF2B5EF4-FFF2-40B4-BE49-F238E27FC236}">
                <a16:creationId xmlns:a16="http://schemas.microsoft.com/office/drawing/2014/main" id="{30A4A819-E3F2-9139-8705-608ECB5C8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466" y="648713"/>
            <a:ext cx="3307281" cy="256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3B0AE87-111C-BF8E-923C-C40C1BB9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0466" y="3643313"/>
            <a:ext cx="3576060" cy="2779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9B9C62F9-AA0B-6AF5-E265-018AF1DF9C94}"/>
              </a:ext>
            </a:extLst>
          </p:cNvPr>
          <p:cNvSpPr txBox="1"/>
          <p:nvPr/>
        </p:nvSpPr>
        <p:spPr>
          <a:xfrm>
            <a:off x="8074819" y="2382"/>
            <a:ext cx="1828800" cy="646331"/>
          </a:xfrm>
          <a:prstGeom prst="rect">
            <a:avLst/>
          </a:prstGeom>
          <a:noFill/>
        </p:spPr>
        <p:txBody>
          <a:bodyPr wrap="square" rtlCol="0">
            <a:spAutoFit/>
          </a:bodyPr>
          <a:lstStyle/>
          <a:p>
            <a:pPr algn="l"/>
            <a:r>
              <a:rPr lang="en-IN" dirty="0"/>
              <a:t>Click on execute and next</a:t>
            </a:r>
            <a:endParaRPr lang="en-US" dirty="0"/>
          </a:p>
        </p:txBody>
      </p:sp>
      <p:sp>
        <p:nvSpPr>
          <p:cNvPr id="12" name="Oval 11">
            <a:extLst>
              <a:ext uri="{FF2B5EF4-FFF2-40B4-BE49-F238E27FC236}">
                <a16:creationId xmlns:a16="http://schemas.microsoft.com/office/drawing/2014/main" id="{21951143-5789-6F42-B7F0-65C9955B1F9B}"/>
              </a:ext>
            </a:extLst>
          </p:cNvPr>
          <p:cNvSpPr/>
          <p:nvPr/>
        </p:nvSpPr>
        <p:spPr>
          <a:xfrm>
            <a:off x="2028240" y="3368880"/>
            <a:ext cx="540000" cy="540000"/>
          </a:xfrm>
          <a:prstGeom prst="ellipse">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Oval 13">
            <a:extLst>
              <a:ext uri="{FF2B5EF4-FFF2-40B4-BE49-F238E27FC236}">
                <a16:creationId xmlns:a16="http://schemas.microsoft.com/office/drawing/2014/main" id="{F153E059-F5E0-5930-9405-D2BCEE7A790A}"/>
              </a:ext>
            </a:extLst>
          </p:cNvPr>
          <p:cNvSpPr/>
          <p:nvPr/>
        </p:nvSpPr>
        <p:spPr>
          <a:xfrm>
            <a:off x="4177800" y="5611680"/>
            <a:ext cx="720000" cy="720000"/>
          </a:xfrm>
          <a:prstGeom prst="ellipse">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C30B677D-CC48-741F-7803-3057C95CA61A}"/>
                  </a:ext>
                </a:extLst>
              </p14:cNvPr>
              <p14:cNvContentPartPr/>
              <p14:nvPr/>
            </p14:nvContentPartPr>
            <p14:xfrm>
              <a:off x="10380939" y="6451580"/>
              <a:ext cx="360" cy="360"/>
            </p14:xfrm>
          </p:contentPart>
        </mc:Choice>
        <mc:Fallback xmlns="">
          <p:pic>
            <p:nvPicPr>
              <p:cNvPr id="26" name="Ink 25">
                <a:extLst>
                  <a:ext uri="{FF2B5EF4-FFF2-40B4-BE49-F238E27FC236}">
                    <a16:creationId xmlns:a16="http://schemas.microsoft.com/office/drawing/2014/main" id="{C30B677D-CC48-741F-7803-3057C95CA61A}"/>
                  </a:ext>
                </a:extLst>
              </p:cNvPr>
              <p:cNvPicPr/>
              <p:nvPr/>
            </p:nvPicPr>
            <p:blipFill>
              <a:blip r:embed="rId6"/>
              <a:stretch>
                <a:fillRect/>
              </a:stretch>
            </p:blipFill>
            <p:spPr>
              <a:xfrm>
                <a:off x="10371939" y="6442580"/>
                <a:ext cx="18000" cy="18000"/>
              </a:xfrm>
              <a:prstGeom prst="rect">
                <a:avLst/>
              </a:prstGeom>
            </p:spPr>
          </p:pic>
        </mc:Fallback>
      </mc:AlternateContent>
      <p:sp>
        <p:nvSpPr>
          <p:cNvPr id="33" name="Oval 32">
            <a:extLst>
              <a:ext uri="{FF2B5EF4-FFF2-40B4-BE49-F238E27FC236}">
                <a16:creationId xmlns:a16="http://schemas.microsoft.com/office/drawing/2014/main" id="{8438D1C7-0963-C281-9523-B484C644BD4F}"/>
              </a:ext>
            </a:extLst>
          </p:cNvPr>
          <p:cNvSpPr/>
          <p:nvPr/>
        </p:nvSpPr>
        <p:spPr>
          <a:xfrm>
            <a:off x="10203480" y="6202440"/>
            <a:ext cx="540000" cy="540000"/>
          </a:xfrm>
          <a:prstGeom prst="ellipse">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6FC62029-F53B-D5CD-8C1A-72234EF4FF5B}"/>
                  </a:ext>
                </a:extLst>
              </p14:cNvPr>
              <p14:cNvContentPartPr/>
              <p14:nvPr/>
            </p14:nvContentPartPr>
            <p14:xfrm>
              <a:off x="9937904" y="3197900"/>
              <a:ext cx="469080" cy="33120"/>
            </p14:xfrm>
          </p:contentPart>
        </mc:Choice>
        <mc:Fallback xmlns="">
          <p:pic>
            <p:nvPicPr>
              <p:cNvPr id="39" name="Ink 38">
                <a:extLst>
                  <a:ext uri="{FF2B5EF4-FFF2-40B4-BE49-F238E27FC236}">
                    <a16:creationId xmlns:a16="http://schemas.microsoft.com/office/drawing/2014/main" id="{6FC62029-F53B-D5CD-8C1A-72234EF4FF5B}"/>
                  </a:ext>
                </a:extLst>
              </p:cNvPr>
              <p:cNvPicPr/>
              <p:nvPr/>
            </p:nvPicPr>
            <p:blipFill>
              <a:blip r:embed="rId8"/>
              <a:stretch>
                <a:fillRect/>
              </a:stretch>
            </p:blipFill>
            <p:spPr>
              <a:xfrm>
                <a:off x="9928904" y="3189260"/>
                <a:ext cx="486720" cy="50760"/>
              </a:xfrm>
              <a:prstGeom prst="rect">
                <a:avLst/>
              </a:prstGeom>
            </p:spPr>
          </p:pic>
        </mc:Fallback>
      </mc:AlternateContent>
    </p:spTree>
    <p:extLst>
      <p:ext uri="{BB962C8B-B14F-4D97-AF65-F5344CB8AC3E}">
        <p14:creationId xmlns:p14="http://schemas.microsoft.com/office/powerpoint/2010/main" val="187906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160B79-49CF-DCE5-5318-C7D2C9423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13" y="186632"/>
            <a:ext cx="2934188" cy="2269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3" name="Straight Arrow Connector 12">
            <a:extLst>
              <a:ext uri="{FF2B5EF4-FFF2-40B4-BE49-F238E27FC236}">
                <a16:creationId xmlns:a16="http://schemas.microsoft.com/office/drawing/2014/main" id="{F3C32B46-A9CB-A07A-B02B-4F1908FB28BA}"/>
              </a:ext>
            </a:extLst>
          </p:cNvPr>
          <p:cNvCxnSpPr>
            <a:cxnSpLocks/>
          </p:cNvCxnSpPr>
          <p:nvPr/>
        </p:nvCxnSpPr>
        <p:spPr>
          <a:xfrm>
            <a:off x="726281" y="1202531"/>
            <a:ext cx="1345407" cy="1119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8" name="Picture 27">
            <a:extLst>
              <a:ext uri="{FF2B5EF4-FFF2-40B4-BE49-F238E27FC236}">
                <a16:creationId xmlns:a16="http://schemas.microsoft.com/office/drawing/2014/main" id="{1F46585C-90F3-9DEB-0381-65F26D1C4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69" y="47626"/>
            <a:ext cx="3331369" cy="2655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2" name="Straight Arrow Connector 31">
            <a:extLst>
              <a:ext uri="{FF2B5EF4-FFF2-40B4-BE49-F238E27FC236}">
                <a16:creationId xmlns:a16="http://schemas.microsoft.com/office/drawing/2014/main" id="{7ED7EE03-5EAF-BA69-C3CD-BFFBF27989CC}"/>
              </a:ext>
            </a:extLst>
          </p:cNvPr>
          <p:cNvCxnSpPr>
            <a:cxnSpLocks/>
          </p:cNvCxnSpPr>
          <p:nvPr/>
        </p:nvCxnSpPr>
        <p:spPr>
          <a:xfrm>
            <a:off x="4774406" y="1524000"/>
            <a:ext cx="1321594" cy="797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7" name="Picture 36">
            <a:extLst>
              <a:ext uri="{FF2B5EF4-FFF2-40B4-BE49-F238E27FC236}">
                <a16:creationId xmlns:a16="http://schemas.microsoft.com/office/drawing/2014/main" id="{4F0CD82A-AA2D-D690-B2E4-CF0DCAFCD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7156" y="0"/>
            <a:ext cx="3881438" cy="2888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6" name="Straight Arrow Connector 45">
            <a:extLst>
              <a:ext uri="{FF2B5EF4-FFF2-40B4-BE49-F238E27FC236}">
                <a16:creationId xmlns:a16="http://schemas.microsoft.com/office/drawing/2014/main" id="{763C605E-2437-BF60-DEAC-AB4E1322562D}"/>
              </a:ext>
            </a:extLst>
          </p:cNvPr>
          <p:cNvCxnSpPr>
            <a:cxnSpLocks/>
          </p:cNvCxnSpPr>
          <p:nvPr/>
        </p:nvCxnSpPr>
        <p:spPr>
          <a:xfrm>
            <a:off x="9548813" y="1762125"/>
            <a:ext cx="1154906" cy="9405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2" name="Picture 51">
            <a:extLst>
              <a:ext uri="{FF2B5EF4-FFF2-40B4-BE49-F238E27FC236}">
                <a16:creationId xmlns:a16="http://schemas.microsoft.com/office/drawing/2014/main" id="{BA0BA0C1-A5A8-B20D-0B90-EF27B3B32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313" y="3198612"/>
            <a:ext cx="5540375" cy="3472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3" name="TextBox 52">
            <a:extLst>
              <a:ext uri="{FF2B5EF4-FFF2-40B4-BE49-F238E27FC236}">
                <a16:creationId xmlns:a16="http://schemas.microsoft.com/office/drawing/2014/main" id="{6DA0A32F-6199-9C3C-215E-E268A80A73BE}"/>
              </a:ext>
            </a:extLst>
          </p:cNvPr>
          <p:cNvSpPr txBox="1"/>
          <p:nvPr/>
        </p:nvSpPr>
        <p:spPr>
          <a:xfrm>
            <a:off x="859631" y="2694563"/>
            <a:ext cx="3009900" cy="369332"/>
          </a:xfrm>
          <a:prstGeom prst="rect">
            <a:avLst/>
          </a:prstGeom>
          <a:noFill/>
        </p:spPr>
        <p:txBody>
          <a:bodyPr wrap="square" rtlCol="0">
            <a:spAutoFit/>
          </a:bodyPr>
          <a:lstStyle/>
          <a:p>
            <a:pPr algn="l"/>
            <a:r>
              <a:rPr lang="en-IN" dirty="0"/>
              <a:t>Enter the password</a:t>
            </a:r>
          </a:p>
        </p:txBody>
      </p:sp>
      <p:pic>
        <p:nvPicPr>
          <p:cNvPr id="54" name="Picture 53">
            <a:extLst>
              <a:ext uri="{FF2B5EF4-FFF2-40B4-BE49-F238E27FC236}">
                <a16:creationId xmlns:a16="http://schemas.microsoft.com/office/drawing/2014/main" id="{666812D4-7887-3360-C160-DBD38449BE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7906" y="3365299"/>
            <a:ext cx="4321709" cy="3171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5" name="TextBox 54">
            <a:extLst>
              <a:ext uri="{FF2B5EF4-FFF2-40B4-BE49-F238E27FC236}">
                <a16:creationId xmlns:a16="http://schemas.microsoft.com/office/drawing/2014/main" id="{7FA4933D-9070-9A81-F791-ADC435B01668}"/>
              </a:ext>
            </a:extLst>
          </p:cNvPr>
          <p:cNvSpPr txBox="1"/>
          <p:nvPr/>
        </p:nvSpPr>
        <p:spPr>
          <a:xfrm>
            <a:off x="5812631" y="2979751"/>
            <a:ext cx="2640806" cy="369332"/>
          </a:xfrm>
          <a:prstGeom prst="rect">
            <a:avLst/>
          </a:prstGeom>
          <a:noFill/>
        </p:spPr>
        <p:txBody>
          <a:bodyPr wrap="square" rtlCol="0">
            <a:spAutoFit/>
          </a:bodyPr>
          <a:lstStyle/>
          <a:p>
            <a:pPr algn="l"/>
            <a:r>
              <a:rPr lang="en-IN" dirty="0"/>
              <a:t>Add user and </a:t>
            </a:r>
            <a:r>
              <a:rPr lang="en-IN" dirty="0" err="1"/>
              <a:t>pswd</a:t>
            </a:r>
            <a:endParaRPr lang="en-US" dirty="0"/>
          </a:p>
        </p:txBody>
      </p:sp>
    </p:spTree>
    <p:extLst>
      <p:ext uri="{BB962C8B-B14F-4D97-AF65-F5344CB8AC3E}">
        <p14:creationId xmlns:p14="http://schemas.microsoft.com/office/powerpoint/2010/main" val="355543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2853F-2DE7-CF31-E1E3-860BEB0CD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 y="0"/>
            <a:ext cx="4211627" cy="3148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96DF963E-5E3D-4C9E-409B-9FD4EA597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556" y="0"/>
            <a:ext cx="3705225" cy="2942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480403A-7B33-31AB-92B7-EB9DA449A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1555" y="409574"/>
            <a:ext cx="3650517" cy="2328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BBD9E55-8458-7F65-DCE2-05C34ABA7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72" y="3709988"/>
            <a:ext cx="4367184" cy="2786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1D83553-C3B3-37E2-1289-7684CC472A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1556" y="3811551"/>
            <a:ext cx="3410181" cy="2583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9ED21EB3-711F-2F13-58A2-18154837C1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8674" y="3787913"/>
            <a:ext cx="3510753" cy="2606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val 10">
            <a:extLst>
              <a:ext uri="{FF2B5EF4-FFF2-40B4-BE49-F238E27FC236}">
                <a16:creationId xmlns:a16="http://schemas.microsoft.com/office/drawing/2014/main" id="{5109DD03-524C-957D-A805-9F7F6140ED41}"/>
              </a:ext>
            </a:extLst>
          </p:cNvPr>
          <p:cNvSpPr/>
          <p:nvPr/>
        </p:nvSpPr>
        <p:spPr>
          <a:xfrm>
            <a:off x="3053880" y="2722680"/>
            <a:ext cx="540000" cy="540000"/>
          </a:xfrm>
          <a:prstGeom prst="ellipse">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Oval 12">
            <a:extLst>
              <a:ext uri="{FF2B5EF4-FFF2-40B4-BE49-F238E27FC236}">
                <a16:creationId xmlns:a16="http://schemas.microsoft.com/office/drawing/2014/main" id="{25374E5F-6903-E2DC-7D3F-98CADB06AB74}"/>
              </a:ext>
            </a:extLst>
          </p:cNvPr>
          <p:cNvSpPr/>
          <p:nvPr/>
        </p:nvSpPr>
        <p:spPr>
          <a:xfrm>
            <a:off x="7503480" y="2370960"/>
            <a:ext cx="540000" cy="540000"/>
          </a:xfrm>
          <a:prstGeom prst="ellipse">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Oval 14">
            <a:extLst>
              <a:ext uri="{FF2B5EF4-FFF2-40B4-BE49-F238E27FC236}">
                <a16:creationId xmlns:a16="http://schemas.microsoft.com/office/drawing/2014/main" id="{9B71F3E6-1CC9-9B38-577B-5158CA3343E3}"/>
              </a:ext>
            </a:extLst>
          </p:cNvPr>
          <p:cNvSpPr/>
          <p:nvPr/>
        </p:nvSpPr>
        <p:spPr>
          <a:xfrm>
            <a:off x="10717920" y="2332080"/>
            <a:ext cx="540000" cy="540000"/>
          </a:xfrm>
          <a:prstGeom prst="ellipse">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Oval 16">
            <a:extLst>
              <a:ext uri="{FF2B5EF4-FFF2-40B4-BE49-F238E27FC236}">
                <a16:creationId xmlns:a16="http://schemas.microsoft.com/office/drawing/2014/main" id="{3FBE67AB-E245-3357-6598-6A68393C488D}"/>
              </a:ext>
            </a:extLst>
          </p:cNvPr>
          <p:cNvSpPr/>
          <p:nvPr/>
        </p:nvSpPr>
        <p:spPr>
          <a:xfrm rot="-1837800">
            <a:off x="9574609" y="5231866"/>
            <a:ext cx="1080000" cy="900000"/>
          </a:xfrm>
          <a:prstGeom prst="ellipse">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Oval 18">
            <a:extLst>
              <a:ext uri="{FF2B5EF4-FFF2-40B4-BE49-F238E27FC236}">
                <a16:creationId xmlns:a16="http://schemas.microsoft.com/office/drawing/2014/main" id="{8268E167-BB7D-648B-99BB-860CA38DAB34}"/>
              </a:ext>
            </a:extLst>
          </p:cNvPr>
          <p:cNvSpPr/>
          <p:nvPr/>
        </p:nvSpPr>
        <p:spPr>
          <a:xfrm>
            <a:off x="10888200" y="5837040"/>
            <a:ext cx="720000" cy="720000"/>
          </a:xfrm>
          <a:prstGeom prst="ellipse">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Oval 20">
            <a:extLst>
              <a:ext uri="{FF2B5EF4-FFF2-40B4-BE49-F238E27FC236}">
                <a16:creationId xmlns:a16="http://schemas.microsoft.com/office/drawing/2014/main" id="{36D05152-2C78-EEE4-6B35-F2D79BAD9D31}"/>
              </a:ext>
            </a:extLst>
          </p:cNvPr>
          <p:cNvSpPr/>
          <p:nvPr/>
        </p:nvSpPr>
        <p:spPr>
          <a:xfrm>
            <a:off x="7270920" y="5954400"/>
            <a:ext cx="720000" cy="720000"/>
          </a:xfrm>
          <a:prstGeom prst="ellipse">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Oval 22">
            <a:extLst>
              <a:ext uri="{FF2B5EF4-FFF2-40B4-BE49-F238E27FC236}">
                <a16:creationId xmlns:a16="http://schemas.microsoft.com/office/drawing/2014/main" id="{26A08635-7C64-25F6-B769-9E3239DD0D8B}"/>
              </a:ext>
            </a:extLst>
          </p:cNvPr>
          <p:cNvSpPr/>
          <p:nvPr/>
        </p:nvSpPr>
        <p:spPr>
          <a:xfrm>
            <a:off x="3047040" y="5747040"/>
            <a:ext cx="720000" cy="720000"/>
          </a:xfrm>
          <a:prstGeom prst="ellipse">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4DA08D57-55B9-E212-F9FB-07EB0D3CCFDA}"/>
                  </a:ext>
                </a:extLst>
              </p14:cNvPr>
              <p14:cNvContentPartPr/>
              <p14:nvPr/>
            </p14:nvContentPartPr>
            <p14:xfrm>
              <a:off x="5749260" y="6715729"/>
              <a:ext cx="360" cy="360"/>
            </p14:xfrm>
          </p:contentPart>
        </mc:Choice>
        <mc:Fallback xmlns="">
          <p:pic>
            <p:nvPicPr>
              <p:cNvPr id="24" name="Ink 23">
                <a:extLst>
                  <a:ext uri="{FF2B5EF4-FFF2-40B4-BE49-F238E27FC236}">
                    <a16:creationId xmlns:a16="http://schemas.microsoft.com/office/drawing/2014/main" id="{4DA08D57-55B9-E212-F9FB-07EB0D3CCFDA}"/>
                  </a:ext>
                </a:extLst>
              </p:cNvPr>
              <p:cNvPicPr/>
              <p:nvPr/>
            </p:nvPicPr>
            <p:blipFill>
              <a:blip r:embed="rId8"/>
              <a:stretch>
                <a:fillRect/>
              </a:stretch>
            </p:blipFill>
            <p:spPr>
              <a:xfrm>
                <a:off x="5743140" y="6709609"/>
                <a:ext cx="12600" cy="12600"/>
              </a:xfrm>
              <a:prstGeom prst="rect">
                <a:avLst/>
              </a:prstGeom>
            </p:spPr>
          </p:pic>
        </mc:Fallback>
      </mc:AlternateContent>
      <p:sp>
        <p:nvSpPr>
          <p:cNvPr id="25" name="TextBox 24">
            <a:extLst>
              <a:ext uri="{FF2B5EF4-FFF2-40B4-BE49-F238E27FC236}">
                <a16:creationId xmlns:a16="http://schemas.microsoft.com/office/drawing/2014/main" id="{C310CFAE-9035-CA91-04D1-2B3774C9505D}"/>
              </a:ext>
            </a:extLst>
          </p:cNvPr>
          <p:cNvSpPr txBox="1"/>
          <p:nvPr/>
        </p:nvSpPr>
        <p:spPr>
          <a:xfrm>
            <a:off x="8155464" y="3206592"/>
            <a:ext cx="2948586" cy="369332"/>
          </a:xfrm>
          <a:prstGeom prst="rect">
            <a:avLst/>
          </a:prstGeom>
          <a:noFill/>
        </p:spPr>
        <p:txBody>
          <a:bodyPr wrap="square" rtlCol="0">
            <a:spAutoFit/>
          </a:bodyPr>
          <a:lstStyle/>
          <a:p>
            <a:pPr algn="l"/>
            <a:r>
              <a:rPr lang="en-IN" dirty="0"/>
              <a:t>Type user and </a:t>
            </a:r>
            <a:r>
              <a:rPr lang="en-IN" dirty="0" err="1"/>
              <a:t>pswd</a:t>
            </a:r>
            <a:r>
              <a:rPr lang="en-IN" dirty="0"/>
              <a:t> and</a:t>
            </a:r>
            <a:endParaRPr lang="en-US" dirty="0"/>
          </a:p>
        </p:txBody>
      </p:sp>
    </p:spTree>
    <p:extLst>
      <p:ext uri="{BB962C8B-B14F-4D97-AF65-F5344CB8AC3E}">
        <p14:creationId xmlns:p14="http://schemas.microsoft.com/office/powerpoint/2010/main" val="54907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D31D16-CDB0-5788-EB4D-4E80D708B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 y="314324"/>
            <a:ext cx="6116928" cy="3281363"/>
          </a:xfrm>
          <a:prstGeom prst="rect">
            <a:avLst/>
          </a:prstGeom>
        </p:spPr>
      </p:pic>
      <p:sp>
        <p:nvSpPr>
          <p:cNvPr id="5" name="TextBox 4">
            <a:extLst>
              <a:ext uri="{FF2B5EF4-FFF2-40B4-BE49-F238E27FC236}">
                <a16:creationId xmlns:a16="http://schemas.microsoft.com/office/drawing/2014/main" id="{DA4A93BA-9F53-9D88-8ECC-90ABA4911595}"/>
              </a:ext>
            </a:extLst>
          </p:cNvPr>
          <p:cNvSpPr txBox="1"/>
          <p:nvPr/>
        </p:nvSpPr>
        <p:spPr>
          <a:xfrm>
            <a:off x="538163" y="-55008"/>
            <a:ext cx="1828800" cy="369332"/>
          </a:xfrm>
          <a:prstGeom prst="rect">
            <a:avLst/>
          </a:prstGeom>
          <a:noFill/>
        </p:spPr>
        <p:txBody>
          <a:bodyPr wrap="square" rtlCol="0">
            <a:spAutoFit/>
          </a:bodyPr>
          <a:lstStyle/>
          <a:p>
            <a:pPr algn="l"/>
            <a:r>
              <a:rPr lang="en-IN" dirty="0"/>
              <a:t>Click on this</a:t>
            </a:r>
            <a:endParaRPr lang="en-US" dirty="0"/>
          </a:p>
        </p:txBody>
      </p:sp>
      <p:cxnSp>
        <p:nvCxnSpPr>
          <p:cNvPr id="6" name="Straight Arrow Connector 5">
            <a:extLst>
              <a:ext uri="{FF2B5EF4-FFF2-40B4-BE49-F238E27FC236}">
                <a16:creationId xmlns:a16="http://schemas.microsoft.com/office/drawing/2014/main" id="{13D91A0E-5A8C-8DE3-E67C-0F8D0BC60B72}"/>
              </a:ext>
            </a:extLst>
          </p:cNvPr>
          <p:cNvCxnSpPr>
            <a:cxnSpLocks/>
          </p:cNvCxnSpPr>
          <p:nvPr/>
        </p:nvCxnSpPr>
        <p:spPr>
          <a:xfrm flipH="1">
            <a:off x="1654969" y="2472928"/>
            <a:ext cx="3526631" cy="336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2C3E5580-370C-A522-2B2D-92E56EDC9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563" y="893207"/>
            <a:ext cx="4012406" cy="2590077"/>
          </a:xfrm>
          <a:prstGeom prst="rect">
            <a:avLst/>
          </a:prstGeom>
        </p:spPr>
      </p:pic>
      <p:sp>
        <p:nvSpPr>
          <p:cNvPr id="9" name="TextBox 8">
            <a:extLst>
              <a:ext uri="{FF2B5EF4-FFF2-40B4-BE49-F238E27FC236}">
                <a16:creationId xmlns:a16="http://schemas.microsoft.com/office/drawing/2014/main" id="{7F664A20-1504-863C-AC16-70153A2B3587}"/>
              </a:ext>
            </a:extLst>
          </p:cNvPr>
          <p:cNvSpPr txBox="1"/>
          <p:nvPr/>
        </p:nvSpPr>
        <p:spPr>
          <a:xfrm>
            <a:off x="7310438" y="523875"/>
            <a:ext cx="2155032" cy="369332"/>
          </a:xfrm>
          <a:prstGeom prst="rect">
            <a:avLst/>
          </a:prstGeom>
          <a:noFill/>
        </p:spPr>
        <p:txBody>
          <a:bodyPr wrap="square" rtlCol="0">
            <a:spAutoFit/>
          </a:bodyPr>
          <a:lstStyle/>
          <a:p>
            <a:pPr algn="l"/>
            <a:r>
              <a:rPr lang="en-IN" dirty="0"/>
              <a:t>Enter the password </a:t>
            </a:r>
            <a:endParaRPr lang="en-US" dirty="0"/>
          </a:p>
        </p:txBody>
      </p:sp>
      <p:pic>
        <p:nvPicPr>
          <p:cNvPr id="10" name="Picture 9">
            <a:extLst>
              <a:ext uri="{FF2B5EF4-FFF2-40B4-BE49-F238E27FC236}">
                <a16:creationId xmlns:a16="http://schemas.microsoft.com/office/drawing/2014/main" id="{01C8EBD3-90A0-DAA7-BF9E-F52EF9D89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065" y="4095988"/>
            <a:ext cx="4483498" cy="2577425"/>
          </a:xfrm>
          <a:prstGeom prst="rect">
            <a:avLst/>
          </a:prstGeom>
        </p:spPr>
      </p:pic>
    </p:spTree>
    <p:extLst>
      <p:ext uri="{BB962C8B-B14F-4D97-AF65-F5344CB8AC3E}">
        <p14:creationId xmlns:p14="http://schemas.microsoft.com/office/powerpoint/2010/main" val="344243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-:INSTALLATION OF MYSQL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Ãrghyarupa Rout</dc:creator>
  <cp:lastModifiedBy>Ãrghyarupa Rout</cp:lastModifiedBy>
  <cp:revision>2</cp:revision>
  <dcterms:created xsi:type="dcterms:W3CDTF">2024-04-26T05:20:33Z</dcterms:created>
  <dcterms:modified xsi:type="dcterms:W3CDTF">2024-04-26T15:50:13Z</dcterms:modified>
</cp:coreProperties>
</file>