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41" y="-125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34D3-E49C-43A4-84D2-93E4F562304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BA28-3258-4C0D-8DA9-3B338F08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5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34D3-E49C-43A4-84D2-93E4F562304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BA28-3258-4C0D-8DA9-3B338F08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1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34D3-E49C-43A4-84D2-93E4F562304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BA28-3258-4C0D-8DA9-3B338F08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8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34D3-E49C-43A4-84D2-93E4F562304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BA28-3258-4C0D-8DA9-3B338F08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2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34D3-E49C-43A4-84D2-93E4F562304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BA28-3258-4C0D-8DA9-3B338F08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0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34D3-E49C-43A4-84D2-93E4F562304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BA28-3258-4C0D-8DA9-3B338F08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3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34D3-E49C-43A4-84D2-93E4F562304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BA28-3258-4C0D-8DA9-3B338F08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0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34D3-E49C-43A4-84D2-93E4F562304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BA28-3258-4C0D-8DA9-3B338F08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0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34D3-E49C-43A4-84D2-93E4F562304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BA28-3258-4C0D-8DA9-3B338F08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34D3-E49C-43A4-84D2-93E4F562304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BA28-3258-4C0D-8DA9-3B338F08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8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34D3-E49C-43A4-84D2-93E4F562304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ABA28-3258-4C0D-8DA9-3B338F08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434D3-E49C-43A4-84D2-93E4F562304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ABA28-3258-4C0D-8DA9-3B338F08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1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08001"/>
            <a:ext cx="5829300" cy="1549399"/>
          </a:xfrm>
        </p:spPr>
        <p:txBody>
          <a:bodyPr/>
          <a:lstStyle/>
          <a:p>
            <a:r>
              <a:rPr lang="en-US" dirty="0" smtClean="0"/>
              <a:t>BUS TOPOLOGY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057400"/>
            <a:ext cx="5410200" cy="1438962"/>
          </a:xfrm>
        </p:spPr>
        <p:txBody>
          <a:bodyPr>
            <a:normAutofit/>
          </a:bodyPr>
          <a:lstStyle/>
          <a:p>
            <a:pPr algn="l" fontAlgn="base"/>
            <a:r>
              <a:rPr lang="en-US" sz="1400" b="1" dirty="0">
                <a:solidFill>
                  <a:schemeClr val="tx1"/>
                </a:solidFill>
              </a:rPr>
              <a:t>Steps to Configure and Setup Bus Topology in Cisco Packet Tracer :</a:t>
            </a:r>
          </a:p>
          <a:p>
            <a:pPr algn="l" fontAlgn="base"/>
            <a:r>
              <a:rPr lang="en-US" sz="1400" b="1" dirty="0">
                <a:solidFill>
                  <a:schemeClr val="tx1"/>
                </a:solidFill>
              </a:rPr>
              <a:t>Step 1:</a:t>
            </a:r>
            <a:r>
              <a:rPr lang="en-US" sz="1400" dirty="0">
                <a:solidFill>
                  <a:schemeClr val="tx1"/>
                </a:solidFill>
              </a:rPr>
              <a:t> First, open the cisco packet tracer desktop and select the devices given below</a:t>
            </a:r>
            <a:r>
              <a:rPr lang="en-US" sz="1400" dirty="0" smtClean="0">
                <a:solidFill>
                  <a:schemeClr val="tx1"/>
                </a:solidFill>
              </a:rPr>
              <a:t>:</a:t>
            </a:r>
          </a:p>
          <a:p>
            <a:pPr algn="l" fontAlgn="base"/>
            <a:r>
              <a:rPr lang="en-US" sz="1400" dirty="0" smtClean="0">
                <a:solidFill>
                  <a:schemeClr val="tx1"/>
                </a:solidFill>
              </a:rPr>
              <a:t>Add pc(pc0,pc1,pc2,pc3)</a:t>
            </a:r>
          </a:p>
          <a:p>
            <a:pPr algn="l" fontAlgn="base"/>
            <a:r>
              <a:rPr lang="en-US" sz="1400" dirty="0" smtClean="0">
                <a:solidFill>
                  <a:schemeClr val="tx1"/>
                </a:solidFill>
              </a:rPr>
              <a:t>Add switches(switch0,switch1,switch2,switch3)</a:t>
            </a:r>
          </a:p>
          <a:p>
            <a:pPr algn="l" fontAlgn="base"/>
            <a:endParaRPr lang="en-US" sz="1400" dirty="0">
              <a:solidFill>
                <a:schemeClr val="tx1"/>
              </a:solidFill>
            </a:endParaRPr>
          </a:p>
          <a:p>
            <a:pPr algn="l" fontAlgn="base"/>
            <a:endParaRPr lang="en-US" sz="1400" dirty="0" smtClean="0">
              <a:solidFill>
                <a:schemeClr val="tx1"/>
              </a:solidFill>
            </a:endParaRPr>
          </a:p>
          <a:p>
            <a:pPr fontAlgn="base"/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351076"/>
              </p:ext>
            </p:extLst>
          </p:nvPr>
        </p:nvGraphicFramePr>
        <p:xfrm>
          <a:off x="685800" y="3886200"/>
          <a:ext cx="5334000" cy="1981200"/>
        </p:xfrm>
        <a:graphic>
          <a:graphicData uri="http://schemas.openxmlformats.org/drawingml/2006/table">
            <a:tbl>
              <a:tblPr/>
              <a:tblGrid>
                <a:gridCol w="762000"/>
                <a:gridCol w="1295400"/>
                <a:gridCol w="1600200"/>
                <a:gridCol w="1676400"/>
              </a:tblGrid>
              <a:tr h="36119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</a:rPr>
                        <a:t>S.NO</a:t>
                      </a:r>
                    </a:p>
                  </a:txBody>
                  <a:tcPr marL="38100" marR="381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</a:rPr>
                        <a:t>Device 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IPv4 Address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effectLst/>
                        </a:rPr>
                        <a:t>Subnet Mask</a:t>
                      </a:r>
                    </a:p>
                  </a:txBody>
                  <a:tcPr marL="76200" marR="76200" marT="76200" marB="7620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22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>
                          <a:effectLst/>
                        </a:rPr>
                        <a:t> </a:t>
                      </a:r>
                    </a:p>
                  </a:txBody>
                  <a:tcPr marL="38100" marR="38100" marT="31242" marB="31242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1" dirty="0">
                          <a:effectLst/>
                        </a:rPr>
                        <a:t>pc0</a:t>
                      </a:r>
                      <a:endParaRPr lang="en-US" sz="1250" b="0" dirty="0">
                        <a:effectLst/>
                      </a:endParaRP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 smtClean="0">
                          <a:effectLst/>
                        </a:rPr>
                        <a:t>192.168.0.1</a:t>
                      </a:r>
                      <a:endParaRPr lang="en-US" sz="1250" b="0" dirty="0">
                        <a:effectLst/>
                      </a:endParaRP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>
                          <a:effectLst/>
                        </a:rPr>
                        <a:t>255.255.255.0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22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>
                          <a:effectLst/>
                        </a:rPr>
                        <a:t> </a:t>
                      </a:r>
                    </a:p>
                  </a:txBody>
                  <a:tcPr marL="38100" marR="38100" marT="31242" marB="31242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1">
                          <a:effectLst/>
                        </a:rPr>
                        <a:t>pc1</a:t>
                      </a:r>
                      <a:endParaRPr lang="en-US" sz="1250" b="0">
                        <a:effectLst/>
                      </a:endParaRP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 smtClean="0">
                          <a:effectLst/>
                        </a:rPr>
                        <a:t>192.168.0.2</a:t>
                      </a:r>
                      <a:endParaRPr lang="en-US" sz="1250" b="0" dirty="0">
                        <a:effectLst/>
                      </a:endParaRP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255.255.255.0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22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>
                          <a:effectLst/>
                        </a:rPr>
                        <a:t> </a:t>
                      </a:r>
                    </a:p>
                  </a:txBody>
                  <a:tcPr marL="38100" marR="38100" marT="31242" marB="31242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1">
                          <a:effectLst/>
                        </a:rPr>
                        <a:t>pc2</a:t>
                      </a:r>
                      <a:endParaRPr lang="en-US" sz="1250" b="0">
                        <a:effectLst/>
                      </a:endParaRP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 smtClean="0">
                          <a:effectLst/>
                        </a:rPr>
                        <a:t>192.168.0.3</a:t>
                      </a:r>
                      <a:endParaRPr lang="en-US" sz="1250" b="0" dirty="0">
                        <a:effectLst/>
                      </a:endParaRP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255.255.255.0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822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>
                          <a:effectLst/>
                        </a:rPr>
                        <a:t> </a:t>
                      </a:r>
                    </a:p>
                  </a:txBody>
                  <a:tcPr marL="38100" marR="38100" marT="31242" marB="31242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1">
                          <a:effectLst/>
                        </a:rPr>
                        <a:t>pc3</a:t>
                      </a:r>
                      <a:endParaRPr lang="en-US" sz="1250" b="0">
                        <a:effectLst/>
                      </a:endParaRP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 smtClean="0">
                          <a:effectLst/>
                        </a:rPr>
                        <a:t>192.168.0.4</a:t>
                      </a:r>
                      <a:endParaRPr lang="en-US" sz="1250" b="0" dirty="0">
                        <a:effectLst/>
                      </a:endParaRP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50" b="0" dirty="0">
                          <a:effectLst/>
                        </a:rPr>
                        <a:t>255.255.255.0</a:t>
                      </a:r>
                    </a:p>
                  </a:txBody>
                  <a:tcPr marL="76200" marR="76200" marT="106680" marB="106680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4400" y="3515752"/>
            <a:ext cx="5791200" cy="2000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  <a:cs typeface="Arial" pitchFamily="34" charset="0"/>
              </a:rPr>
              <a:t>IP Addressing Table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6026324"/>
            <a:ext cx="5829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Then, create a network topology as shown below image:</a:t>
            </a:r>
          </a:p>
          <a:p>
            <a:pPr fontAlgn="base"/>
            <a:r>
              <a:rPr lang="en-US" dirty="0"/>
              <a:t>Use an Automatic connecting cable to connect the devices with others.</a:t>
            </a:r>
          </a:p>
        </p:txBody>
      </p:sp>
      <p:sp>
        <p:nvSpPr>
          <p:cNvPr id="8" name="AutoShape 3" descr="blob:https://web.whatsapp.com/2da87892-0b5a-4690-ae41-cb4c478a878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581400"/>
            <a:ext cx="54864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400" b="1" dirty="0" smtClean="0">
                <a:effectLst/>
              </a:rPr>
              <a:t>Step 2:</a:t>
            </a:r>
            <a:r>
              <a:rPr lang="en-US" sz="1400" dirty="0" smtClean="0">
                <a:effectLst/>
              </a:rPr>
              <a:t> Configure the PCs (hosts) with IPv4 address and Subnet Mask according to the IP addressing table given above.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400" dirty="0"/>
              <a:t>To assign an IP address in PC0, click on PC0.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400" dirty="0"/>
              <a:t>Then, go to desktop and then IP configuration and there you will IPv4 configuration.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1400" dirty="0"/>
              <a:t>Fill IPv4 address and subnet mask.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US" sz="1400" dirty="0" smtClean="0">
              <a:effectLst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7" b="6418"/>
          <a:stretch/>
        </p:blipFill>
        <p:spPr bwMode="auto">
          <a:xfrm>
            <a:off x="1737915" y="5212913"/>
            <a:ext cx="3686970" cy="329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9" t="10998" r="7248" b="10998"/>
          <a:stretch/>
        </p:blipFill>
        <p:spPr bwMode="auto">
          <a:xfrm>
            <a:off x="838200" y="741678"/>
            <a:ext cx="5024061" cy="2733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97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685800"/>
            <a:ext cx="5638800" cy="1546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411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  <a:cs typeface="Arial" pitchFamily="34" charset="0"/>
              </a:rPr>
              <a:t>Assigning an IP address using the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  <a:cs typeface="Arial" pitchFamily="34" charset="0"/>
              </a:rPr>
              <a:t>ipconfig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  <a:cs typeface="Arial" pitchFamily="34" charset="0"/>
              </a:rPr>
              <a:t> command, or we can also assign an IP address with the help of a command.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  <a:cs typeface="Arial" pitchFamily="34" charset="0"/>
              </a:rPr>
              <a:t>Go to the command terminal of the PC.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Example: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ipconfig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 192.168.0.1 255.255.255.0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  <a:cs typeface="Arial" pitchFamily="34" charset="0"/>
              </a:rPr>
              <a:t>Then, type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  <a:cs typeface="Arial" pitchFamily="34" charset="0"/>
              </a:rPr>
              <a:t>ipconfig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Nunito"/>
                <a:cs typeface="Arial" pitchFamily="34" charset="0"/>
              </a:rPr>
              <a:t> &lt;IPv4 address&gt;&lt;subnet mask&gt;&lt;default gateway&gt;(if needed)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7" b="8858"/>
          <a:stretch/>
        </p:blipFill>
        <p:spPr bwMode="auto">
          <a:xfrm>
            <a:off x="1219200" y="2232671"/>
            <a:ext cx="4114800" cy="27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5486400"/>
            <a:ext cx="56388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Repeat the same procedure with other PCs to configure them thoroughly.</a:t>
            </a:r>
          </a:p>
          <a:p>
            <a:r>
              <a:rPr lang="en-US" sz="1400" dirty="0" smtClean="0"/>
              <a:t>Step 3: Verify the connection by pinging the IP address of any host in PC0.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Use the ping command to verify the connection.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As we can see we are getting replies from a targeted node on both PCs.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Hence the connection is verified.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602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0"/>
          <a:stretch/>
        </p:blipFill>
        <p:spPr bwMode="auto">
          <a:xfrm>
            <a:off x="990600" y="533400"/>
            <a:ext cx="4829175" cy="5556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0600" y="6248400"/>
            <a:ext cx="1921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/>
              <a:t>Simulation Result: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7" y="6617732"/>
            <a:ext cx="4352925" cy="2203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56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182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BUS TOPOLOGY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TOPOLOGY</dc:title>
  <dc:creator>BIKRAM</dc:creator>
  <cp:lastModifiedBy>BIKRAM</cp:lastModifiedBy>
  <cp:revision>3</cp:revision>
  <dcterms:created xsi:type="dcterms:W3CDTF">2024-04-18T16:47:33Z</dcterms:created>
  <dcterms:modified xsi:type="dcterms:W3CDTF">2024-04-18T17:15:30Z</dcterms:modified>
</cp:coreProperties>
</file>