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  <p:sldMasterId id="214748378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3E7EDD4-FC73-4992-B5C8-67882F2A6F4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BAF3937-0CC5-4C80-9EAD-FB85AB07A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678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EDD4-FC73-4992-B5C8-67882F2A6F4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937-0CC5-4C80-9EAD-FB85AB07A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65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EDD4-FC73-4992-B5C8-67882F2A6F4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937-0CC5-4C80-9EAD-FB85AB07A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195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B174-5769-032A-BD0F-EBB2105BC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7C429-2493-A284-34F0-A250937DA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262E8-1497-FBB0-86EA-5A125B0D8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EDD4-FC73-4992-B5C8-67882F2A6F4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43C63-F901-F5DD-7D47-6020CE40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4CE54-C0BD-DE96-3E6E-9DFB72EF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937-0CC5-4C80-9EAD-FB85AB07A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766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101B-D4F5-1B45-FBA2-AC28DCE3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13BE7-6B23-1786-24BF-FC32D02BD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26524-D294-CFBE-68BF-B8CFABA3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EDD4-FC73-4992-B5C8-67882F2A6F4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656EA-9677-B4EB-C8B0-F7A2E9EE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7735B-C499-1E25-C97C-C09F655E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937-0CC5-4C80-9EAD-FB85AB07A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253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3CA0-4942-912C-6518-7316E3DB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042BB-6275-6CD5-2D27-FC4AF8FCA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ABCED-B49A-6D8A-5E37-8199E337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EDD4-FC73-4992-B5C8-67882F2A6F4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BF596-8C63-636F-3C34-E93F1453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C4AF0-A8DB-2D3A-CE3B-4D68C52A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937-0CC5-4C80-9EAD-FB85AB07A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084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A52B-CC38-5957-C514-389396D7B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2E58B-F5DC-9BAE-6564-3F0979D96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4236F-E3DD-5805-331B-8D12B2AFB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9D319-5A37-F29D-742E-72C97E4A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EDD4-FC73-4992-B5C8-67882F2A6F4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009F7-C50C-9E36-C8A6-084733142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B06AA-9EC3-C584-A39E-437D4B5B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937-0CC5-4C80-9EAD-FB85AB07A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914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5375-E121-EA56-10FD-82823B0C6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9913D-A8D5-F8F8-4C8B-5B0DA5F05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B7A7B-C17F-356F-7D86-5E9FB765E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AC4AF2-EEC2-4B31-8625-D3D1DEB54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464D8-F3AC-87D2-27C4-CF8FB88F8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B022C-9389-74A2-2927-A2A1ED1D8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EDD4-FC73-4992-B5C8-67882F2A6F4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4F171-B4A3-A507-7CA5-2D8FF32E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715E1-F328-7804-7325-288342BD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937-0CC5-4C80-9EAD-FB85AB07A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708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AF8B-80AB-919C-AA97-73BD0BBC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D1A7C-85AD-D35C-CE9C-F2B78155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EDD4-FC73-4992-B5C8-67882F2A6F4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3EEB2-3875-7647-FB1B-A8D154FC9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0FBD0-BAC3-1EC9-AD16-E9A07556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937-0CC5-4C80-9EAD-FB85AB07A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78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36D58-5AAD-43FD-C19F-CE04519B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EDD4-FC73-4992-B5C8-67882F2A6F4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B4DF1-52B7-2ADE-01D6-6386DE01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BCCCE-D396-C625-81DF-013EFB46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937-0CC5-4C80-9EAD-FB85AB07A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629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8006-42AF-F756-BBEA-AD983682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798CF-1373-8EFA-AF29-6B12B6D42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0FEB4-9332-34DF-FB23-F0B880A2D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13A0E-2794-568F-81E6-6C5FE097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EDD4-FC73-4992-B5C8-67882F2A6F4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A4ADB-799C-FAF3-5B30-9F35A1767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36FB0-36E6-412C-826B-D645DA03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937-0CC5-4C80-9EAD-FB85AB07A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78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EDD4-FC73-4992-B5C8-67882F2A6F4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937-0CC5-4C80-9EAD-FB85AB07A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896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BA4F-D525-8504-1DAF-E176B1507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F3201D-A2BD-5BBC-BD76-8CF1987D4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5E152-C5D6-EDE6-607F-6932A9AF2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64F47-F5A7-EB3D-08EA-21D6C1D9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EDD4-FC73-4992-B5C8-67882F2A6F4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FE989-91AA-A79A-6AF0-A4803DC1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3785D-D057-65D2-6F75-B5D8CCF8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937-0CC5-4C80-9EAD-FB85AB07A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8692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4B52-C0E1-BC42-0683-3DFC206D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D30EF-D4D5-0F70-3F42-A5D29854F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38CD2-B848-27C3-EABC-50EFAE39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EDD4-FC73-4992-B5C8-67882F2A6F4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74367-19BD-2127-C680-CD969B94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9EB68-869D-5794-E7D3-B5DE7EB9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937-0CC5-4C80-9EAD-FB85AB07A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5688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DB2396-03D0-1101-9482-D02EC259D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B3E31-C9B2-7A47-B3C1-EF0B5DE18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0EC99-ED21-EA3F-AED7-CF0D0D5E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EDD4-FC73-4992-B5C8-67882F2A6F4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C8B84-75DA-245F-B1B2-5B4B8051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053F4-B690-0C6D-B50B-DD2AF108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937-0CC5-4C80-9EAD-FB85AB07A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72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3E7EDD4-FC73-4992-B5C8-67882F2A6F4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DBAF3937-0CC5-4C80-9EAD-FB85AB07A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808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EDD4-FC73-4992-B5C8-67882F2A6F4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937-0CC5-4C80-9EAD-FB85AB07A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35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EDD4-FC73-4992-B5C8-67882F2A6F4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937-0CC5-4C80-9EAD-FB85AB07A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80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EDD4-FC73-4992-B5C8-67882F2A6F4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937-0CC5-4C80-9EAD-FB85AB07A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EDD4-FC73-4992-B5C8-67882F2A6F4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3937-0CC5-4C80-9EAD-FB85AB07A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08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EDD4-FC73-4992-B5C8-67882F2A6F4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DBAF3937-0CC5-4C80-9EAD-FB85AB07A4B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401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3E7EDD4-FC73-4992-B5C8-67882F2A6F4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DBAF3937-0CC5-4C80-9EAD-FB85AB07A4B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30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3E7EDD4-FC73-4992-B5C8-67882F2A6F4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BAF3937-0CC5-4C80-9EAD-FB85AB07A4B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18580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3CE8C-3358-89C5-C0C3-C3026E660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5EDED-606B-FBBD-4C09-89660CC62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C99AD-EA9F-1C7C-469D-88D92F8FC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7EDD4-FC73-4992-B5C8-67882F2A6F46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70F59-448D-A8C5-316F-423E78252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DF3F1-3123-5549-95D9-E9147DF99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3937-0CC5-4C80-9EAD-FB85AB07A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01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3">
            <a:extLst>
              <a:ext uri="{FF2B5EF4-FFF2-40B4-BE49-F238E27FC236}">
                <a16:creationId xmlns:a16="http://schemas.microsoft.com/office/drawing/2014/main" id="{245EC691-F029-C380-88C5-F76A506555A6}"/>
              </a:ext>
            </a:extLst>
          </p:cNvPr>
          <p:cNvSpPr/>
          <p:nvPr/>
        </p:nvSpPr>
        <p:spPr>
          <a:xfrm>
            <a:off x="918452" y="326274"/>
            <a:ext cx="1633868" cy="1485144"/>
          </a:xfrm>
          <a:custGeom>
            <a:avLst/>
            <a:gdLst/>
            <a:ahLst/>
            <a:cxnLst/>
            <a:rect l="l" t="t" r="r" b="b"/>
            <a:pathLst>
              <a:path w="2032060" h="2032060">
                <a:moveTo>
                  <a:pt x="0" y="0"/>
                </a:moveTo>
                <a:lnTo>
                  <a:pt x="2032060" y="0"/>
                </a:lnTo>
                <a:lnTo>
                  <a:pt x="2032060" y="2032060"/>
                </a:lnTo>
                <a:lnTo>
                  <a:pt x="0" y="2032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B2A1DFF3-7978-AADF-CFCB-7232E10036C5}"/>
              </a:ext>
            </a:extLst>
          </p:cNvPr>
          <p:cNvSpPr/>
          <p:nvPr/>
        </p:nvSpPr>
        <p:spPr>
          <a:xfrm>
            <a:off x="5744895" y="3981691"/>
            <a:ext cx="6447105" cy="2876309"/>
          </a:xfrm>
          <a:custGeom>
            <a:avLst/>
            <a:gdLst/>
            <a:ahLst/>
            <a:cxnLst/>
            <a:rect l="l" t="t" r="r" b="b"/>
            <a:pathLst>
              <a:path w="8018336" h="3571804">
                <a:moveTo>
                  <a:pt x="0" y="0"/>
                </a:moveTo>
                <a:lnTo>
                  <a:pt x="8018337" y="0"/>
                </a:lnTo>
                <a:lnTo>
                  <a:pt x="8018337" y="3571804"/>
                </a:lnTo>
                <a:lnTo>
                  <a:pt x="0" y="35718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C1DBF19D-E7F9-C53A-5340-877878B6D10A}"/>
              </a:ext>
            </a:extLst>
          </p:cNvPr>
          <p:cNvSpPr txBox="1"/>
          <p:nvPr/>
        </p:nvSpPr>
        <p:spPr>
          <a:xfrm>
            <a:off x="1113800" y="2138803"/>
            <a:ext cx="7865405" cy="2492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5400" b="1" dirty="0"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UNDERSTANDING</a:t>
            </a:r>
          </a:p>
          <a:p>
            <a:pPr algn="l"/>
            <a:r>
              <a:rPr lang="en-US" sz="5400" b="1" dirty="0"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CAREER ASPIRATIONS </a:t>
            </a:r>
          </a:p>
          <a:p>
            <a:pPr algn="l"/>
            <a:r>
              <a:rPr lang="en-US" sz="5400" b="1" dirty="0"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OF GEN Z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4B688B74-2D9E-ED26-BDD5-2353D56D6143}"/>
              </a:ext>
            </a:extLst>
          </p:cNvPr>
          <p:cNvSpPr txBox="1"/>
          <p:nvPr/>
        </p:nvSpPr>
        <p:spPr>
          <a:xfrm>
            <a:off x="1144232" y="4840725"/>
            <a:ext cx="4136075" cy="4117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24" dirty="0">
                <a:solidFill>
                  <a:srgbClr val="2E2E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By: Shruti Rout</a:t>
            </a:r>
          </a:p>
        </p:txBody>
      </p:sp>
    </p:spTree>
    <p:extLst>
      <p:ext uri="{BB962C8B-B14F-4D97-AF65-F5344CB8AC3E}">
        <p14:creationId xmlns:p14="http://schemas.microsoft.com/office/powerpoint/2010/main" val="91212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6B15-5396-D964-CBBA-F5B2EF72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TABLE OF CONTENT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28698-A854-16E2-3AA3-1DD7A93F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08128" lvl="1" indent="-457200" algn="l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2E2E2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Introduction</a:t>
            </a:r>
          </a:p>
          <a:p>
            <a:pPr marL="808128" lvl="1" indent="-457200" algn="l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2E2E2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Key Findings</a:t>
            </a:r>
          </a:p>
          <a:p>
            <a:pPr marL="808128" lvl="1" indent="-457200" algn="l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2E2E2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Key “Wow” Insights</a:t>
            </a:r>
          </a:p>
          <a:p>
            <a:pPr marL="808128" lvl="1" indent="-457200" algn="l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2E2E2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Recommendations</a:t>
            </a:r>
          </a:p>
          <a:p>
            <a:pPr marL="808128" lvl="1" indent="-457200" algn="l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2E2E2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Takeaways</a:t>
            </a:r>
          </a:p>
        </p:txBody>
      </p:sp>
    </p:spTree>
    <p:extLst>
      <p:ext uri="{BB962C8B-B14F-4D97-AF65-F5344CB8AC3E}">
        <p14:creationId xmlns:p14="http://schemas.microsoft.com/office/powerpoint/2010/main" val="173648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CC3CD-1019-5751-C04B-37A3DC503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0152"/>
            <a:ext cx="8596668" cy="779362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1E98E-B1BA-190E-B969-458E6A92B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1300"/>
            <a:ext cx="10863215" cy="468115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Born between 1995 and 2012, Gen Z has different career aspirations than previous generations. As this generation enters the workforce, we witness the emergence of a dynamic environment fueled by diverse skill sets, unique perspectives, and rapid technological advancements. The scope includes analyzing trends and patterns among Gen Z respondents based on various factors.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 significant gap between Gen Z's career aspirations and the current labor market opportunities. Gen Z desires a work environment that aligns with their goals. They want flexibility, growth, work-life balance, and overall job satisfaction. When these needs are unmet, they have no hesitation in switching to a different company. As a result, employers struggle to attract and retain Gen Z employees and are now working to adapt their organizational structures to meet the expectations of this new generation.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aims to understand the career aspirations of Gen Z by analyzing the various factors that influence their career choices. The insights generated will help businesses and stakeholders align their strategies to meet the expectations of Gen Z more effectively.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31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3E0A-011E-5C0B-E5D2-A793E113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940"/>
            <a:ext cx="10058400" cy="827391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KEY FINDINGS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8CE5B-246F-3C42-CF66-A9518FF34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945"/>
            <a:ext cx="8808720" cy="4412615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top five influences on Gen Z’s career aspirations are parents (34%), world leaders (22%), influencers (17%), acquaintances (14%), and social media (12%).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68% of respondents are interested in pursuing higher education abroad, with 22% requiring external funding or sponsorship to do so.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82% of respondents are unwilling to work under an unprofessional manager, indicating a strong preference for leadership quality.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37% of respondents are willing to remain with the same company for three or more years, suggesting a tendency toward shorter job commitments.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terms of work arrangements, only 20% prefer working from the office, while 48% and 33% prefer hybrid and remote work setups, respectively.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respondents prefer to work for 6–8 hours per day.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India, most Gen Z respondents expect a starting monthly salary of ₹31,000 to ₹40,000, with aspirations for ₹50,000+ after three years, and ₹150,000+ after five years.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ADCA46-5137-53EE-47C2-C3B375A34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580" y="2918301"/>
            <a:ext cx="2695516" cy="242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1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8042-F9DA-8AF7-1863-B737049B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5272"/>
            <a:ext cx="10058400" cy="1371600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WOW INSIGHTS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DFCFF-E2C0-0FD6-E89D-582067AE2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0213"/>
            <a:ext cx="10947400" cy="383579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 Z has a low tolerance for abusive managers; most prefer leaders who communicate expectations, set clear goals, and assist in achieving them.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Common challenges they face include unclear job roles, office politics, unsupportive managers, the need for frequent upskilling, highly stressful work environments, and a lack of transparency among peers and superiors.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 Z is more inclined to seek career opportunities that challenge them, foster learning, and offer rewards.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Family and influential figures play a more significant role in career decisions than peers do.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 strong preference for maintaining a healthy work-life balance. 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Gen Z employees, flexibility holds equal importance to salary.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734740-7813-2B16-9E51-D6516F705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310" y="4271058"/>
            <a:ext cx="2789501" cy="223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6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7B52-A160-3949-BD90-5E40A4A4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01" y="642594"/>
            <a:ext cx="10257099" cy="1220930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RECOMMENDATIONS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9F62A-BEB8-C927-6221-482563A6E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101" y="2103120"/>
            <a:ext cx="10257099" cy="393192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 managers should align recruitment strategies with the values and priorities of Gen Z, focusing on social impact and mental health.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Educational institutions should align their coursework with industry demands and the career aspirations of Gen Z to ensure that graduates are job-ready.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Companies should place a stronger emphasis on providing career development opportunities and flexible work arrangements.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 Z should actively work on their skills to meet the evolving demands of the job market.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Counselors should tailor their guidance and resources to effectively steer this generation toward the right career paths.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676FB0-8D42-7FDF-7545-1C6B75C69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160" y="4896083"/>
            <a:ext cx="2529840" cy="196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2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9F5A-8DD3-2A1C-2643-FF84AF6FD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8573"/>
            <a:ext cx="10058400" cy="13716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13680-AD6F-2B79-9A2D-95426D5EA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86913"/>
            <a:ext cx="10837332" cy="327899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 documentation using the 5W1H Framework ensured a structured approach to the project.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in Excel, including handling missing values and maintaining data consistency resulted in a well-prepared dataset for accurate analysis.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Utilizing Pivot Tables, Charts, Filters, and Slicers.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 Creation for visualization of data.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Importing large dataset into MySQL and executing queries to extract relevant information enhanced my ability to answer specific business questions and make data-driven decisions.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raphic 5" descr="Professor">
            <a:extLst>
              <a:ext uri="{FF2B5EF4-FFF2-40B4-BE49-F238E27FC236}">
                <a16:creationId xmlns:a16="http://schemas.microsoft.com/office/drawing/2014/main" id="{C8F9D574-8B67-D064-9C2B-ADCA58EFF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3251">
            <a:off x="9659288" y="4705811"/>
            <a:ext cx="1737360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7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DE78-6B56-B2FD-5E9B-06D9504EF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39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THANK YOU!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B2F70-A6AB-7ED8-D58E-A8385036F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6940" y="3319145"/>
            <a:ext cx="2738120" cy="612775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016730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33</TotalTime>
  <Words>720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Garamond</vt:lpstr>
      <vt:lpstr>Times New Roman</vt:lpstr>
      <vt:lpstr>Wingdings</vt:lpstr>
      <vt:lpstr>Savon</vt:lpstr>
      <vt:lpstr>Office Theme</vt:lpstr>
      <vt:lpstr>PowerPoint Presentation</vt:lpstr>
      <vt:lpstr>TABLE OF CONTENT</vt:lpstr>
      <vt:lpstr>INTRODUCTION</vt:lpstr>
      <vt:lpstr>KEY FINDINGS</vt:lpstr>
      <vt:lpstr>WOW INSIGHTS</vt:lpstr>
      <vt:lpstr>RECOMMENDATIONS</vt:lpstr>
      <vt:lpstr>TAKEAWAYS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SHRUTI ROUT</dc:creator>
  <cp:lastModifiedBy>SHRUTI ROUT</cp:lastModifiedBy>
  <cp:revision>1</cp:revision>
  <dcterms:created xsi:type="dcterms:W3CDTF">2024-10-09T15:44:10Z</dcterms:created>
  <dcterms:modified xsi:type="dcterms:W3CDTF">2024-10-09T16:17:33Z</dcterms:modified>
</cp:coreProperties>
</file>