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8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1"/>
    <p:restoredTop sz="82535"/>
  </p:normalViewPr>
  <p:slideViewPr>
    <p:cSldViewPr snapToGrid="0">
      <p:cViewPr>
        <p:scale>
          <a:sx n="69" d="100"/>
          <a:sy n="69" d="100"/>
        </p:scale>
        <p:origin x="73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65690-326C-784E-A462-966062E5F28C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25792-BCCA-6049-9767-19EE9FB9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25792-BCCA-6049-9767-19EE9FB9ED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1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25792-BCCA-6049-9767-19EE9FB9ED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6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6D21-BCE0-9249-9577-3F4CB1FC0C6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D43C-B7D8-9740-AB99-D737AF4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7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6D21-BCE0-9249-9577-3F4CB1FC0C6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D43C-B7D8-9740-AB99-D737AF4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5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6D21-BCE0-9249-9577-3F4CB1FC0C6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D43C-B7D8-9740-AB99-D737AF4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5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6D21-BCE0-9249-9577-3F4CB1FC0C6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D43C-B7D8-9740-AB99-D737AF4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7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6D21-BCE0-9249-9577-3F4CB1FC0C6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D43C-B7D8-9740-AB99-D737AF4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8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6D21-BCE0-9249-9577-3F4CB1FC0C6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D43C-B7D8-9740-AB99-D737AF4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6D21-BCE0-9249-9577-3F4CB1FC0C6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D43C-B7D8-9740-AB99-D737AF4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6D21-BCE0-9249-9577-3F4CB1FC0C6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D43C-B7D8-9740-AB99-D737AF4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6D21-BCE0-9249-9577-3F4CB1FC0C6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D43C-B7D8-9740-AB99-D737AF4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1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6D21-BCE0-9249-9577-3F4CB1FC0C6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D43C-B7D8-9740-AB99-D737AF4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3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6D21-BCE0-9249-9577-3F4CB1FC0C6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D43C-B7D8-9740-AB99-D737AF4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4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56D21-BCE0-9249-9577-3F4CB1FC0C6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3D43C-B7D8-9740-AB99-D737AF4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7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roux-ohdsi.github.io/ohdsilab/articles/working-in-allofus.html" TargetMode="External"/><Relationship Id="rId3" Type="http://schemas.openxmlformats.org/officeDocument/2006/relationships/hyperlink" Target="https://ohdsi.github.io/CommonDataModel/cdm54" TargetMode="External"/><Relationship Id="rId7" Type="http://schemas.openxmlformats.org/officeDocument/2006/relationships/hyperlink" Target="https://academy.ehden.e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youtube.com/channel/UC2RFIQnptl-nk8GbjFfqztw" TargetMode="External"/><Relationship Id="rId11" Type="http://schemas.openxmlformats.org/officeDocument/2006/relationships/hyperlink" Target="https://workbench.researchallofus.org/login" TargetMode="External"/><Relationship Id="rId5" Type="http://schemas.openxmlformats.org/officeDocument/2006/relationships/hyperlink" Target="https://ohdsi.github.io/CommonDataModel/background" TargetMode="External"/><Relationship Id="rId10" Type="http://schemas.openxmlformats.org/officeDocument/2006/relationships/hyperlink" Target="https://docs.google.com/spreadsheets/d/1XLVq84LLd0VZMioF2sPwyiaPw3EFp5c8o1CTWGPH-Yc/edit#gid=183931508" TargetMode="External"/><Relationship Id="rId4" Type="http://schemas.openxmlformats.org/officeDocument/2006/relationships/hyperlink" Target="https://roux-ohdsi.github.io/ohdsilab/articles/01-intro-to-ohdsilab.html" TargetMode="External"/><Relationship Id="rId9" Type="http://schemas.openxmlformats.org/officeDocument/2006/relationships/hyperlink" Target="https://docs.google.com/spreadsheets/d/1HNxLGGKCJFWi5dBXiFgu3nZlV6klMLiHVjqANCu03UY/edit#gid=18393150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69A2-EF2C-B6DB-A6B2-DF15DFA6E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working with the OMOP CDM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14D52-134A-1901-1B41-BB2569644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“Observational Medical Outcomes Partnership” “Common Data Model”</a:t>
            </a:r>
          </a:p>
        </p:txBody>
      </p:sp>
    </p:spTree>
    <p:extLst>
      <p:ext uri="{BB962C8B-B14F-4D97-AF65-F5344CB8AC3E}">
        <p14:creationId xmlns:p14="http://schemas.microsoft.com/office/powerpoint/2010/main" val="359450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786F-DFBF-24A8-8C6A-607A5C6C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378979"/>
            <a:ext cx="10515600" cy="1325563"/>
          </a:xfrm>
        </p:spPr>
        <p:txBody>
          <a:bodyPr/>
          <a:lstStyle/>
          <a:p>
            <a:r>
              <a:rPr lang="en-US" dirty="0"/>
              <a:t>     Database organization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FE04A0-11D3-5AC6-295C-6D68D9DC9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05" y="1704542"/>
            <a:ext cx="4945330" cy="46531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52D20D-2349-5644-48C7-3C82A5FB9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091" y="378979"/>
            <a:ext cx="4964454" cy="3207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62D793-67CD-6FEB-4605-FEEB883FBDC5}"/>
              </a:ext>
            </a:extLst>
          </p:cNvPr>
          <p:cNvSpPr txBox="1"/>
          <p:nvPr/>
        </p:nvSpPr>
        <p:spPr>
          <a:xfrm>
            <a:off x="6531558" y="3757944"/>
            <a:ext cx="45890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ohdsi_lab</a:t>
            </a:r>
            <a:r>
              <a:rPr lang="en-US" dirty="0"/>
              <a:t> = database name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omop_cdm_53_pmtx_202203 = a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one that holds the </a:t>
            </a:r>
            <a:r>
              <a:rPr lang="en-US" dirty="0" err="1"/>
              <a:t>omop</a:t>
            </a:r>
            <a:r>
              <a:rPr lang="en-US" dirty="0"/>
              <a:t> </a:t>
            </a:r>
            <a:r>
              <a:rPr lang="en-US" dirty="0" err="1"/>
              <a:t>cdm</a:t>
            </a:r>
            <a:r>
              <a:rPr lang="en-US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usually call this “</a:t>
            </a:r>
            <a:r>
              <a:rPr lang="en-US" dirty="0" err="1"/>
              <a:t>cdm_schema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only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CCA42-A4E8-ECF9-D64D-CB34E536054E}"/>
              </a:ext>
            </a:extLst>
          </p:cNvPr>
          <p:cNvSpPr txBox="1"/>
          <p:nvPr/>
        </p:nvSpPr>
        <p:spPr>
          <a:xfrm>
            <a:off x="9208318" y="1492517"/>
            <a:ext cx="203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Schema ~ subfolder</a:t>
            </a:r>
          </a:p>
        </p:txBody>
      </p:sp>
    </p:spTree>
    <p:extLst>
      <p:ext uri="{BB962C8B-B14F-4D97-AF65-F5344CB8AC3E}">
        <p14:creationId xmlns:p14="http://schemas.microsoft.com/office/powerpoint/2010/main" val="300277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786F-DFBF-24A8-8C6A-607A5C6C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C9188-7E84-14FC-F3BB-BE317D5D0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3623"/>
            <a:ext cx="4915762" cy="4509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4B535-F289-103F-C2F3-F845817B43C8}"/>
              </a:ext>
            </a:extLst>
          </p:cNvPr>
          <p:cNvSpPr txBox="1"/>
          <p:nvPr/>
        </p:nvSpPr>
        <p:spPr>
          <a:xfrm>
            <a:off x="6438040" y="2400198"/>
            <a:ext cx="3719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work_usr12  = also a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Holds my tables that I create</a:t>
            </a:r>
            <a:br>
              <a:rPr lang="en-US" dirty="0"/>
            </a:br>
            <a:r>
              <a:rPr lang="en-US" dirty="0"/>
              <a:t>usr12 = me = has write access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9C471D-8D3A-CBAD-89F0-247F40AE9B45}"/>
              </a:ext>
            </a:extLst>
          </p:cNvPr>
          <p:cNvSpPr txBox="1">
            <a:spLocks/>
          </p:cNvSpPr>
          <p:nvPr/>
        </p:nvSpPr>
        <p:spPr>
          <a:xfrm>
            <a:off x="173182" y="3789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    Database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8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79AB-D528-5812-7112-3F0FB3F0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used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9AB5-D542-265C-D7FF-4E8F875FC3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OMOP CDM: </a:t>
            </a:r>
            <a:r>
              <a:rPr lang="en-US" dirty="0"/>
              <a:t>the common data model (database structure) we’re using</a:t>
            </a:r>
          </a:p>
          <a:p>
            <a:r>
              <a:rPr lang="en-US" i="1" dirty="0"/>
              <a:t>OHDSI: </a:t>
            </a:r>
            <a:r>
              <a:rPr lang="en-US" sz="2400" dirty="0"/>
              <a:t>multi-stakeholder, interdisciplinary collaborative/international network of researchers and observational health databases </a:t>
            </a:r>
          </a:p>
          <a:p>
            <a:r>
              <a:rPr lang="en-US" i="1" dirty="0"/>
              <a:t>Redshift</a:t>
            </a:r>
            <a:r>
              <a:rPr lang="en-US" dirty="0"/>
              <a:t>: the version of SQL used by </a:t>
            </a:r>
            <a:r>
              <a:rPr lang="en-US" dirty="0" err="1"/>
              <a:t>ohdsilab</a:t>
            </a:r>
            <a:r>
              <a:rPr lang="en-US" dirty="0"/>
              <a:t> database</a:t>
            </a:r>
          </a:p>
          <a:p>
            <a:r>
              <a:rPr lang="en-US" i="1" dirty="0"/>
              <a:t>Big Query: </a:t>
            </a:r>
            <a:r>
              <a:rPr lang="en-US" dirty="0"/>
              <a:t>the version of SQL used by </a:t>
            </a:r>
            <a:r>
              <a:rPr lang="en-US" dirty="0" err="1"/>
              <a:t>AllofUs</a:t>
            </a:r>
            <a:endParaRPr lang="en-US" dirty="0"/>
          </a:p>
          <a:p>
            <a:r>
              <a:rPr lang="en-US" i="1" dirty="0"/>
              <a:t>SQL: </a:t>
            </a:r>
            <a:r>
              <a:rPr lang="en-US" dirty="0"/>
              <a:t>structured query language. Like R or python but for SQL databases and giant datasets</a:t>
            </a:r>
          </a:p>
          <a:p>
            <a:r>
              <a:rPr lang="en-US" i="1" dirty="0"/>
              <a:t>R </a:t>
            </a:r>
            <a:r>
              <a:rPr lang="en-US" i="1" dirty="0" err="1"/>
              <a:t>dbplyr</a:t>
            </a:r>
            <a:r>
              <a:rPr lang="en-US" i="1" dirty="0"/>
              <a:t>: </a:t>
            </a:r>
            <a:r>
              <a:rPr lang="en-US" dirty="0"/>
              <a:t>R package that converts R code into SQL so you don’t have to be an expert in SQL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61A68-99FF-5008-6E4A-F2AB4C6F78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Amazon box: </a:t>
            </a:r>
            <a:r>
              <a:rPr lang="en-US" dirty="0"/>
              <a:t>the “virtual machine” you can access to access the </a:t>
            </a:r>
            <a:r>
              <a:rPr lang="en-US" dirty="0" err="1"/>
              <a:t>ohdsilab</a:t>
            </a:r>
            <a:r>
              <a:rPr lang="en-US" dirty="0"/>
              <a:t> database</a:t>
            </a:r>
          </a:p>
          <a:p>
            <a:r>
              <a:rPr lang="en-US" i="1" dirty="0"/>
              <a:t>Virtual Machine (VM)</a:t>
            </a:r>
            <a:r>
              <a:rPr lang="en-US" dirty="0"/>
              <a:t>: imagine your laptop, but its in the cloud, and you can access it through your browser, or the amazon workspaces app</a:t>
            </a:r>
            <a:r>
              <a:rPr lang="en-US"/>
              <a:t>. </a:t>
            </a:r>
            <a:endParaRPr lang="en-US" dirty="0"/>
          </a:p>
          <a:p>
            <a:r>
              <a:rPr lang="en-US" i="1" dirty="0"/>
              <a:t>Collect</a:t>
            </a:r>
            <a:r>
              <a:rPr lang="en-US" dirty="0"/>
              <a:t>: pulling data from the remote database to your local computer (your laptop or the box virtual machine)</a:t>
            </a:r>
          </a:p>
          <a:p>
            <a:r>
              <a:rPr lang="en-US" i="1" dirty="0"/>
              <a:t>Schema: </a:t>
            </a:r>
            <a:r>
              <a:rPr lang="en-US" dirty="0"/>
              <a:t>essentially, a subfolder of the database. If referencing a table in a schema, you need to make sure you specify the database AND the schema</a:t>
            </a:r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705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1565-BA48-973B-1955-32DA89FD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C92AD-67CD-9142-9E7D-3ED880540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777467"/>
            <a:ext cx="4709054" cy="576262"/>
          </a:xfrm>
        </p:spPr>
        <p:txBody>
          <a:bodyPr/>
          <a:lstStyle/>
          <a:p>
            <a:r>
              <a:rPr lang="en-US" u="sng" dirty="0" err="1"/>
              <a:t>ohdsi</a:t>
            </a:r>
            <a:r>
              <a:rPr lang="en-US" u="sng" dirty="0"/>
              <a:t> lab (</a:t>
            </a:r>
            <a:r>
              <a:rPr lang="en-US" u="sng" dirty="0" err="1"/>
              <a:t>pharmetrics</a:t>
            </a:r>
            <a:r>
              <a:rPr lang="en-US" u="sng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61D52-EF29-B4CA-244A-CCBE6BFC0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371434"/>
            <a:ext cx="4996923" cy="4167911"/>
          </a:xfrm>
          <a:solidFill>
            <a:schemeClr val="tx1">
              <a:lumMod val="65000"/>
              <a:alpha val="40462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/>
              <a:t>OMOP CDM tables: </a:t>
            </a:r>
            <a:r>
              <a:rPr lang="en-US" dirty="0">
                <a:hlinkClick r:id="rId3"/>
              </a:rPr>
              <a:t>https://ohdsi.github.io/CommonDataModel/cdm54</a:t>
            </a:r>
            <a:endParaRPr lang="en-US" dirty="0"/>
          </a:p>
          <a:p>
            <a:r>
              <a:rPr lang="en-US" dirty="0"/>
              <a:t>{</a:t>
            </a:r>
            <a:r>
              <a:rPr lang="en-US" dirty="0" err="1"/>
              <a:t>ohdsilab</a:t>
            </a:r>
            <a:r>
              <a:rPr lang="en-US" dirty="0"/>
              <a:t>} package vignette #1: </a:t>
            </a:r>
            <a:r>
              <a:rPr lang="en-US" dirty="0">
                <a:hlinkClick r:id="rId4"/>
              </a:rPr>
              <a:t>https://roux-ohdsi.github.io/ohdsilab/articles/01-intro-to-ohdsilab.html</a:t>
            </a:r>
            <a:endParaRPr lang="en-US" dirty="0"/>
          </a:p>
          <a:p>
            <a:r>
              <a:rPr lang="en-US" dirty="0"/>
              <a:t>CDM background: </a:t>
            </a:r>
            <a:r>
              <a:rPr lang="en-US" dirty="0">
                <a:hlinkClick r:id="rId5"/>
              </a:rPr>
              <a:t>https://ohdsi.github.io/CommonDataModel/background</a:t>
            </a:r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https://www.youtube.com/channel/UC2RFIQnptl-nk8GbjFfqztw</a:t>
            </a:r>
            <a:endParaRPr lang="en-US" dirty="0"/>
          </a:p>
          <a:p>
            <a:r>
              <a:rPr lang="en-US" dirty="0"/>
              <a:t>EHDEN Academy: </a:t>
            </a:r>
            <a:r>
              <a:rPr lang="en-US" dirty="0">
                <a:hlinkClick r:id="rId7"/>
              </a:rPr>
              <a:t>https://academy.ehden.eu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873C4-A130-0310-B6F3-92B57C9AE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2707" y="1795172"/>
            <a:ext cx="4722813" cy="576262"/>
          </a:xfrm>
        </p:spPr>
        <p:txBody>
          <a:bodyPr/>
          <a:lstStyle/>
          <a:p>
            <a:r>
              <a:rPr lang="en-US" u="sng" dirty="0" err="1"/>
              <a:t>AllofUs</a:t>
            </a:r>
            <a:endParaRPr lang="en-US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4A0FE-EAA1-2BDA-8A6B-B971CB774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2371435"/>
            <a:ext cx="4995334" cy="4167910"/>
          </a:xfrm>
          <a:solidFill>
            <a:schemeClr val="tx1">
              <a:lumMod val="65000"/>
              <a:alpha val="40462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/>
              <a:t>{</a:t>
            </a:r>
            <a:r>
              <a:rPr lang="en-US" dirty="0" err="1"/>
              <a:t>ohdsilab</a:t>
            </a:r>
            <a:r>
              <a:rPr lang="en-US" dirty="0"/>
              <a:t>} </a:t>
            </a:r>
            <a:r>
              <a:rPr lang="en-US" dirty="0" err="1"/>
              <a:t>AllofUs</a:t>
            </a:r>
            <a:r>
              <a:rPr lang="en-US" dirty="0"/>
              <a:t> vignette: </a:t>
            </a:r>
            <a:r>
              <a:rPr lang="en-US" dirty="0">
                <a:hlinkClick r:id="rId8"/>
              </a:rPr>
              <a:t>https://roux-ohdsi.github.io/ohdsilab/articles/working-in-allofus.html</a:t>
            </a:r>
            <a:endParaRPr lang="en-US" dirty="0"/>
          </a:p>
          <a:p>
            <a:r>
              <a:rPr lang="en-US" dirty="0"/>
              <a:t>Data dictionary (Registered): </a:t>
            </a:r>
            <a:r>
              <a:rPr lang="en-US" dirty="0">
                <a:hlinkClick r:id="rId9"/>
              </a:rPr>
              <a:t>https://docs.google.com/spreadsheets/d/1HNxLGGKCJFWi5dBXiFgu3nZlV6klMLiHVjqANCu03UY/edit#gid=183931508</a:t>
            </a:r>
            <a:endParaRPr lang="en-US" dirty="0"/>
          </a:p>
          <a:p>
            <a:r>
              <a:rPr lang="en-US" dirty="0"/>
              <a:t>Data dictionary (controlled): </a:t>
            </a:r>
            <a:r>
              <a:rPr lang="en-US" dirty="0">
                <a:hlinkClick r:id="rId10"/>
              </a:rPr>
              <a:t>https://docs.google.com/spreadsheets/d/1XLVq84LLd0VZMioF2sPwyiaPw3EFp5c8o1CTWGPH-Yc/edit#gid=183931508</a:t>
            </a:r>
            <a:endParaRPr lang="en-US" dirty="0"/>
          </a:p>
          <a:p>
            <a:r>
              <a:rPr lang="en-US" dirty="0"/>
              <a:t>Workbench: </a:t>
            </a:r>
            <a:r>
              <a:rPr lang="en-US" dirty="0">
                <a:hlinkClick r:id="rId11"/>
              </a:rPr>
              <a:t>https://workbench.researchallofus.org/login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7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395F-9398-0E5E-3298-E509EC8F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6C8E-1255-6D43-D441-A0AD73D7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37484" cy="4464339"/>
          </a:xfrm>
        </p:spPr>
        <p:txBody>
          <a:bodyPr/>
          <a:lstStyle/>
          <a:p>
            <a:r>
              <a:rPr lang="en-US" dirty="0"/>
              <a:t>Rectangular  &amp; tidy (hopefully)</a:t>
            </a:r>
          </a:p>
          <a:p>
            <a:r>
              <a:rPr lang="en-US" dirty="0"/>
              <a:t>Single file contains most information</a:t>
            </a:r>
          </a:p>
          <a:p>
            <a:r>
              <a:rPr lang="en-US" dirty="0"/>
              <a:t>Saved locally on your computer</a:t>
            </a:r>
          </a:p>
          <a:p>
            <a:pPr lvl="1"/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e.g., </a:t>
            </a:r>
            <a:r>
              <a:rPr lang="en-U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read.csv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() and </a:t>
            </a:r>
            <a:r>
              <a:rPr lang="en-U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write.csv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0004D7-DD67-665F-54EF-3C9A40871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5177069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7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395F-9398-0E5E-3298-E509EC8F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OMOP CDM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6C8E-1255-6D43-D441-A0AD73D7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7" y="2142067"/>
            <a:ext cx="4128655" cy="374611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Common format allowing for collaborative research and shared tools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Too much data for a single table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spread across many tables with linking columns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Saved in an SQL database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e.g., redshift, big query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Access via SQL or R {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dbplyr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Lots of (SQL) joins to get final dataset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Then, “collect” data to local computer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A2E8E26-2044-94F9-657F-C79F56DF2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982" y="1657360"/>
            <a:ext cx="7360372" cy="47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7B22A8-B95F-B6A6-70CD-312612C36901}"/>
              </a:ext>
            </a:extLst>
          </p:cNvPr>
          <p:cNvSpPr txBox="1"/>
          <p:nvPr/>
        </p:nvSpPr>
        <p:spPr>
          <a:xfrm>
            <a:off x="7749950" y="6447103"/>
            <a:ext cx="4442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www.ohdsi.org</a:t>
            </a:r>
            <a:r>
              <a:rPr lang="en-US" dirty="0"/>
              <a:t>/data-standardization/</a:t>
            </a:r>
          </a:p>
        </p:txBody>
      </p:sp>
    </p:spTree>
    <p:extLst>
      <p:ext uri="{BB962C8B-B14F-4D97-AF65-F5344CB8AC3E}">
        <p14:creationId xmlns:p14="http://schemas.microsoft.com/office/powerpoint/2010/main" val="222124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1A762DE-F166-01E9-A6F4-2B92E7969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62" y="105545"/>
            <a:ext cx="10460183" cy="634841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EEA94-5856-85DF-A8D1-3B277ECBBAD4}"/>
              </a:ext>
            </a:extLst>
          </p:cNvPr>
          <p:cNvSpPr txBox="1"/>
          <p:nvPr/>
        </p:nvSpPr>
        <p:spPr>
          <a:xfrm>
            <a:off x="124691" y="6383123"/>
            <a:ext cx="43908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ohdsi.github.io</a:t>
            </a:r>
            <a:r>
              <a:rPr lang="en-US" dirty="0"/>
              <a:t>/</a:t>
            </a:r>
            <a:r>
              <a:rPr lang="en-US" dirty="0" err="1"/>
              <a:t>CommonDataModel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8285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D31F-2CBB-A14D-FA9A-F9884529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F04707-E180-0147-2E87-75075EC75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92"/>
          <a:stretch/>
        </p:blipFill>
        <p:spPr>
          <a:xfrm>
            <a:off x="1704108" y="4792134"/>
            <a:ext cx="7650163" cy="176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39419F-9DA9-9D99-0B17-456AA6F571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57"/>
          <a:stretch/>
        </p:blipFill>
        <p:spPr>
          <a:xfrm>
            <a:off x="457199" y="2683897"/>
            <a:ext cx="4142509" cy="148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796329-BE34-DBCA-30CE-96B4FBE0BF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39"/>
          <a:stretch/>
        </p:blipFill>
        <p:spPr>
          <a:xfrm>
            <a:off x="5112328" y="2398147"/>
            <a:ext cx="6733309" cy="205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4019F5-0092-56FB-0D27-4B0473268BC1}"/>
              </a:ext>
            </a:extLst>
          </p:cNvPr>
          <p:cNvSpPr txBox="1"/>
          <p:nvPr/>
        </p:nvSpPr>
        <p:spPr>
          <a:xfrm>
            <a:off x="344825" y="2297509"/>
            <a:ext cx="135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7C2F5-A910-F1D9-B197-AAD877059B88}"/>
              </a:ext>
            </a:extLst>
          </p:cNvPr>
          <p:cNvSpPr txBox="1"/>
          <p:nvPr/>
        </p:nvSpPr>
        <p:spPr>
          <a:xfrm>
            <a:off x="5112328" y="2014721"/>
            <a:ext cx="2844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procedure_occurrence</a:t>
            </a:r>
            <a:r>
              <a:rPr lang="en-US" dirty="0"/>
              <a:t>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5BFB30-8971-87D5-06E7-3E129BFAC9D1}"/>
              </a:ext>
            </a:extLst>
          </p:cNvPr>
          <p:cNvSpPr txBox="1"/>
          <p:nvPr/>
        </p:nvSpPr>
        <p:spPr>
          <a:xfrm>
            <a:off x="1591734" y="4418495"/>
            <a:ext cx="14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AF5C1-937F-9104-A66F-829F2C49CA5A}"/>
              </a:ext>
            </a:extLst>
          </p:cNvPr>
          <p:cNvSpPr txBox="1"/>
          <p:nvPr/>
        </p:nvSpPr>
        <p:spPr>
          <a:xfrm>
            <a:off x="4735451" y="852852"/>
            <a:ext cx="644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Where are the data elements that I want located and can I put them together?</a:t>
            </a:r>
          </a:p>
        </p:txBody>
      </p:sp>
    </p:spTree>
    <p:extLst>
      <p:ext uri="{BB962C8B-B14F-4D97-AF65-F5344CB8AC3E}">
        <p14:creationId xmlns:p14="http://schemas.microsoft.com/office/powerpoint/2010/main" val="13097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395F-9398-0E5E-3298-E509EC8F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OMOP CDM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A762DE-F166-01E9-A6F4-2B92E7969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05544"/>
            <a:ext cx="10952018" cy="664691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EEA94-5856-85DF-A8D1-3B277ECBBAD4}"/>
              </a:ext>
            </a:extLst>
          </p:cNvPr>
          <p:cNvSpPr txBox="1"/>
          <p:nvPr/>
        </p:nvSpPr>
        <p:spPr>
          <a:xfrm>
            <a:off x="124691" y="6383123"/>
            <a:ext cx="43908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ohdsi.github.io</a:t>
            </a:r>
            <a:r>
              <a:rPr lang="en-US" dirty="0"/>
              <a:t>/</a:t>
            </a:r>
            <a:r>
              <a:rPr lang="en-US" dirty="0" err="1"/>
              <a:t>CommonDataModel</a:t>
            </a:r>
            <a:r>
              <a:rPr lang="en-US" dirty="0"/>
              <a:t>/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CB5C3B-84CA-7344-7F43-A0D753DDF628}"/>
              </a:ext>
            </a:extLst>
          </p:cNvPr>
          <p:cNvSpPr/>
          <p:nvPr/>
        </p:nvSpPr>
        <p:spPr>
          <a:xfrm>
            <a:off x="733754" y="202527"/>
            <a:ext cx="2175163" cy="609600"/>
          </a:xfrm>
          <a:prstGeom prst="ellipse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2C747F-9622-5436-727F-F103AEE60B57}"/>
              </a:ext>
            </a:extLst>
          </p:cNvPr>
          <p:cNvSpPr/>
          <p:nvPr/>
        </p:nvSpPr>
        <p:spPr>
          <a:xfrm>
            <a:off x="2347808" y="2851207"/>
            <a:ext cx="2916919" cy="635397"/>
          </a:xfrm>
          <a:prstGeom prst="ellipse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BA27B4-9367-97F1-90BB-B3E3881A93E2}"/>
              </a:ext>
            </a:extLst>
          </p:cNvPr>
          <p:cNvSpPr/>
          <p:nvPr/>
        </p:nvSpPr>
        <p:spPr>
          <a:xfrm>
            <a:off x="6096000" y="2168140"/>
            <a:ext cx="2175163" cy="609600"/>
          </a:xfrm>
          <a:prstGeom prst="ellipse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9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AFE39D-9A04-5040-05FD-DDE74D7C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84" y="4894423"/>
            <a:ext cx="11589268" cy="16987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72BADC6-3C04-2FCA-D28F-7E32BE4A2CC4}"/>
              </a:ext>
            </a:extLst>
          </p:cNvPr>
          <p:cNvSpPr txBox="1">
            <a:spLocks/>
          </p:cNvSpPr>
          <p:nvPr/>
        </p:nvSpPr>
        <p:spPr>
          <a:xfrm>
            <a:off x="8845808" y="307144"/>
            <a:ext cx="2947844" cy="14562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Toy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5C5D7-F7AD-5627-473A-4C3365CC7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84" y="918571"/>
            <a:ext cx="8662525" cy="1074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256E82-A196-3D2B-83F7-59680C740000}"/>
              </a:ext>
            </a:extLst>
          </p:cNvPr>
          <p:cNvSpPr txBox="1"/>
          <p:nvPr/>
        </p:nvSpPr>
        <p:spPr>
          <a:xfrm>
            <a:off x="145231" y="549239"/>
            <a:ext cx="147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R join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29EA8-9E50-3364-D8DF-EBDF83B4C386}"/>
              </a:ext>
            </a:extLst>
          </p:cNvPr>
          <p:cNvSpPr txBox="1"/>
          <p:nvPr/>
        </p:nvSpPr>
        <p:spPr>
          <a:xfrm>
            <a:off x="148964" y="283441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</a:t>
            </a:r>
            <a:r>
              <a:rPr lang="en-US" dirty="0" err="1"/>
              <a:t>dbplyr</a:t>
            </a:r>
            <a:r>
              <a:rPr lang="en-US" dirty="0"/>
              <a:t> join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44CFB-236F-47B1-2DA8-32C507701390}"/>
              </a:ext>
            </a:extLst>
          </p:cNvPr>
          <p:cNvSpPr txBox="1"/>
          <p:nvPr/>
        </p:nvSpPr>
        <p:spPr>
          <a:xfrm>
            <a:off x="145231" y="453207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099B5A-8E58-4023-52DB-492500C81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437" y="2346675"/>
            <a:ext cx="7772400" cy="2307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4F4B0F-07CE-5096-9CBA-FC4964B76446}"/>
              </a:ext>
            </a:extLst>
          </p:cNvPr>
          <p:cNvSpPr txBox="1"/>
          <p:nvPr/>
        </p:nvSpPr>
        <p:spPr>
          <a:xfrm>
            <a:off x="8331200" y="3606800"/>
            <a:ext cx="22352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176964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AFE39D-9A04-5040-05FD-DDE74D7C8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84" y="4520348"/>
            <a:ext cx="11589268" cy="16987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72BADC6-3C04-2FCA-D28F-7E32BE4A2CC4}"/>
              </a:ext>
            </a:extLst>
          </p:cNvPr>
          <p:cNvSpPr txBox="1">
            <a:spLocks/>
          </p:cNvSpPr>
          <p:nvPr/>
        </p:nvSpPr>
        <p:spPr>
          <a:xfrm>
            <a:off x="8845808" y="307144"/>
            <a:ext cx="2947844" cy="14562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Toy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5C5D7-F7AD-5627-473A-4C3365CC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84" y="918571"/>
            <a:ext cx="8662525" cy="1074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256E82-A196-3D2B-83F7-59680C740000}"/>
              </a:ext>
            </a:extLst>
          </p:cNvPr>
          <p:cNvSpPr txBox="1"/>
          <p:nvPr/>
        </p:nvSpPr>
        <p:spPr>
          <a:xfrm>
            <a:off x="145231" y="549239"/>
            <a:ext cx="147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R join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29EA8-9E50-3364-D8DF-EBDF83B4C386}"/>
              </a:ext>
            </a:extLst>
          </p:cNvPr>
          <p:cNvSpPr txBox="1"/>
          <p:nvPr/>
        </p:nvSpPr>
        <p:spPr>
          <a:xfrm>
            <a:off x="168603" y="2460208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</a:t>
            </a:r>
            <a:r>
              <a:rPr lang="en-US" dirty="0" err="1"/>
              <a:t>dbplyr</a:t>
            </a:r>
            <a:r>
              <a:rPr lang="en-US" dirty="0"/>
              <a:t> join using {</a:t>
            </a:r>
            <a:r>
              <a:rPr lang="en-US" dirty="0" err="1"/>
              <a:t>ohdsilab</a:t>
            </a:r>
            <a:r>
              <a:rPr lang="en-US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44CFB-236F-47B1-2DA8-32C507701390}"/>
              </a:ext>
            </a:extLst>
          </p:cNvPr>
          <p:cNvSpPr txBox="1"/>
          <p:nvPr/>
        </p:nvSpPr>
        <p:spPr>
          <a:xfrm>
            <a:off x="145231" y="415799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9A689-4017-E8DA-8AAE-78419C762D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484"/>
          <a:stretch/>
        </p:blipFill>
        <p:spPr>
          <a:xfrm>
            <a:off x="204384" y="2895599"/>
            <a:ext cx="10858523" cy="9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9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2BADC6-3C04-2FCA-D28F-7E32BE4A2CC4}"/>
              </a:ext>
            </a:extLst>
          </p:cNvPr>
          <p:cNvSpPr txBox="1">
            <a:spLocks/>
          </p:cNvSpPr>
          <p:nvPr/>
        </p:nvSpPr>
        <p:spPr>
          <a:xfrm>
            <a:off x="8845808" y="307144"/>
            <a:ext cx="2947844" cy="14562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Toy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29EA8-9E50-3364-D8DF-EBDF83B4C386}"/>
              </a:ext>
            </a:extLst>
          </p:cNvPr>
          <p:cNvSpPr txBox="1"/>
          <p:nvPr/>
        </p:nvSpPr>
        <p:spPr>
          <a:xfrm>
            <a:off x="168603" y="681298"/>
            <a:ext cx="19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Cohort of Interest: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673F3-0E12-A912-7208-DA3630FDE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3" y="1050630"/>
            <a:ext cx="547370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C6D348-5404-19CE-D671-4B458A4E3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436" y="2497637"/>
            <a:ext cx="7263216" cy="2150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A75500-286A-6032-E32D-D190DAE7E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84" y="4907330"/>
            <a:ext cx="11589268" cy="16987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4833A9-7A22-403C-4CF6-9673CF1A65FD}"/>
              </a:ext>
            </a:extLst>
          </p:cNvPr>
          <p:cNvSpPr txBox="1"/>
          <p:nvPr/>
        </p:nvSpPr>
        <p:spPr>
          <a:xfrm>
            <a:off x="155604" y="4501576"/>
            <a:ext cx="147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R join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28BEF-3F09-9CE1-FA8A-C2498AC5D9AF}"/>
              </a:ext>
            </a:extLst>
          </p:cNvPr>
          <p:cNvCxnSpPr/>
          <p:nvPr/>
        </p:nvCxnSpPr>
        <p:spPr>
          <a:xfrm>
            <a:off x="443345" y="5209309"/>
            <a:ext cx="1098665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7DD0BE-6997-244B-C7DB-E508C237C818}"/>
              </a:ext>
            </a:extLst>
          </p:cNvPr>
          <p:cNvCxnSpPr/>
          <p:nvPr/>
        </p:nvCxnSpPr>
        <p:spPr>
          <a:xfrm>
            <a:off x="443345" y="6248400"/>
            <a:ext cx="10986655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454059-5A14-CDC4-35E2-2FB4D0E3138A}"/>
              </a:ext>
            </a:extLst>
          </p:cNvPr>
          <p:cNvCxnSpPr/>
          <p:nvPr/>
        </p:nvCxnSpPr>
        <p:spPr>
          <a:xfrm>
            <a:off x="443345" y="6456218"/>
            <a:ext cx="1098665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E5E568D-D095-B813-D6CB-650D80125146}"/>
              </a:ext>
            </a:extLst>
          </p:cNvPr>
          <p:cNvSpPr/>
          <p:nvPr/>
        </p:nvSpPr>
        <p:spPr>
          <a:xfrm>
            <a:off x="4682836" y="2743200"/>
            <a:ext cx="5237019" cy="900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B8372A-5402-E949-368A-A0042C04404D}"/>
              </a:ext>
            </a:extLst>
          </p:cNvPr>
          <p:cNvSpPr/>
          <p:nvPr/>
        </p:nvSpPr>
        <p:spPr>
          <a:xfrm>
            <a:off x="4682836" y="3671456"/>
            <a:ext cx="6927273" cy="41563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4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1715</TotalTime>
  <Words>629</Words>
  <Application>Microsoft Macintosh PowerPoint</Application>
  <PresentationFormat>Widescreen</PresentationFormat>
  <Paragraphs>73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Lucida Sans Unicode</vt:lpstr>
      <vt:lpstr>Office Theme</vt:lpstr>
      <vt:lpstr>Introduction to working with the OMOP CDM</vt:lpstr>
      <vt:lpstr>Typical data</vt:lpstr>
      <vt:lpstr>OMOP CDM DATA</vt:lpstr>
      <vt:lpstr>PowerPoint Presentation</vt:lpstr>
      <vt:lpstr>Toy Example</vt:lpstr>
      <vt:lpstr>OMOP CDM DATA</vt:lpstr>
      <vt:lpstr>PowerPoint Presentation</vt:lpstr>
      <vt:lpstr>PowerPoint Presentation</vt:lpstr>
      <vt:lpstr>PowerPoint Presentation</vt:lpstr>
      <vt:lpstr>     Database organization</vt:lpstr>
      <vt:lpstr>     </vt:lpstr>
      <vt:lpstr>Frequently used terms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OMOP</dc:title>
  <dc:creator>Cavanaugh, Rob</dc:creator>
  <cp:lastModifiedBy>Smith, Louisa</cp:lastModifiedBy>
  <cp:revision>5</cp:revision>
  <dcterms:created xsi:type="dcterms:W3CDTF">2023-05-10T19:32:11Z</dcterms:created>
  <dcterms:modified xsi:type="dcterms:W3CDTF">2023-05-12T05:54:41Z</dcterms:modified>
</cp:coreProperties>
</file>