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Asap"/>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sap-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sap-italic.fntdata"/><Relationship Id="rId10" Type="http://schemas.openxmlformats.org/officeDocument/2006/relationships/slide" Target="slides/slide5.xml"/><Relationship Id="rId32" Type="http://schemas.openxmlformats.org/officeDocument/2006/relationships/font" Target="fonts/Asap-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Asap-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935eeb7a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935eeb7a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8a15ba07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8a15ba07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df8ce346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df8ce346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df8ce346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df8ce346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d6a9ae4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d6a9ae4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935eeb7a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935eeb7a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df8ce346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df8ce346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ee394020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ee39402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ee394020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ee394020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df8ce346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df8ce346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8a15ba0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8a15ba0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ee394020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ee394020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ee394020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ee394020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ee394020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ee394020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df8ce346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df8ce346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df8ce346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df8ce346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37f08e70d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7f08e70d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dfa16641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dfa16641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7f08e70d9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7f08e70d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df8ce346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df8ce346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df8ce346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df8ce346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dfa16641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dfa16641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df8ce346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df8ce346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dfa16641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dfa16641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jquery.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reactjs.org/" TargetMode="External"/><Relationship Id="rId4" Type="http://schemas.openxmlformats.org/officeDocument/2006/relationships/hyperlink" Target="https://reactjs.org/blog/2013/06/05/why-react.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zemuldo/emobilis_frontend_presentation_examples" TargetMode="Externa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github.com/tastejs/todomvc"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889250"/>
            <a:ext cx="8520600" cy="134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600">
                <a:solidFill>
                  <a:srgbClr val="FFFFFF"/>
                </a:solidFill>
                <a:latin typeface="Asap"/>
                <a:ea typeface="Asap"/>
                <a:cs typeface="Asap"/>
                <a:sym typeface="Asap"/>
              </a:rPr>
              <a:t>JavaScript </a:t>
            </a:r>
            <a:r>
              <a:rPr b="1" lang="en" sz="3600">
                <a:solidFill>
                  <a:srgbClr val="FFFFFF"/>
                </a:solidFill>
                <a:latin typeface="Asap"/>
                <a:ea typeface="Asap"/>
                <a:cs typeface="Asap"/>
                <a:sym typeface="Asap"/>
              </a:rPr>
              <a:t>Frameworks</a:t>
            </a:r>
            <a:r>
              <a:rPr b="1" lang="en" sz="3600">
                <a:solidFill>
                  <a:srgbClr val="FFFFFF"/>
                </a:solidFill>
                <a:latin typeface="Asap"/>
                <a:ea typeface="Asap"/>
                <a:cs typeface="Asap"/>
                <a:sym typeface="Asap"/>
              </a:rPr>
              <a:t> and Libraries for Frontend</a:t>
            </a:r>
            <a:endParaRPr b="1" sz="3600">
              <a:solidFill>
                <a:srgbClr val="FFFFFF"/>
              </a:solidFill>
              <a:latin typeface="Asap"/>
              <a:ea typeface="Asap"/>
              <a:cs typeface="Asap"/>
              <a:sym typeface="Asap"/>
            </a:endParaRPr>
          </a:p>
        </p:txBody>
      </p:sp>
      <p:sp>
        <p:nvSpPr>
          <p:cNvPr id="55" name="Google Shape;55;p13"/>
          <p:cNvSpPr txBox="1"/>
          <p:nvPr>
            <p:ph idx="1" type="subTitle"/>
          </p:nvPr>
        </p:nvSpPr>
        <p:spPr>
          <a:xfrm>
            <a:off x="311700" y="3530750"/>
            <a:ext cx="8520600" cy="6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Asap"/>
                <a:ea typeface="Asap"/>
                <a:cs typeface="Asap"/>
                <a:sym typeface="Asap"/>
              </a:rPr>
              <a:t>Danstan Onyango</a:t>
            </a:r>
            <a:endParaRPr sz="2000">
              <a:solidFill>
                <a:srgbClr val="FFFFFF"/>
              </a:solidFill>
              <a:latin typeface="Asap"/>
              <a:ea typeface="Asap"/>
              <a:cs typeface="Asap"/>
              <a:sym typeface="Asap"/>
            </a:endParaRPr>
          </a:p>
        </p:txBody>
      </p:sp>
      <p:sp>
        <p:nvSpPr>
          <p:cNvPr id="56" name="Google Shape;56;p13"/>
          <p:cNvSpPr txBox="1"/>
          <p:nvPr>
            <p:ph idx="1" type="subTitle"/>
          </p:nvPr>
        </p:nvSpPr>
        <p:spPr>
          <a:xfrm>
            <a:off x="7439150" y="4525100"/>
            <a:ext cx="1392900" cy="553800"/>
          </a:xfrm>
          <a:prstGeom prst="rect">
            <a:avLst/>
          </a:prstGeom>
        </p:spPr>
        <p:txBody>
          <a:bodyPr anchorCtr="0" anchor="t" bIns="91425" lIns="91425" spcFirstLastPara="1" rIns="91425" wrap="square" tIns="91425">
            <a:noAutofit/>
          </a:bodyPr>
          <a:lstStyle/>
          <a:p>
            <a:pPr indent="0" lvl="0" marL="0" rtl="0" algn="l">
              <a:lnSpc>
                <a:spcPct val="109090"/>
              </a:lnSpc>
              <a:spcBef>
                <a:spcPts val="0"/>
              </a:spcBef>
              <a:spcAft>
                <a:spcPts val="0"/>
              </a:spcAft>
              <a:buClr>
                <a:schemeClr val="dk1"/>
              </a:buClr>
              <a:buSzPts val="1100"/>
              <a:buFont typeface="Arial"/>
              <a:buNone/>
            </a:pPr>
            <a:r>
              <a:rPr lang="en" sz="1300">
                <a:solidFill>
                  <a:schemeClr val="lt1"/>
                </a:solidFill>
                <a:latin typeface="Asap"/>
                <a:ea typeface="Asap"/>
                <a:cs typeface="Asap"/>
                <a:sym typeface="Asap"/>
              </a:rPr>
              <a:t>©2019 SafeBoda</a:t>
            </a:r>
            <a:endParaRPr sz="1300">
              <a:solidFill>
                <a:schemeClr val="lt1"/>
              </a:solidFill>
              <a:latin typeface="Asap"/>
              <a:ea typeface="Asap"/>
              <a:cs typeface="Asap"/>
              <a:sym typeface="Asap"/>
            </a:endParaRPr>
          </a:p>
          <a:p>
            <a:pPr indent="0" lvl="0" marL="0" rtl="0" algn="l">
              <a:spcBef>
                <a:spcPts val="600"/>
              </a:spcBef>
              <a:spcAft>
                <a:spcPts val="0"/>
              </a:spcAft>
              <a:buClr>
                <a:schemeClr val="dk1"/>
              </a:buClr>
              <a:buFont typeface="Arial"/>
              <a:buNone/>
            </a:pPr>
            <a:r>
              <a:t/>
            </a:r>
            <a:endParaRPr b="1" sz="1300">
              <a:solidFill>
                <a:schemeClr val="lt1"/>
              </a:solidFill>
              <a:latin typeface="Asap"/>
              <a:ea typeface="Asap"/>
              <a:cs typeface="Asap"/>
              <a:sym typeface="Asap"/>
            </a:endParaRPr>
          </a:p>
          <a:p>
            <a:pPr indent="0" lvl="0" marL="0" rtl="0" algn="ctr">
              <a:spcBef>
                <a:spcPts val="0"/>
              </a:spcBef>
              <a:spcAft>
                <a:spcPts val="0"/>
              </a:spcAft>
              <a:buNone/>
            </a:pPr>
            <a:r>
              <a:t/>
            </a:r>
            <a:endParaRPr sz="1200"/>
          </a:p>
        </p:txBody>
      </p:sp>
      <p:pic>
        <p:nvPicPr>
          <p:cNvPr id="57" name="Google Shape;57;p13"/>
          <p:cNvPicPr preferRelativeResize="0"/>
          <p:nvPr/>
        </p:nvPicPr>
        <p:blipFill>
          <a:blip r:embed="rId4">
            <a:alphaModFix/>
          </a:blip>
          <a:stretch>
            <a:fillRect/>
          </a:stretch>
        </p:blipFill>
        <p:spPr>
          <a:xfrm>
            <a:off x="3381849" y="743379"/>
            <a:ext cx="2380294" cy="4605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780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9900"/>
                </a:solidFill>
              </a:rPr>
              <a:t>Frameworks and Libraries for Web Devs</a:t>
            </a:r>
            <a:endParaRPr b="1">
              <a:solidFill>
                <a:srgbClr val="184857"/>
              </a:solidFill>
              <a:latin typeface="Asap"/>
              <a:ea typeface="Asap"/>
              <a:cs typeface="Asap"/>
              <a:sym typeface="Asap"/>
            </a:endParaRPr>
          </a:p>
        </p:txBody>
      </p:sp>
      <p:sp>
        <p:nvSpPr>
          <p:cNvPr id="122" name="Google Shape;122;p22"/>
          <p:cNvSpPr txBox="1"/>
          <p:nvPr>
            <p:ph idx="1" type="body"/>
          </p:nvPr>
        </p:nvSpPr>
        <p:spPr>
          <a:xfrm>
            <a:off x="311700" y="1152475"/>
            <a:ext cx="8520600" cy="363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latin typeface="Asap"/>
                <a:ea typeface="Asap"/>
                <a:cs typeface="Asap"/>
                <a:sym typeface="Asap"/>
              </a:rPr>
              <a:t>JavaScript has been the language of the web for quite some time although some new folks like </a:t>
            </a:r>
            <a:r>
              <a:rPr lang="en">
                <a:highlight>
                  <a:srgbClr val="FFFFFF"/>
                </a:highlight>
                <a:latin typeface="Asap"/>
                <a:ea typeface="Asap"/>
                <a:cs typeface="Asap"/>
                <a:sym typeface="Asap"/>
              </a:rPr>
              <a:t>WebAssembly</a:t>
            </a:r>
            <a:r>
              <a:rPr lang="en">
                <a:solidFill>
                  <a:srgbClr val="FF9900"/>
                </a:solidFill>
                <a:latin typeface="Asap"/>
                <a:ea typeface="Asap"/>
                <a:cs typeface="Asap"/>
                <a:sym typeface="Asap"/>
              </a:rPr>
              <a:t> </a:t>
            </a:r>
            <a:r>
              <a:rPr lang="en">
                <a:solidFill>
                  <a:srgbClr val="FF9900"/>
                </a:solidFill>
                <a:latin typeface="Asap"/>
                <a:ea typeface="Asap"/>
                <a:cs typeface="Asap"/>
                <a:sym typeface="Asap"/>
              </a:rPr>
              <a:t>a</a:t>
            </a:r>
            <a:r>
              <a:rPr lang="en">
                <a:solidFill>
                  <a:srgbClr val="FF9900"/>
                </a:solidFill>
                <a:latin typeface="Asap"/>
                <a:ea typeface="Asap"/>
                <a:cs typeface="Asap"/>
                <a:sym typeface="Asap"/>
              </a:rPr>
              <a:t>re  coming up. It is used on both user interfaces and APIs through NodeJS.</a:t>
            </a:r>
            <a:endParaRPr>
              <a:solidFill>
                <a:srgbClr val="FF9900"/>
              </a:solidFill>
              <a:latin typeface="Asap"/>
              <a:ea typeface="Asap"/>
              <a:cs typeface="Asap"/>
              <a:sym typeface="Asap"/>
            </a:endParaRPr>
          </a:p>
          <a:p>
            <a:pPr indent="0" lvl="0" marL="0" rtl="0" algn="l">
              <a:spcBef>
                <a:spcPts val="1600"/>
              </a:spcBef>
              <a:spcAft>
                <a:spcPts val="0"/>
              </a:spcAft>
              <a:buNone/>
            </a:pPr>
            <a:r>
              <a:rPr lang="en">
                <a:solidFill>
                  <a:srgbClr val="FF9900"/>
                </a:solidFill>
                <a:latin typeface="Asap"/>
                <a:ea typeface="Asap"/>
                <a:cs typeface="Asap"/>
                <a:sym typeface="Asap"/>
              </a:rPr>
              <a:t>Writing JavaScript on </a:t>
            </a:r>
            <a:r>
              <a:rPr lang="en">
                <a:solidFill>
                  <a:srgbClr val="FF9900"/>
                </a:solidFill>
                <a:latin typeface="Asap"/>
                <a:ea typeface="Asap"/>
                <a:cs typeface="Asap"/>
                <a:sym typeface="Asap"/>
              </a:rPr>
              <a:t>front ends</a:t>
            </a:r>
            <a:r>
              <a:rPr lang="en">
                <a:solidFill>
                  <a:srgbClr val="FF9900"/>
                </a:solidFill>
                <a:latin typeface="Asap"/>
                <a:ea typeface="Asap"/>
                <a:cs typeface="Asap"/>
                <a:sym typeface="Asap"/>
              </a:rPr>
              <a:t> can become very tedious even for a simple task like changing the color of a button every 10 seconds. </a:t>
            </a:r>
            <a:endParaRPr>
              <a:solidFill>
                <a:srgbClr val="FF9900"/>
              </a:solidFill>
              <a:latin typeface="Asap"/>
              <a:ea typeface="Asap"/>
              <a:cs typeface="Asap"/>
              <a:sym typeface="Asap"/>
            </a:endParaRPr>
          </a:p>
          <a:p>
            <a:pPr indent="0" lvl="0" marL="0" rtl="0" algn="l">
              <a:spcBef>
                <a:spcPts val="1600"/>
              </a:spcBef>
              <a:spcAft>
                <a:spcPts val="0"/>
              </a:spcAft>
              <a:buNone/>
            </a:pPr>
            <a:r>
              <a:rPr lang="en">
                <a:solidFill>
                  <a:srgbClr val="FF9900"/>
                </a:solidFill>
                <a:latin typeface="Asap"/>
                <a:ea typeface="Asap"/>
                <a:cs typeface="Asap"/>
                <a:sym typeface="Asap"/>
              </a:rPr>
              <a:t>However these days there are a number of free code that people have made that make things very easy to do in JavaScri</a:t>
            </a:r>
            <a:r>
              <a:rPr lang="en">
                <a:solidFill>
                  <a:srgbClr val="FF9900"/>
                </a:solidFill>
                <a:latin typeface="Asap"/>
                <a:ea typeface="Asap"/>
                <a:cs typeface="Asap"/>
                <a:sym typeface="Asap"/>
              </a:rPr>
              <a:t>pt.</a:t>
            </a:r>
            <a:endParaRPr>
              <a:solidFill>
                <a:srgbClr val="FF9900"/>
              </a:solidFill>
              <a:latin typeface="Asap"/>
              <a:ea typeface="Asap"/>
              <a:cs typeface="Asap"/>
              <a:sym typeface="Asap"/>
            </a:endParaRPr>
          </a:p>
          <a:p>
            <a:pPr indent="0" lvl="0" marL="0" rtl="0" algn="l">
              <a:spcBef>
                <a:spcPts val="1600"/>
              </a:spcBef>
              <a:spcAft>
                <a:spcPts val="1600"/>
              </a:spcAft>
              <a:buNone/>
            </a:pPr>
            <a:r>
              <a:rPr lang="en">
                <a:solidFill>
                  <a:srgbClr val="FF9900"/>
                </a:solidFill>
                <a:latin typeface="Asap"/>
                <a:ea typeface="Asap"/>
                <a:cs typeface="Asap"/>
                <a:sym typeface="Asap"/>
              </a:rPr>
              <a:t>These free code comes in two flavors. Libraries and Frameworks.</a:t>
            </a:r>
            <a:endParaRPr>
              <a:solidFill>
                <a:srgbClr val="FF9900"/>
              </a:solidFill>
              <a:latin typeface="Asap"/>
              <a:ea typeface="Asap"/>
              <a:cs typeface="Asap"/>
              <a:sym typeface="Asap"/>
            </a:endParaRPr>
          </a:p>
        </p:txBody>
      </p:sp>
      <p:pic>
        <p:nvPicPr>
          <p:cNvPr id="123" name="Google Shape;123;p22"/>
          <p:cNvPicPr preferRelativeResize="0"/>
          <p:nvPr/>
        </p:nvPicPr>
        <p:blipFill>
          <a:blip r:embed="rId3">
            <a:alphaModFix/>
          </a:blip>
          <a:stretch>
            <a:fillRect/>
          </a:stretch>
        </p:blipFill>
        <p:spPr>
          <a:xfrm>
            <a:off x="8231249" y="229649"/>
            <a:ext cx="601050" cy="546249"/>
          </a:xfrm>
          <a:prstGeom prst="rect">
            <a:avLst/>
          </a:prstGeom>
          <a:noFill/>
          <a:ln>
            <a:noFill/>
          </a:ln>
        </p:spPr>
      </p:pic>
      <p:sp>
        <p:nvSpPr>
          <p:cNvPr id="124" name="Google Shape;124;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780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9900"/>
                </a:solidFill>
              </a:rPr>
              <a:t>What is a Library?</a:t>
            </a:r>
            <a:endParaRPr b="1">
              <a:solidFill>
                <a:srgbClr val="184857"/>
              </a:solidFill>
              <a:latin typeface="Asap"/>
              <a:ea typeface="Asap"/>
              <a:cs typeface="Asap"/>
              <a:sym typeface="Asap"/>
            </a:endParaRPr>
          </a:p>
        </p:txBody>
      </p:sp>
      <p:sp>
        <p:nvSpPr>
          <p:cNvPr id="130" name="Google Shape;130;p23"/>
          <p:cNvSpPr txBox="1"/>
          <p:nvPr>
            <p:ph idx="1" type="body"/>
          </p:nvPr>
        </p:nvSpPr>
        <p:spPr>
          <a:xfrm>
            <a:off x="311700" y="1152475"/>
            <a:ext cx="8520600" cy="3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latin typeface="Asap"/>
                <a:ea typeface="Asap"/>
                <a:cs typeface="Asap"/>
                <a:sym typeface="Asap"/>
              </a:rPr>
              <a:t>A library is a piece of code that is pre-written to defne some behaviour and some task and how to achieve it. A library will usually include functions or classes that are useful for doing </a:t>
            </a:r>
            <a:r>
              <a:rPr lang="en">
                <a:solidFill>
                  <a:srgbClr val="FF9900"/>
                </a:solidFill>
                <a:latin typeface="Asap"/>
                <a:ea typeface="Asap"/>
                <a:cs typeface="Asap"/>
                <a:sym typeface="Asap"/>
              </a:rPr>
              <a:t>repetitive</a:t>
            </a:r>
            <a:r>
              <a:rPr lang="en">
                <a:solidFill>
                  <a:srgbClr val="FF9900"/>
                </a:solidFill>
                <a:latin typeface="Asap"/>
                <a:ea typeface="Asap"/>
                <a:cs typeface="Asap"/>
                <a:sym typeface="Asap"/>
              </a:rPr>
              <a:t> tasks with documentation. Some popular JavaScript libraries for Frontend Developers that we will look at are:</a:t>
            </a:r>
            <a:endParaRPr>
              <a:solidFill>
                <a:srgbClr val="FF9900"/>
              </a:solidFill>
              <a:latin typeface="Asap"/>
              <a:ea typeface="Asap"/>
              <a:cs typeface="Asap"/>
              <a:sym typeface="Asap"/>
            </a:endParaRPr>
          </a:p>
          <a:p>
            <a:pPr indent="-342900" lvl="0" marL="457200" rtl="0" algn="l">
              <a:spcBef>
                <a:spcPts val="1600"/>
              </a:spcBef>
              <a:spcAft>
                <a:spcPts val="0"/>
              </a:spcAft>
              <a:buClr>
                <a:srgbClr val="FF9900"/>
              </a:buClr>
              <a:buSzPts val="1800"/>
              <a:buFont typeface="Asap"/>
              <a:buChar char="●"/>
            </a:pPr>
            <a:r>
              <a:rPr lang="en">
                <a:solidFill>
                  <a:srgbClr val="FF9900"/>
                </a:solidFill>
                <a:latin typeface="Asap"/>
                <a:ea typeface="Asap"/>
                <a:cs typeface="Asap"/>
                <a:sym typeface="Asap"/>
              </a:rPr>
              <a:t>JQuery</a:t>
            </a:r>
            <a:endParaRPr>
              <a:solidFill>
                <a:srgbClr val="FF9900"/>
              </a:solidFill>
              <a:latin typeface="Asap"/>
              <a:ea typeface="Asap"/>
              <a:cs typeface="Asap"/>
              <a:sym typeface="Asap"/>
            </a:endParaRPr>
          </a:p>
          <a:p>
            <a:pPr indent="-342900" lvl="0" marL="457200" rtl="0" algn="l">
              <a:spcBef>
                <a:spcPts val="0"/>
              </a:spcBef>
              <a:spcAft>
                <a:spcPts val="0"/>
              </a:spcAft>
              <a:buClr>
                <a:srgbClr val="FF9900"/>
              </a:buClr>
              <a:buSzPts val="1800"/>
              <a:buFont typeface="Asap"/>
              <a:buChar char="●"/>
            </a:pPr>
            <a:r>
              <a:rPr lang="en">
                <a:solidFill>
                  <a:srgbClr val="FF9900"/>
                </a:solidFill>
                <a:latin typeface="Asap"/>
                <a:ea typeface="Asap"/>
                <a:cs typeface="Asap"/>
                <a:sym typeface="Asap"/>
              </a:rPr>
              <a:t>ReactJS</a:t>
            </a:r>
            <a:endParaRPr>
              <a:solidFill>
                <a:srgbClr val="FF9900"/>
              </a:solidFill>
              <a:latin typeface="Asap"/>
              <a:ea typeface="Asap"/>
              <a:cs typeface="Asap"/>
              <a:sym typeface="Asap"/>
            </a:endParaRPr>
          </a:p>
          <a:p>
            <a:pPr indent="0" lvl="0" marL="0" rtl="0" algn="l">
              <a:spcBef>
                <a:spcPts val="1600"/>
              </a:spcBef>
              <a:spcAft>
                <a:spcPts val="1600"/>
              </a:spcAft>
              <a:buNone/>
            </a:pPr>
            <a:r>
              <a:rPr lang="en">
                <a:solidFill>
                  <a:srgbClr val="FF9900"/>
                </a:solidFill>
                <a:latin typeface="Asap"/>
                <a:ea typeface="Asap"/>
                <a:cs typeface="Asap"/>
                <a:sym typeface="Asap"/>
              </a:rPr>
              <a:t>We will leave any others for your own curiosity and invention.</a:t>
            </a:r>
            <a:endParaRPr>
              <a:solidFill>
                <a:srgbClr val="FF9900"/>
              </a:solidFill>
              <a:latin typeface="Asap"/>
              <a:ea typeface="Asap"/>
              <a:cs typeface="Asap"/>
              <a:sym typeface="Asap"/>
            </a:endParaRPr>
          </a:p>
        </p:txBody>
      </p:sp>
      <p:pic>
        <p:nvPicPr>
          <p:cNvPr id="131" name="Google Shape;131;p23"/>
          <p:cNvPicPr preferRelativeResize="0"/>
          <p:nvPr/>
        </p:nvPicPr>
        <p:blipFill>
          <a:blip r:embed="rId3">
            <a:alphaModFix/>
          </a:blip>
          <a:stretch>
            <a:fillRect/>
          </a:stretch>
        </p:blipFill>
        <p:spPr>
          <a:xfrm>
            <a:off x="8231249" y="229649"/>
            <a:ext cx="601050" cy="546249"/>
          </a:xfrm>
          <a:prstGeom prst="rect">
            <a:avLst/>
          </a:prstGeom>
          <a:noFill/>
          <a:ln>
            <a:noFill/>
          </a:ln>
        </p:spPr>
      </p:pic>
      <p:sp>
        <p:nvSpPr>
          <p:cNvPr id="132" name="Google Shape;13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780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9900"/>
                </a:solidFill>
              </a:rPr>
              <a:t>What is a Framework?</a:t>
            </a:r>
            <a:endParaRPr b="1">
              <a:solidFill>
                <a:srgbClr val="184857"/>
              </a:solidFill>
              <a:latin typeface="Asap"/>
              <a:ea typeface="Asap"/>
              <a:cs typeface="Asap"/>
              <a:sym typeface="Asap"/>
            </a:endParaRPr>
          </a:p>
        </p:txBody>
      </p:sp>
      <p:sp>
        <p:nvSpPr>
          <p:cNvPr id="138" name="Google Shape;138;p24"/>
          <p:cNvSpPr txBox="1"/>
          <p:nvPr>
            <p:ph idx="1" type="body"/>
          </p:nvPr>
        </p:nvSpPr>
        <p:spPr>
          <a:xfrm>
            <a:off x="311700" y="1152475"/>
            <a:ext cx="8520600" cy="3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latin typeface="Asap"/>
                <a:ea typeface="Asap"/>
                <a:cs typeface="Asap"/>
                <a:sym typeface="Asap"/>
              </a:rPr>
              <a:t>A framework is a piece of code that has some kind of defined </a:t>
            </a:r>
            <a:r>
              <a:rPr lang="en">
                <a:solidFill>
                  <a:srgbClr val="FF9900"/>
                </a:solidFill>
                <a:latin typeface="Asap"/>
                <a:ea typeface="Asap"/>
                <a:cs typeface="Asap"/>
                <a:sym typeface="Asap"/>
              </a:rPr>
              <a:t>methodology</a:t>
            </a:r>
            <a:r>
              <a:rPr lang="en">
                <a:solidFill>
                  <a:srgbClr val="FF9900"/>
                </a:solidFill>
                <a:latin typeface="Asap"/>
                <a:ea typeface="Asap"/>
                <a:cs typeface="Asap"/>
                <a:sym typeface="Asap"/>
              </a:rPr>
              <a:t>, flow and </a:t>
            </a:r>
            <a:r>
              <a:rPr lang="en">
                <a:solidFill>
                  <a:srgbClr val="FF9900"/>
                </a:solidFill>
                <a:latin typeface="Asap"/>
                <a:ea typeface="Asap"/>
                <a:cs typeface="Asap"/>
                <a:sym typeface="Asap"/>
              </a:rPr>
              <a:t>implementation</a:t>
            </a:r>
            <a:r>
              <a:rPr lang="en">
                <a:solidFill>
                  <a:srgbClr val="FF9900"/>
                </a:solidFill>
                <a:latin typeface="Asap"/>
                <a:ea typeface="Asap"/>
                <a:cs typeface="Asap"/>
                <a:sym typeface="Asap"/>
              </a:rPr>
              <a:t> pattern at its most basic level which you then fill up and use as guide to your own code. </a:t>
            </a:r>
            <a:endParaRPr>
              <a:solidFill>
                <a:srgbClr val="FF9900"/>
              </a:solidFill>
              <a:latin typeface="Asap"/>
              <a:ea typeface="Asap"/>
              <a:cs typeface="Asap"/>
              <a:sym typeface="Asap"/>
            </a:endParaRPr>
          </a:p>
          <a:p>
            <a:pPr indent="0" lvl="0" marL="0" rtl="0" algn="l">
              <a:spcBef>
                <a:spcPts val="1600"/>
              </a:spcBef>
              <a:spcAft>
                <a:spcPts val="0"/>
              </a:spcAft>
              <a:buNone/>
            </a:pPr>
            <a:r>
              <a:rPr lang="en">
                <a:solidFill>
                  <a:srgbClr val="FF9900"/>
                </a:solidFill>
                <a:latin typeface="Asap"/>
                <a:ea typeface="Asap"/>
                <a:cs typeface="Asap"/>
                <a:sym typeface="Asap"/>
              </a:rPr>
              <a:t>A framework is more like a library that has some rules set on how it is utilized. Some of the web frameworks for frontend that we will look at are:</a:t>
            </a:r>
            <a:endParaRPr>
              <a:solidFill>
                <a:srgbClr val="FF9900"/>
              </a:solidFill>
              <a:latin typeface="Asap"/>
              <a:ea typeface="Asap"/>
              <a:cs typeface="Asap"/>
              <a:sym typeface="Asap"/>
            </a:endParaRPr>
          </a:p>
          <a:p>
            <a:pPr indent="-342900" lvl="0" marL="457200" rtl="0" algn="l">
              <a:spcBef>
                <a:spcPts val="1600"/>
              </a:spcBef>
              <a:spcAft>
                <a:spcPts val="0"/>
              </a:spcAft>
              <a:buClr>
                <a:srgbClr val="FF9900"/>
              </a:buClr>
              <a:buSzPts val="1800"/>
              <a:buFont typeface="Asap"/>
              <a:buChar char="●"/>
            </a:pPr>
            <a:r>
              <a:rPr lang="en">
                <a:solidFill>
                  <a:srgbClr val="FF9900"/>
                </a:solidFill>
                <a:latin typeface="Asap"/>
                <a:ea typeface="Asap"/>
                <a:cs typeface="Asap"/>
                <a:sym typeface="Asap"/>
              </a:rPr>
              <a:t>BackboneJS</a:t>
            </a:r>
            <a:endParaRPr>
              <a:solidFill>
                <a:srgbClr val="FF9900"/>
              </a:solidFill>
              <a:latin typeface="Asap"/>
              <a:ea typeface="Asap"/>
              <a:cs typeface="Asap"/>
              <a:sym typeface="Asap"/>
            </a:endParaRPr>
          </a:p>
          <a:p>
            <a:pPr indent="-342900" lvl="0" marL="457200" rtl="0" algn="l">
              <a:spcBef>
                <a:spcPts val="0"/>
              </a:spcBef>
              <a:spcAft>
                <a:spcPts val="0"/>
              </a:spcAft>
              <a:buClr>
                <a:srgbClr val="FF9900"/>
              </a:buClr>
              <a:buSzPts val="1800"/>
              <a:buFont typeface="Asap"/>
              <a:buChar char="●"/>
            </a:pPr>
            <a:r>
              <a:rPr lang="en">
                <a:solidFill>
                  <a:srgbClr val="FF9900"/>
                </a:solidFill>
                <a:latin typeface="Asap"/>
                <a:ea typeface="Asap"/>
                <a:cs typeface="Asap"/>
                <a:sym typeface="Asap"/>
              </a:rPr>
              <a:t>AngularJS</a:t>
            </a:r>
            <a:endParaRPr>
              <a:solidFill>
                <a:srgbClr val="FF9900"/>
              </a:solidFill>
              <a:latin typeface="Asap"/>
              <a:ea typeface="Asap"/>
              <a:cs typeface="Asap"/>
              <a:sym typeface="Asap"/>
            </a:endParaRPr>
          </a:p>
          <a:p>
            <a:pPr indent="-342900" lvl="0" marL="457200" rtl="0" algn="l">
              <a:spcBef>
                <a:spcPts val="0"/>
              </a:spcBef>
              <a:spcAft>
                <a:spcPts val="0"/>
              </a:spcAft>
              <a:buClr>
                <a:srgbClr val="FF9900"/>
              </a:buClr>
              <a:buSzPts val="1800"/>
              <a:buFont typeface="Asap"/>
              <a:buChar char="●"/>
            </a:pPr>
            <a:r>
              <a:rPr lang="en">
                <a:solidFill>
                  <a:srgbClr val="FF9900"/>
                </a:solidFill>
                <a:latin typeface="Asap"/>
                <a:ea typeface="Asap"/>
                <a:cs typeface="Asap"/>
                <a:sym typeface="Asap"/>
              </a:rPr>
              <a:t>VueJS</a:t>
            </a:r>
            <a:endParaRPr>
              <a:solidFill>
                <a:srgbClr val="FF9900"/>
              </a:solidFill>
              <a:latin typeface="Asap"/>
              <a:ea typeface="Asap"/>
              <a:cs typeface="Asap"/>
              <a:sym typeface="Asap"/>
            </a:endParaRPr>
          </a:p>
          <a:p>
            <a:pPr indent="0" lvl="0" marL="0" rtl="0" algn="l">
              <a:spcBef>
                <a:spcPts val="1600"/>
              </a:spcBef>
              <a:spcAft>
                <a:spcPts val="1600"/>
              </a:spcAft>
              <a:buNone/>
            </a:pPr>
            <a:r>
              <a:rPr lang="en">
                <a:solidFill>
                  <a:srgbClr val="FF9900"/>
                </a:solidFill>
                <a:latin typeface="Asap"/>
                <a:ea typeface="Asap"/>
                <a:cs typeface="Asap"/>
                <a:sym typeface="Asap"/>
              </a:rPr>
              <a:t>Again any others, we leave for your own curiosity.</a:t>
            </a:r>
            <a:endParaRPr>
              <a:solidFill>
                <a:srgbClr val="FF9900"/>
              </a:solidFill>
              <a:latin typeface="Asap"/>
              <a:ea typeface="Asap"/>
              <a:cs typeface="Asap"/>
              <a:sym typeface="Asap"/>
            </a:endParaRPr>
          </a:p>
        </p:txBody>
      </p:sp>
      <p:pic>
        <p:nvPicPr>
          <p:cNvPr id="139" name="Google Shape;139;p24"/>
          <p:cNvPicPr preferRelativeResize="0"/>
          <p:nvPr/>
        </p:nvPicPr>
        <p:blipFill>
          <a:blip r:embed="rId3">
            <a:alphaModFix/>
          </a:blip>
          <a:stretch>
            <a:fillRect/>
          </a:stretch>
        </p:blipFill>
        <p:spPr>
          <a:xfrm>
            <a:off x="8231249" y="229649"/>
            <a:ext cx="601050" cy="546249"/>
          </a:xfrm>
          <a:prstGeom prst="rect">
            <a:avLst/>
          </a:prstGeom>
          <a:noFill/>
          <a:ln>
            <a:noFill/>
          </a:ln>
        </p:spPr>
      </p:pic>
      <p:sp>
        <p:nvSpPr>
          <p:cNvPr id="140" name="Google Shape;140;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latin typeface="Asap"/>
                <a:ea typeface="Asap"/>
                <a:cs typeface="Asap"/>
                <a:sym typeface="Asap"/>
              </a:rPr>
              <a:t>Disclaimer!</a:t>
            </a:r>
            <a:endParaRPr>
              <a:solidFill>
                <a:srgbClr val="FF9900"/>
              </a:solidFill>
              <a:latin typeface="Asap"/>
              <a:ea typeface="Asap"/>
              <a:cs typeface="Asap"/>
              <a:sym typeface="Asap"/>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Some JavaScript libraries/frameworks like </a:t>
            </a:r>
            <a:r>
              <a:rPr lang="en">
                <a:solidFill>
                  <a:srgbClr val="FF9900"/>
                </a:solidFill>
              </a:rPr>
              <a:t>ReactJS</a:t>
            </a:r>
            <a:r>
              <a:rPr lang="en">
                <a:solidFill>
                  <a:srgbClr val="FF9900"/>
                </a:solidFill>
              </a:rPr>
              <a:t> which to me is a library are claimed to be frameworks and the argument never ends. You can view these on quora.</a:t>
            </a:r>
            <a:endParaRPr>
              <a:solidFill>
                <a:srgbClr val="FF9900"/>
              </a:solidFill>
            </a:endParaRPr>
          </a:p>
          <a:p>
            <a:pPr indent="0" lvl="0" marL="0" rtl="0" algn="l">
              <a:spcBef>
                <a:spcPts val="1600"/>
              </a:spcBef>
              <a:spcAft>
                <a:spcPts val="0"/>
              </a:spcAft>
              <a:buNone/>
            </a:pPr>
            <a:r>
              <a:rPr lang="en">
                <a:solidFill>
                  <a:srgbClr val="FF9900"/>
                </a:solidFill>
              </a:rPr>
              <a:t>So what I have said here is how I see it. I may be wrong. </a:t>
            </a:r>
            <a:endParaRPr>
              <a:solidFill>
                <a:srgbClr val="FF9900"/>
              </a:solidFill>
            </a:endParaRPr>
          </a:p>
          <a:p>
            <a:pPr indent="0" lvl="0" marL="0" rtl="0" algn="l">
              <a:spcBef>
                <a:spcPts val="1600"/>
              </a:spcBef>
              <a:spcAft>
                <a:spcPts val="1600"/>
              </a:spcAft>
              <a:buNone/>
            </a:pPr>
            <a:r>
              <a:rPr lang="en">
                <a:solidFill>
                  <a:srgbClr val="FF9900"/>
                </a:solidFill>
              </a:rPr>
              <a:t>Regardless, the most important thing is to understand the use cases and have the right mindset when choosing or using </a:t>
            </a:r>
            <a:r>
              <a:rPr lang="en">
                <a:solidFill>
                  <a:srgbClr val="FF9900"/>
                </a:solidFill>
              </a:rPr>
              <a:t>whatever</a:t>
            </a:r>
            <a:r>
              <a:rPr lang="en">
                <a:solidFill>
                  <a:srgbClr val="FF9900"/>
                </a:solidFill>
              </a:rPr>
              <a:t> library of </a:t>
            </a:r>
            <a:r>
              <a:rPr lang="en">
                <a:solidFill>
                  <a:srgbClr val="FF9900"/>
                </a:solidFill>
              </a:rPr>
              <a:t>framework</a:t>
            </a:r>
            <a:r>
              <a:rPr lang="en">
                <a:solidFill>
                  <a:srgbClr val="FF9900"/>
                </a:solidFill>
              </a:rPr>
              <a:t> you decide to go with.</a:t>
            </a:r>
            <a:endParaRPr>
              <a:solidFill>
                <a:srgbClr val="FF9900"/>
              </a:solidFill>
            </a:endParaRPr>
          </a:p>
        </p:txBody>
      </p:sp>
      <p:sp>
        <p:nvSpPr>
          <p:cNvPr id="147" name="Google Shape;147;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780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9900"/>
                </a:solidFill>
              </a:rPr>
              <a:t>Key Differences</a:t>
            </a:r>
            <a:endParaRPr b="1">
              <a:solidFill>
                <a:srgbClr val="184857"/>
              </a:solidFill>
              <a:latin typeface="Asap"/>
              <a:ea typeface="Asap"/>
              <a:cs typeface="Asap"/>
              <a:sym typeface="Asap"/>
            </a:endParaRPr>
          </a:p>
        </p:txBody>
      </p:sp>
      <p:sp>
        <p:nvSpPr>
          <p:cNvPr id="153" name="Google Shape;153;p26"/>
          <p:cNvSpPr txBox="1"/>
          <p:nvPr>
            <p:ph idx="1" type="body"/>
          </p:nvPr>
        </p:nvSpPr>
        <p:spPr>
          <a:xfrm>
            <a:off x="311700" y="1065925"/>
            <a:ext cx="8520600" cy="4077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F9900"/>
              </a:buClr>
              <a:buSzPts val="2000"/>
              <a:buFont typeface="Asap"/>
              <a:buChar char="●"/>
            </a:pPr>
            <a:r>
              <a:rPr lang="en" sz="2000">
                <a:solidFill>
                  <a:srgbClr val="FF9900"/>
                </a:solidFill>
                <a:highlight>
                  <a:srgbClr val="FFFFFF"/>
                </a:highlight>
                <a:latin typeface="Asap"/>
                <a:ea typeface="Asap"/>
                <a:cs typeface="Asap"/>
                <a:sym typeface="Asap"/>
              </a:rPr>
              <a:t>A library is just a collection of class or function definitions you use to make your features while a Framework is a skeleton where the application defines its own features when you write your code</a:t>
            </a:r>
            <a:endParaRPr sz="2000">
              <a:solidFill>
                <a:srgbClr val="FF9900"/>
              </a:solidFill>
              <a:highlight>
                <a:srgbClr val="FFFFFF"/>
              </a:highlight>
              <a:latin typeface="Asap"/>
              <a:ea typeface="Asap"/>
              <a:cs typeface="Asap"/>
              <a:sym typeface="Asap"/>
            </a:endParaRPr>
          </a:p>
          <a:p>
            <a:pPr indent="-355600" lvl="0" marL="457200" rtl="0" algn="l">
              <a:spcBef>
                <a:spcPts val="0"/>
              </a:spcBef>
              <a:spcAft>
                <a:spcPts val="0"/>
              </a:spcAft>
              <a:buClr>
                <a:srgbClr val="FF9900"/>
              </a:buClr>
              <a:buSzPts val="2000"/>
              <a:buFont typeface="Asap"/>
              <a:buChar char="●"/>
            </a:pPr>
            <a:r>
              <a:rPr lang="en" sz="2000">
                <a:solidFill>
                  <a:srgbClr val="FF9900"/>
                </a:solidFill>
                <a:highlight>
                  <a:srgbClr val="FFFFFF"/>
                </a:highlight>
                <a:latin typeface="Asap"/>
                <a:ea typeface="Asap"/>
                <a:cs typeface="Asap"/>
                <a:sym typeface="Asap"/>
              </a:rPr>
              <a:t>A library is less complex than a framework as when using a framework, the framework uses your code to make things work while when using a library you just call the </a:t>
            </a:r>
            <a:r>
              <a:rPr lang="en" sz="2000">
                <a:solidFill>
                  <a:srgbClr val="FF9900"/>
                </a:solidFill>
                <a:highlight>
                  <a:srgbClr val="FFFFFF"/>
                </a:highlight>
                <a:latin typeface="Asap"/>
                <a:ea typeface="Asap"/>
                <a:cs typeface="Asap"/>
                <a:sym typeface="Asap"/>
              </a:rPr>
              <a:t>functions</a:t>
            </a:r>
            <a:r>
              <a:rPr lang="en" sz="2000">
                <a:solidFill>
                  <a:srgbClr val="FF9900"/>
                </a:solidFill>
                <a:highlight>
                  <a:srgbClr val="FFFFFF"/>
                </a:highlight>
                <a:latin typeface="Asap"/>
                <a:ea typeface="Asap"/>
                <a:cs typeface="Asap"/>
                <a:sym typeface="Asap"/>
              </a:rPr>
              <a:t>/methods/classes defined by the library.</a:t>
            </a:r>
            <a:endParaRPr sz="2000">
              <a:solidFill>
                <a:srgbClr val="FF9900"/>
              </a:solidFill>
              <a:highlight>
                <a:srgbClr val="FFFFFF"/>
              </a:highlight>
              <a:latin typeface="Asap"/>
              <a:ea typeface="Asap"/>
              <a:cs typeface="Asap"/>
              <a:sym typeface="Asap"/>
            </a:endParaRPr>
          </a:p>
          <a:p>
            <a:pPr indent="-355600" lvl="0" marL="457200" rtl="0" algn="l">
              <a:spcBef>
                <a:spcPts val="0"/>
              </a:spcBef>
              <a:spcAft>
                <a:spcPts val="0"/>
              </a:spcAft>
              <a:buClr>
                <a:srgbClr val="FF9900"/>
              </a:buClr>
              <a:buSzPts val="2000"/>
              <a:buFont typeface="Asap"/>
              <a:buChar char="●"/>
            </a:pPr>
            <a:r>
              <a:rPr lang="en" sz="2000">
                <a:solidFill>
                  <a:srgbClr val="FF9900"/>
                </a:solidFill>
                <a:highlight>
                  <a:srgbClr val="FFFFFF"/>
                </a:highlight>
                <a:latin typeface="Asap"/>
                <a:ea typeface="Asap"/>
                <a:cs typeface="Asap"/>
                <a:sym typeface="Asap"/>
              </a:rPr>
              <a:t>A framework implements a design structure of an app while a library provides just a set of tools to use for creating desired features.</a:t>
            </a:r>
            <a:endParaRPr sz="2000">
              <a:solidFill>
                <a:srgbClr val="FF9900"/>
              </a:solidFill>
              <a:highlight>
                <a:srgbClr val="FFFFFF"/>
              </a:highlight>
              <a:latin typeface="Asap"/>
              <a:ea typeface="Asap"/>
              <a:cs typeface="Asap"/>
              <a:sym typeface="Asap"/>
            </a:endParaRPr>
          </a:p>
          <a:p>
            <a:pPr indent="0" lvl="0" marL="457200" rtl="0" algn="l">
              <a:spcBef>
                <a:spcPts val="1600"/>
              </a:spcBef>
              <a:spcAft>
                <a:spcPts val="1600"/>
              </a:spcAft>
              <a:buNone/>
            </a:pPr>
            <a:r>
              <a:t/>
            </a:r>
            <a:endParaRPr sz="2000">
              <a:solidFill>
                <a:srgbClr val="FF9900"/>
              </a:solidFill>
              <a:highlight>
                <a:srgbClr val="FFFFFF"/>
              </a:highlight>
              <a:latin typeface="Asap"/>
              <a:ea typeface="Asap"/>
              <a:cs typeface="Asap"/>
              <a:sym typeface="Asap"/>
            </a:endParaRPr>
          </a:p>
        </p:txBody>
      </p:sp>
      <p:pic>
        <p:nvPicPr>
          <p:cNvPr id="154" name="Google Shape;154;p26"/>
          <p:cNvPicPr preferRelativeResize="0"/>
          <p:nvPr/>
        </p:nvPicPr>
        <p:blipFill>
          <a:blip r:embed="rId3">
            <a:alphaModFix/>
          </a:blip>
          <a:stretch>
            <a:fillRect/>
          </a:stretch>
        </p:blipFill>
        <p:spPr>
          <a:xfrm>
            <a:off x="8231249" y="229649"/>
            <a:ext cx="601050" cy="546249"/>
          </a:xfrm>
          <a:prstGeom prst="rect">
            <a:avLst/>
          </a:prstGeom>
          <a:noFill/>
          <a:ln>
            <a:noFill/>
          </a:ln>
        </p:spPr>
      </p:pic>
      <p:sp>
        <p:nvSpPr>
          <p:cNvPr id="155" name="Google Shape;155;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780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9900"/>
                </a:solidFill>
              </a:rPr>
              <a:t>Why do we need Frameworks and Libraries</a:t>
            </a:r>
            <a:endParaRPr b="1">
              <a:solidFill>
                <a:srgbClr val="184857"/>
              </a:solidFill>
              <a:latin typeface="Asap"/>
              <a:ea typeface="Asap"/>
              <a:cs typeface="Asap"/>
              <a:sym typeface="Asap"/>
            </a:endParaRPr>
          </a:p>
        </p:txBody>
      </p:sp>
      <p:sp>
        <p:nvSpPr>
          <p:cNvPr id="161" name="Google Shape;161;p27"/>
          <p:cNvSpPr txBox="1"/>
          <p:nvPr>
            <p:ph idx="1" type="body"/>
          </p:nvPr>
        </p:nvSpPr>
        <p:spPr>
          <a:xfrm>
            <a:off x="311700" y="1152475"/>
            <a:ext cx="8520600" cy="363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9900"/>
                </a:solidFill>
                <a:latin typeface="Asap"/>
                <a:ea typeface="Asap"/>
                <a:cs typeface="Asap"/>
                <a:sym typeface="Asap"/>
              </a:rPr>
              <a:t>Manipulating the DOM:</a:t>
            </a:r>
            <a:r>
              <a:rPr lang="en">
                <a:solidFill>
                  <a:srgbClr val="FF9900"/>
                </a:solidFill>
                <a:latin typeface="Asap"/>
                <a:ea typeface="Asap"/>
                <a:cs typeface="Asap"/>
                <a:sym typeface="Asap"/>
              </a:rPr>
              <a:t> JavaScript adds dynamics to a page by manipulating the DOM. Libraries come with awesome tools for doing this easily and efficiently while frameworks do this for us very under the hood.</a:t>
            </a:r>
            <a:endParaRPr>
              <a:solidFill>
                <a:srgbClr val="FF9900"/>
              </a:solidFill>
              <a:latin typeface="Asap"/>
              <a:ea typeface="Asap"/>
              <a:cs typeface="Asap"/>
              <a:sym typeface="Asap"/>
            </a:endParaRPr>
          </a:p>
          <a:p>
            <a:pPr indent="0" lvl="0" marL="0" rtl="0" algn="l">
              <a:spcBef>
                <a:spcPts val="1600"/>
              </a:spcBef>
              <a:spcAft>
                <a:spcPts val="0"/>
              </a:spcAft>
              <a:buNone/>
            </a:pPr>
            <a:r>
              <a:rPr lang="en" u="sng">
                <a:solidFill>
                  <a:srgbClr val="FF9900"/>
                </a:solidFill>
                <a:latin typeface="Asap"/>
                <a:ea typeface="Asap"/>
                <a:cs typeface="Asap"/>
                <a:sym typeface="Asap"/>
              </a:rPr>
              <a:t>Data Presentation:</a:t>
            </a:r>
            <a:r>
              <a:rPr lang="en">
                <a:solidFill>
                  <a:srgbClr val="FF9900"/>
                </a:solidFill>
                <a:latin typeface="Asap"/>
                <a:ea typeface="Asap"/>
                <a:cs typeface="Asap"/>
                <a:sym typeface="Asap"/>
              </a:rPr>
              <a:t> Rendering data in pages to make things like charts and updating the data in real time like the modern web demands gets </a:t>
            </a:r>
            <a:r>
              <a:rPr lang="en">
                <a:solidFill>
                  <a:srgbClr val="FF9900"/>
                </a:solidFill>
                <a:latin typeface="Asap"/>
                <a:ea typeface="Asap"/>
                <a:cs typeface="Asap"/>
                <a:sym typeface="Asap"/>
              </a:rPr>
              <a:t>tedious</a:t>
            </a:r>
            <a:r>
              <a:rPr lang="en">
                <a:solidFill>
                  <a:srgbClr val="FF9900"/>
                </a:solidFill>
                <a:latin typeface="Asap"/>
                <a:ea typeface="Asap"/>
                <a:cs typeface="Asap"/>
                <a:sym typeface="Asap"/>
              </a:rPr>
              <a:t> and using libraries or frameworks come in very handy here.</a:t>
            </a:r>
            <a:endParaRPr>
              <a:solidFill>
                <a:srgbClr val="FF9900"/>
              </a:solidFill>
              <a:latin typeface="Asap"/>
              <a:ea typeface="Asap"/>
              <a:cs typeface="Asap"/>
              <a:sym typeface="Asap"/>
            </a:endParaRPr>
          </a:p>
          <a:p>
            <a:pPr indent="0" lvl="0" marL="0" rtl="0" algn="l">
              <a:spcBef>
                <a:spcPts val="1600"/>
              </a:spcBef>
              <a:spcAft>
                <a:spcPts val="0"/>
              </a:spcAft>
              <a:buNone/>
            </a:pPr>
            <a:r>
              <a:rPr lang="en" u="sng">
                <a:solidFill>
                  <a:srgbClr val="FF9900"/>
                </a:solidFill>
                <a:latin typeface="Asap"/>
                <a:ea typeface="Asap"/>
                <a:cs typeface="Asap"/>
                <a:sym typeface="Asap"/>
              </a:rPr>
              <a:t>Design context and Time:</a:t>
            </a:r>
            <a:r>
              <a:rPr lang="en">
                <a:solidFill>
                  <a:srgbClr val="FF9900"/>
                </a:solidFill>
                <a:latin typeface="Asap"/>
                <a:ea typeface="Asap"/>
                <a:cs typeface="Asap"/>
                <a:sym typeface="Asap"/>
              </a:rPr>
              <a:t> These tools save time and resources that would otherwise be spent </a:t>
            </a:r>
            <a:r>
              <a:rPr lang="en">
                <a:solidFill>
                  <a:srgbClr val="FF9900"/>
                </a:solidFill>
                <a:latin typeface="Asap"/>
                <a:ea typeface="Asap"/>
                <a:cs typeface="Asap"/>
                <a:sym typeface="Asap"/>
              </a:rPr>
              <a:t>inventing</a:t>
            </a:r>
            <a:r>
              <a:rPr lang="en">
                <a:solidFill>
                  <a:srgbClr val="FF9900"/>
                </a:solidFill>
                <a:latin typeface="Asap"/>
                <a:ea typeface="Asap"/>
                <a:cs typeface="Asap"/>
                <a:sym typeface="Asap"/>
              </a:rPr>
              <a:t> the functionalities they offer.</a:t>
            </a:r>
            <a:endParaRPr>
              <a:solidFill>
                <a:srgbClr val="FF9900"/>
              </a:solidFill>
              <a:latin typeface="Asap"/>
              <a:ea typeface="Asap"/>
              <a:cs typeface="Asap"/>
              <a:sym typeface="Asap"/>
            </a:endParaRPr>
          </a:p>
          <a:p>
            <a:pPr indent="0" lvl="0" marL="0" rtl="0" algn="l">
              <a:spcBef>
                <a:spcPts val="1600"/>
              </a:spcBef>
              <a:spcAft>
                <a:spcPts val="0"/>
              </a:spcAft>
              <a:buNone/>
            </a:pPr>
            <a:r>
              <a:rPr lang="en">
                <a:solidFill>
                  <a:srgbClr val="FF9900"/>
                </a:solidFill>
                <a:latin typeface="Asap"/>
                <a:ea typeface="Asap"/>
                <a:cs typeface="Asap"/>
                <a:sym typeface="Asap"/>
              </a:rPr>
              <a:t>Clientside Routing..I have just mentioned just but a few!</a:t>
            </a:r>
            <a:endParaRPr>
              <a:solidFill>
                <a:srgbClr val="FF9900"/>
              </a:solidFill>
              <a:latin typeface="Asap"/>
              <a:ea typeface="Asap"/>
              <a:cs typeface="Asap"/>
              <a:sym typeface="Asap"/>
            </a:endParaRPr>
          </a:p>
          <a:p>
            <a:pPr indent="0" lvl="0" marL="0" rtl="0" algn="l">
              <a:spcBef>
                <a:spcPts val="1600"/>
              </a:spcBef>
              <a:spcAft>
                <a:spcPts val="1600"/>
              </a:spcAft>
              <a:buNone/>
            </a:pPr>
            <a:r>
              <a:t/>
            </a:r>
            <a:endParaRPr>
              <a:solidFill>
                <a:srgbClr val="FF9900"/>
              </a:solidFill>
              <a:latin typeface="Asap"/>
              <a:ea typeface="Asap"/>
              <a:cs typeface="Asap"/>
              <a:sym typeface="Asap"/>
            </a:endParaRPr>
          </a:p>
        </p:txBody>
      </p:sp>
      <p:pic>
        <p:nvPicPr>
          <p:cNvPr id="162" name="Google Shape;162;p27"/>
          <p:cNvPicPr preferRelativeResize="0"/>
          <p:nvPr/>
        </p:nvPicPr>
        <p:blipFill>
          <a:blip r:embed="rId3">
            <a:alphaModFix/>
          </a:blip>
          <a:stretch>
            <a:fillRect/>
          </a:stretch>
        </p:blipFill>
        <p:spPr>
          <a:xfrm>
            <a:off x="8231249" y="229649"/>
            <a:ext cx="601050" cy="546249"/>
          </a:xfrm>
          <a:prstGeom prst="rect">
            <a:avLst/>
          </a:prstGeom>
          <a:noFill/>
          <a:ln>
            <a:noFill/>
          </a:ln>
        </p:spPr>
      </p:pic>
      <p:sp>
        <p:nvSpPr>
          <p:cNvPr id="163" name="Google Shape;163;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7" name="Shape 167"/>
        <p:cNvGrpSpPr/>
        <p:nvPr/>
      </p:nvGrpSpPr>
      <p:grpSpPr>
        <a:xfrm>
          <a:off x="0" y="0"/>
          <a:ext cx="0" cy="0"/>
          <a:chOff x="0" y="0"/>
          <a:chExt cx="0" cy="0"/>
        </a:xfrm>
      </p:grpSpPr>
      <p:sp>
        <p:nvSpPr>
          <p:cNvPr id="168" name="Google Shape;168;p28"/>
          <p:cNvSpPr txBox="1"/>
          <p:nvPr>
            <p:ph type="ctrTitle"/>
          </p:nvPr>
        </p:nvSpPr>
        <p:spPr>
          <a:xfrm>
            <a:off x="311700" y="2207500"/>
            <a:ext cx="8520600" cy="81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600">
                <a:solidFill>
                  <a:srgbClr val="FFFFFF"/>
                </a:solidFill>
                <a:latin typeface="Asap"/>
                <a:ea typeface="Asap"/>
                <a:cs typeface="Asap"/>
                <a:sym typeface="Asap"/>
              </a:rPr>
              <a:t>Libraries for Frontend</a:t>
            </a:r>
            <a:endParaRPr b="1" sz="4600">
              <a:solidFill>
                <a:srgbClr val="FFFFFF"/>
              </a:solidFill>
              <a:latin typeface="Asap"/>
              <a:ea typeface="Asap"/>
              <a:cs typeface="Asap"/>
              <a:sym typeface="Asap"/>
            </a:endParaRPr>
          </a:p>
        </p:txBody>
      </p:sp>
      <p:pic>
        <p:nvPicPr>
          <p:cNvPr id="169" name="Google Shape;169;p28"/>
          <p:cNvPicPr preferRelativeResize="0"/>
          <p:nvPr/>
        </p:nvPicPr>
        <p:blipFill>
          <a:blip r:embed="rId4">
            <a:alphaModFix/>
          </a:blip>
          <a:stretch>
            <a:fillRect/>
          </a:stretch>
        </p:blipFill>
        <p:spPr>
          <a:xfrm>
            <a:off x="8231249" y="253474"/>
            <a:ext cx="601050" cy="5462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JQuery - </a:t>
            </a:r>
            <a:r>
              <a:rPr lang="en" u="sng">
                <a:solidFill>
                  <a:srgbClr val="FF9900"/>
                </a:solidFill>
                <a:hlinkClick r:id="rId3"/>
              </a:rPr>
              <a:t>https://jquery.com</a:t>
            </a:r>
            <a:endParaRPr>
              <a:solidFill>
                <a:srgbClr val="FF9900"/>
              </a:solidFill>
            </a:endParaRPr>
          </a:p>
        </p:txBody>
      </p:sp>
      <p:sp>
        <p:nvSpPr>
          <p:cNvPr id="175" name="Google Shape;17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JQuery is a JS library that provides functions for manipulating the DOM, handling events, API calls among others. It is one of the oldest.</a:t>
            </a:r>
            <a:endParaRPr>
              <a:solidFill>
                <a:srgbClr val="FF9900"/>
              </a:solidFill>
            </a:endParaRPr>
          </a:p>
          <a:p>
            <a:pPr indent="0" lvl="0" marL="0" rtl="0" algn="l">
              <a:spcBef>
                <a:spcPts val="1600"/>
              </a:spcBef>
              <a:spcAft>
                <a:spcPts val="0"/>
              </a:spcAft>
              <a:buNone/>
            </a:pPr>
            <a:r>
              <a:rPr lang="en">
                <a:solidFill>
                  <a:srgbClr val="FF9900"/>
                </a:solidFill>
              </a:rPr>
              <a:t>JQuery is </a:t>
            </a:r>
            <a:r>
              <a:rPr lang="en">
                <a:solidFill>
                  <a:srgbClr val="FF9900"/>
                </a:solidFill>
              </a:rPr>
              <a:t>no longer</a:t>
            </a:r>
            <a:r>
              <a:rPr lang="en">
                <a:solidFill>
                  <a:srgbClr val="FF9900"/>
                </a:solidFill>
              </a:rPr>
              <a:t> a thing like before but it is still being used widely on the web.</a:t>
            </a:r>
            <a:endParaRPr>
              <a:solidFill>
                <a:srgbClr val="FF9900"/>
              </a:solidFill>
            </a:endParaRPr>
          </a:p>
          <a:p>
            <a:pPr indent="0" lvl="0" marL="0" rtl="0" algn="l">
              <a:spcBef>
                <a:spcPts val="1600"/>
              </a:spcBef>
              <a:spcAft>
                <a:spcPts val="0"/>
              </a:spcAft>
              <a:buNone/>
            </a:pPr>
            <a:r>
              <a:rPr lang="en">
                <a:solidFill>
                  <a:srgbClr val="FF9900"/>
                </a:solidFill>
              </a:rPr>
              <a:t>Sites using JQuery is Emobilis website.</a:t>
            </a:r>
            <a:endParaRPr>
              <a:solidFill>
                <a:srgbClr val="FF9900"/>
              </a:solidFill>
            </a:endParaRPr>
          </a:p>
          <a:p>
            <a:pPr indent="0" lvl="0" marL="0" rtl="0" algn="l">
              <a:spcBef>
                <a:spcPts val="1600"/>
              </a:spcBef>
              <a:spcAft>
                <a:spcPts val="1600"/>
              </a:spcAft>
              <a:buNone/>
            </a:pPr>
            <a:r>
              <a:rPr lang="en">
                <a:solidFill>
                  <a:srgbClr val="FF9900"/>
                </a:solidFill>
              </a:rPr>
              <a:t>Let’s see some code example.</a:t>
            </a:r>
            <a:endParaRPr>
              <a:solidFill>
                <a:srgbClr val="FF9900"/>
              </a:solidFill>
            </a:endParaRPr>
          </a:p>
        </p:txBody>
      </p:sp>
      <p:sp>
        <p:nvSpPr>
          <p:cNvPr id="176" name="Google Shape;17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213525"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ReactJS - </a:t>
            </a:r>
            <a:r>
              <a:rPr lang="en">
                <a:solidFill>
                  <a:srgbClr val="FF9900"/>
                </a:solidFill>
                <a:uFill>
                  <a:noFill/>
                </a:uFill>
                <a:hlinkClick r:id="rId3"/>
              </a:rPr>
              <a:t>https://reactjs.org/</a:t>
            </a:r>
            <a:r>
              <a:rPr lang="en">
                <a:solidFill>
                  <a:srgbClr val="FF9900"/>
                </a:solidFill>
              </a:rPr>
              <a:t> </a:t>
            </a:r>
            <a:endParaRPr>
              <a:solidFill>
                <a:srgbClr val="FF9900"/>
              </a:solidFill>
            </a:endParaRPr>
          </a:p>
        </p:txBody>
      </p:sp>
      <p:sp>
        <p:nvSpPr>
          <p:cNvPr id="182" name="Google Shape;182;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9900"/>
                </a:solidFill>
              </a:rPr>
              <a:t>ReactJS is a library for developing interactive single page applications. It is based on the </a:t>
            </a:r>
            <a:r>
              <a:rPr lang="en">
                <a:solidFill>
                  <a:srgbClr val="FF9900"/>
                </a:solidFill>
              </a:rPr>
              <a:t>concept</a:t>
            </a:r>
            <a:r>
              <a:rPr lang="en">
                <a:solidFill>
                  <a:srgbClr val="FF9900"/>
                </a:solidFill>
              </a:rPr>
              <a:t> of Virtual DOM. So React gives manages the DOM for you and lets you decide when to do that.</a:t>
            </a:r>
            <a:endParaRPr>
              <a:solidFill>
                <a:srgbClr val="FF9900"/>
              </a:solidFill>
            </a:endParaRPr>
          </a:p>
          <a:p>
            <a:pPr indent="0" lvl="0" marL="0" rtl="0" algn="l">
              <a:spcBef>
                <a:spcPts val="1600"/>
              </a:spcBef>
              <a:spcAft>
                <a:spcPts val="0"/>
              </a:spcAft>
              <a:buClr>
                <a:schemeClr val="dk1"/>
              </a:buClr>
              <a:buSzPts val="1100"/>
              <a:buFont typeface="Arial"/>
              <a:buNone/>
            </a:pPr>
            <a:r>
              <a:rPr lang="en">
                <a:solidFill>
                  <a:srgbClr val="FF9900"/>
                </a:solidFill>
              </a:rPr>
              <a:t>There is more on what the creator say about it here. </a:t>
            </a:r>
            <a:r>
              <a:rPr lang="en" u="sng">
                <a:solidFill>
                  <a:srgbClr val="4A86E8"/>
                </a:solidFill>
                <a:hlinkClick r:id="rId4"/>
              </a:rPr>
              <a:t>https://reactjs.org/blog/2013/06/05/why-react.html</a:t>
            </a:r>
            <a:endParaRPr>
              <a:solidFill>
                <a:srgbClr val="4A86E8"/>
              </a:solidFill>
            </a:endParaRPr>
          </a:p>
          <a:p>
            <a:pPr indent="0" lvl="0" marL="0" rtl="0" algn="l">
              <a:spcBef>
                <a:spcPts val="1600"/>
              </a:spcBef>
              <a:spcAft>
                <a:spcPts val="0"/>
              </a:spcAft>
              <a:buClr>
                <a:schemeClr val="dk1"/>
              </a:buClr>
              <a:buSzPts val="1100"/>
              <a:buFont typeface="Arial"/>
              <a:buNone/>
            </a:pPr>
            <a:r>
              <a:rPr lang="en">
                <a:solidFill>
                  <a:srgbClr val="FF9900"/>
                </a:solidFill>
              </a:rPr>
              <a:t>ReactJS is component based and is has a well defined and fast API of creation and destruction of components. It boast for speed and modularity</a:t>
            </a:r>
            <a:endParaRPr>
              <a:solidFill>
                <a:srgbClr val="FF9900"/>
              </a:solidFill>
            </a:endParaRPr>
          </a:p>
          <a:p>
            <a:pPr indent="0" lvl="0" marL="0" rtl="0" algn="l">
              <a:spcBef>
                <a:spcPts val="1600"/>
              </a:spcBef>
              <a:spcAft>
                <a:spcPts val="1600"/>
              </a:spcAft>
              <a:buClr>
                <a:schemeClr val="dk1"/>
              </a:buClr>
              <a:buSzPts val="1100"/>
              <a:buFont typeface="Arial"/>
              <a:buNone/>
            </a:pPr>
            <a:r>
              <a:rPr lang="en">
                <a:solidFill>
                  <a:srgbClr val="FF9900"/>
                </a:solidFill>
              </a:rPr>
              <a:t>Some code example?</a:t>
            </a:r>
            <a:endParaRPr>
              <a:solidFill>
                <a:srgbClr val="FF9900"/>
              </a:solidFill>
            </a:endParaRPr>
          </a:p>
        </p:txBody>
      </p:sp>
      <p:sp>
        <p:nvSpPr>
          <p:cNvPr id="183" name="Google Shape;183;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7" name="Shape 187"/>
        <p:cNvGrpSpPr/>
        <p:nvPr/>
      </p:nvGrpSpPr>
      <p:grpSpPr>
        <a:xfrm>
          <a:off x="0" y="0"/>
          <a:ext cx="0" cy="0"/>
          <a:chOff x="0" y="0"/>
          <a:chExt cx="0" cy="0"/>
        </a:xfrm>
      </p:grpSpPr>
      <p:sp>
        <p:nvSpPr>
          <p:cNvPr id="188" name="Google Shape;188;p31"/>
          <p:cNvSpPr txBox="1"/>
          <p:nvPr>
            <p:ph type="ctrTitle"/>
          </p:nvPr>
        </p:nvSpPr>
        <p:spPr>
          <a:xfrm>
            <a:off x="311700" y="2207500"/>
            <a:ext cx="8520600" cy="81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600">
                <a:solidFill>
                  <a:srgbClr val="FFFFFF"/>
                </a:solidFill>
                <a:latin typeface="Asap"/>
                <a:ea typeface="Asap"/>
                <a:cs typeface="Asap"/>
                <a:sym typeface="Asap"/>
              </a:rPr>
              <a:t>Frameworks</a:t>
            </a:r>
            <a:r>
              <a:rPr b="1" lang="en" sz="4600">
                <a:solidFill>
                  <a:srgbClr val="FFFFFF"/>
                </a:solidFill>
                <a:latin typeface="Asap"/>
                <a:ea typeface="Asap"/>
                <a:cs typeface="Asap"/>
                <a:sym typeface="Asap"/>
              </a:rPr>
              <a:t> for Frontend</a:t>
            </a:r>
            <a:endParaRPr b="1" sz="4600">
              <a:solidFill>
                <a:srgbClr val="FFFFFF"/>
              </a:solidFill>
              <a:latin typeface="Asap"/>
              <a:ea typeface="Asap"/>
              <a:cs typeface="Asap"/>
              <a:sym typeface="Asap"/>
            </a:endParaRPr>
          </a:p>
        </p:txBody>
      </p:sp>
      <p:pic>
        <p:nvPicPr>
          <p:cNvPr id="189" name="Google Shape;189;p31"/>
          <p:cNvPicPr preferRelativeResize="0"/>
          <p:nvPr/>
        </p:nvPicPr>
        <p:blipFill>
          <a:blip r:embed="rId4">
            <a:alphaModFix/>
          </a:blip>
          <a:stretch>
            <a:fillRect/>
          </a:stretch>
        </p:blipFill>
        <p:spPr>
          <a:xfrm>
            <a:off x="8231249" y="253474"/>
            <a:ext cx="601050" cy="5462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780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9900"/>
                </a:solidFill>
              </a:rPr>
              <a:t>Notes</a:t>
            </a:r>
            <a:endParaRPr b="1">
              <a:solidFill>
                <a:srgbClr val="184857"/>
              </a:solidFill>
              <a:latin typeface="Asap"/>
              <a:ea typeface="Asap"/>
              <a:cs typeface="Asap"/>
              <a:sym typeface="Asap"/>
            </a:endParaRPr>
          </a:p>
        </p:txBody>
      </p:sp>
      <p:sp>
        <p:nvSpPr>
          <p:cNvPr id="63" name="Google Shape;63;p14"/>
          <p:cNvSpPr txBox="1"/>
          <p:nvPr>
            <p:ph idx="1" type="body"/>
          </p:nvPr>
        </p:nvSpPr>
        <p:spPr>
          <a:xfrm>
            <a:off x="311700" y="1152475"/>
            <a:ext cx="8520600" cy="363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9900"/>
                </a:solidFill>
                <a:latin typeface="Asap"/>
                <a:ea typeface="Asap"/>
                <a:cs typeface="Asap"/>
                <a:sym typeface="Asap"/>
              </a:rPr>
              <a:t>The notes here are available on this GitHub Repository.</a:t>
            </a:r>
            <a:endParaRPr sz="2800">
              <a:solidFill>
                <a:srgbClr val="FF9900"/>
              </a:solidFill>
              <a:latin typeface="Asap"/>
              <a:ea typeface="Asap"/>
              <a:cs typeface="Asap"/>
              <a:sym typeface="Asap"/>
            </a:endParaRPr>
          </a:p>
          <a:p>
            <a:pPr indent="0" lvl="0" marL="0" rtl="0" algn="l">
              <a:spcBef>
                <a:spcPts val="1600"/>
              </a:spcBef>
              <a:spcAft>
                <a:spcPts val="1600"/>
              </a:spcAft>
              <a:buNone/>
            </a:pPr>
            <a:r>
              <a:rPr lang="en" u="sng">
                <a:solidFill>
                  <a:srgbClr val="4A86E8"/>
                </a:solidFill>
                <a:latin typeface="Asap"/>
                <a:ea typeface="Asap"/>
                <a:cs typeface="Asap"/>
                <a:sym typeface="Asap"/>
                <a:hlinkClick r:id="rId3"/>
              </a:rPr>
              <a:t>https://github.com/zemuldo/emobilis_frontend_presentation_examples</a:t>
            </a:r>
            <a:endParaRPr>
              <a:solidFill>
                <a:srgbClr val="4A86E8"/>
              </a:solidFill>
              <a:latin typeface="Asap"/>
              <a:ea typeface="Asap"/>
              <a:cs typeface="Asap"/>
              <a:sym typeface="Asap"/>
            </a:endParaRPr>
          </a:p>
        </p:txBody>
      </p:sp>
      <p:pic>
        <p:nvPicPr>
          <p:cNvPr id="64" name="Google Shape;64;p14"/>
          <p:cNvPicPr preferRelativeResize="0"/>
          <p:nvPr/>
        </p:nvPicPr>
        <p:blipFill>
          <a:blip r:embed="rId4">
            <a:alphaModFix/>
          </a:blip>
          <a:stretch>
            <a:fillRect/>
          </a:stretch>
        </p:blipFill>
        <p:spPr>
          <a:xfrm>
            <a:off x="8231249" y="229649"/>
            <a:ext cx="601050" cy="546249"/>
          </a:xfrm>
          <a:prstGeom prst="rect">
            <a:avLst/>
          </a:prstGeom>
          <a:noFill/>
          <a:ln>
            <a:noFill/>
          </a:ln>
        </p:spPr>
      </p:pic>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BackboneJS</a:t>
            </a:r>
            <a:endParaRPr>
              <a:solidFill>
                <a:srgbClr val="FF9900"/>
              </a:solidFill>
            </a:endParaRPr>
          </a:p>
        </p:txBody>
      </p:sp>
      <p:sp>
        <p:nvSpPr>
          <p:cNvPr id="195" name="Google Shape;19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9900"/>
                </a:solidFill>
                <a:latin typeface="Asap"/>
                <a:ea typeface="Asap"/>
                <a:cs typeface="Asap"/>
                <a:sym typeface="Asap"/>
              </a:rPr>
              <a:t>Backbone is an MVC framework that gives structure to web applications by providing </a:t>
            </a:r>
            <a:r>
              <a:rPr b="1" lang="en">
                <a:solidFill>
                  <a:srgbClr val="FF9900"/>
                </a:solidFill>
                <a:latin typeface="Asap"/>
                <a:ea typeface="Asap"/>
                <a:cs typeface="Asap"/>
                <a:sym typeface="Asap"/>
              </a:rPr>
              <a:t>models</a:t>
            </a:r>
            <a:r>
              <a:rPr lang="en">
                <a:solidFill>
                  <a:srgbClr val="FF9900"/>
                </a:solidFill>
                <a:latin typeface="Asap"/>
                <a:ea typeface="Asap"/>
                <a:cs typeface="Asap"/>
                <a:sym typeface="Asap"/>
              </a:rPr>
              <a:t> with key-value binding and custom events, </a:t>
            </a:r>
            <a:r>
              <a:rPr b="1" lang="en">
                <a:solidFill>
                  <a:srgbClr val="FF9900"/>
                </a:solidFill>
                <a:latin typeface="Asap"/>
                <a:ea typeface="Asap"/>
                <a:cs typeface="Asap"/>
                <a:sym typeface="Asap"/>
              </a:rPr>
              <a:t>collections</a:t>
            </a:r>
            <a:r>
              <a:rPr lang="en">
                <a:solidFill>
                  <a:srgbClr val="FF9900"/>
                </a:solidFill>
                <a:latin typeface="Asap"/>
                <a:ea typeface="Asap"/>
                <a:cs typeface="Asap"/>
                <a:sym typeface="Asap"/>
              </a:rPr>
              <a:t> with a rich API of enumerable functions, </a:t>
            </a:r>
            <a:r>
              <a:rPr b="1" lang="en">
                <a:solidFill>
                  <a:srgbClr val="FF9900"/>
                </a:solidFill>
                <a:latin typeface="Asap"/>
                <a:ea typeface="Asap"/>
                <a:cs typeface="Asap"/>
                <a:sym typeface="Asap"/>
              </a:rPr>
              <a:t>views </a:t>
            </a:r>
            <a:r>
              <a:rPr lang="en">
                <a:solidFill>
                  <a:srgbClr val="FF9900"/>
                </a:solidFill>
                <a:latin typeface="Asap"/>
                <a:ea typeface="Asap"/>
                <a:cs typeface="Asap"/>
                <a:sym typeface="Asap"/>
              </a:rPr>
              <a:t>with declarative event handling, and connects it all to APIs over a RESTful JSON interface.</a:t>
            </a:r>
            <a:endParaRPr>
              <a:solidFill>
                <a:srgbClr val="FF9900"/>
              </a:solidFill>
              <a:latin typeface="Asap"/>
              <a:ea typeface="Asap"/>
              <a:cs typeface="Asap"/>
              <a:sym typeface="Asap"/>
            </a:endParaRPr>
          </a:p>
          <a:p>
            <a:pPr indent="0" lvl="0" marL="0" rtl="0" algn="l">
              <a:spcBef>
                <a:spcPts val="1600"/>
              </a:spcBef>
              <a:spcAft>
                <a:spcPts val="0"/>
              </a:spcAft>
              <a:buClr>
                <a:schemeClr val="dk1"/>
              </a:buClr>
              <a:buSzPts val="1100"/>
              <a:buFont typeface="Arial"/>
              <a:buNone/>
            </a:pPr>
            <a:r>
              <a:rPr lang="en">
                <a:solidFill>
                  <a:srgbClr val="FF9900"/>
                </a:solidFill>
                <a:latin typeface="Asap"/>
                <a:ea typeface="Asap"/>
                <a:cs typeface="Asap"/>
                <a:sym typeface="Asap"/>
              </a:rPr>
              <a:t>Backbone boasts on being lightweight, giving you MVC model and </a:t>
            </a:r>
            <a:endParaRPr>
              <a:solidFill>
                <a:srgbClr val="FF9900"/>
              </a:solidFill>
              <a:latin typeface="Asap"/>
              <a:ea typeface="Asap"/>
              <a:cs typeface="Asap"/>
              <a:sym typeface="Asap"/>
            </a:endParaRPr>
          </a:p>
          <a:p>
            <a:pPr indent="0" lvl="0" marL="0" rtl="0" algn="l">
              <a:spcBef>
                <a:spcPts val="1600"/>
              </a:spcBef>
              <a:spcAft>
                <a:spcPts val="1600"/>
              </a:spcAft>
              <a:buClr>
                <a:schemeClr val="dk1"/>
              </a:buClr>
              <a:buSzPts val="1100"/>
              <a:buFont typeface="Arial"/>
              <a:buNone/>
            </a:pPr>
            <a:r>
              <a:rPr lang="en">
                <a:solidFill>
                  <a:srgbClr val="FF9900"/>
                </a:solidFill>
                <a:latin typeface="Asap"/>
                <a:ea typeface="Asap"/>
                <a:cs typeface="Asap"/>
                <a:sym typeface="Asap"/>
              </a:rPr>
              <a:t>We </a:t>
            </a:r>
            <a:r>
              <a:rPr lang="en">
                <a:solidFill>
                  <a:srgbClr val="FF9900"/>
                </a:solidFill>
                <a:latin typeface="Asap"/>
                <a:ea typeface="Asap"/>
                <a:cs typeface="Asap"/>
                <a:sym typeface="Asap"/>
              </a:rPr>
              <a:t>won't</a:t>
            </a:r>
            <a:r>
              <a:rPr lang="en">
                <a:solidFill>
                  <a:srgbClr val="FF9900"/>
                </a:solidFill>
                <a:latin typeface="Asap"/>
                <a:ea typeface="Asap"/>
                <a:cs typeface="Asap"/>
                <a:sym typeface="Asap"/>
              </a:rPr>
              <a:t> do a code </a:t>
            </a:r>
            <a:r>
              <a:rPr lang="en">
                <a:solidFill>
                  <a:srgbClr val="FF9900"/>
                </a:solidFill>
                <a:latin typeface="Asap"/>
                <a:ea typeface="Asap"/>
                <a:cs typeface="Asap"/>
                <a:sym typeface="Asap"/>
              </a:rPr>
              <a:t>example</a:t>
            </a:r>
            <a:r>
              <a:rPr lang="en">
                <a:solidFill>
                  <a:srgbClr val="FF9900"/>
                </a:solidFill>
                <a:latin typeface="Asap"/>
                <a:ea typeface="Asap"/>
                <a:cs typeface="Asap"/>
                <a:sym typeface="Asap"/>
              </a:rPr>
              <a:t> for </a:t>
            </a:r>
            <a:r>
              <a:rPr lang="en">
                <a:solidFill>
                  <a:srgbClr val="FF9900"/>
                </a:solidFill>
                <a:latin typeface="Asap"/>
                <a:ea typeface="Asap"/>
                <a:cs typeface="Asap"/>
                <a:sym typeface="Asap"/>
              </a:rPr>
              <a:t>backbone js</a:t>
            </a:r>
            <a:r>
              <a:rPr lang="en">
                <a:solidFill>
                  <a:srgbClr val="FF9900"/>
                </a:solidFill>
                <a:latin typeface="Asap"/>
                <a:ea typeface="Asap"/>
                <a:cs typeface="Asap"/>
                <a:sym typeface="Asap"/>
              </a:rPr>
              <a:t> because I am not very conversant with it.If you want to look at backbone, the official docs are good and this repo will give you a good start </a:t>
            </a:r>
            <a:r>
              <a:rPr lang="en" u="sng">
                <a:solidFill>
                  <a:srgbClr val="4A86E8"/>
                </a:solidFill>
                <a:hlinkClick r:id="rId3"/>
              </a:rPr>
              <a:t>https://github.com/tastejs/todomvc</a:t>
            </a:r>
            <a:endParaRPr u="sng">
              <a:solidFill>
                <a:srgbClr val="4A86E8"/>
              </a:solidFill>
              <a:latin typeface="Asap"/>
              <a:ea typeface="Asap"/>
              <a:cs typeface="Asap"/>
              <a:sym typeface="Asap"/>
            </a:endParaRPr>
          </a:p>
        </p:txBody>
      </p:sp>
      <p:sp>
        <p:nvSpPr>
          <p:cNvPr id="196" name="Google Shape;196;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VueJS</a:t>
            </a:r>
            <a:endParaRPr>
              <a:solidFill>
                <a:srgbClr val="FF9900"/>
              </a:solidFill>
            </a:endParaRPr>
          </a:p>
        </p:txBody>
      </p:sp>
      <p:sp>
        <p:nvSpPr>
          <p:cNvPr id="202" name="Google Shape;20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9900"/>
                </a:solidFill>
              </a:rPr>
              <a:t>Vuejs is also another popular library that usually works together with some others tools that make it a framework. Vue boasts its reactive data binding, modularity, simplicity and routing.</a:t>
            </a:r>
            <a:endParaRPr>
              <a:solidFill>
                <a:srgbClr val="FF9900"/>
              </a:solidFill>
            </a:endParaRPr>
          </a:p>
          <a:p>
            <a:pPr indent="0" lvl="0" marL="0" rtl="0" algn="l">
              <a:spcBef>
                <a:spcPts val="1600"/>
              </a:spcBef>
              <a:spcAft>
                <a:spcPts val="0"/>
              </a:spcAft>
              <a:buClr>
                <a:schemeClr val="dk1"/>
              </a:buClr>
              <a:buSzPts val="1100"/>
              <a:buFont typeface="Arial"/>
              <a:buNone/>
            </a:pPr>
            <a:r>
              <a:rPr lang="en">
                <a:solidFill>
                  <a:srgbClr val="FF9900"/>
                </a:solidFill>
              </a:rPr>
              <a:t>VueJS is simpler to learn and implement. I </a:t>
            </a:r>
            <a:r>
              <a:rPr lang="en">
                <a:solidFill>
                  <a:srgbClr val="FF9900"/>
                </a:solidFill>
              </a:rPr>
              <a:t>haven't</a:t>
            </a:r>
            <a:r>
              <a:rPr lang="en">
                <a:solidFill>
                  <a:srgbClr val="FF9900"/>
                </a:solidFill>
              </a:rPr>
              <a:t> used Vue much but so far its pretty awesome. It is also based on instances similar to components in Reactjs.</a:t>
            </a:r>
            <a:endParaRPr>
              <a:solidFill>
                <a:srgbClr val="FF9900"/>
              </a:solidFill>
            </a:endParaRPr>
          </a:p>
          <a:p>
            <a:pPr indent="0" lvl="0" marL="0" rtl="0" algn="l">
              <a:spcBef>
                <a:spcPts val="1600"/>
              </a:spcBef>
              <a:spcAft>
                <a:spcPts val="0"/>
              </a:spcAft>
              <a:buClr>
                <a:schemeClr val="dk1"/>
              </a:buClr>
              <a:buSzPts val="1100"/>
              <a:buFont typeface="Arial"/>
              <a:buNone/>
            </a:pPr>
            <a:r>
              <a:rPr lang="en">
                <a:solidFill>
                  <a:srgbClr val="FF9900"/>
                </a:solidFill>
              </a:rPr>
              <a:t>Lets see the clock in Vue</a:t>
            </a:r>
            <a:endParaRPr>
              <a:solidFill>
                <a:srgbClr val="FF9900"/>
              </a:solidFill>
            </a:endParaRPr>
          </a:p>
          <a:p>
            <a:pPr indent="0" lvl="0" marL="0" rtl="0" algn="l">
              <a:spcBef>
                <a:spcPts val="1600"/>
              </a:spcBef>
              <a:spcAft>
                <a:spcPts val="1600"/>
              </a:spcAft>
              <a:buClr>
                <a:schemeClr val="dk1"/>
              </a:buClr>
              <a:buSzPts val="1100"/>
              <a:buFont typeface="Arial"/>
              <a:buNone/>
            </a:pPr>
            <a:r>
              <a:t/>
            </a:r>
            <a:endParaRPr>
              <a:solidFill>
                <a:srgbClr val="FF9900"/>
              </a:solidFill>
            </a:endParaRPr>
          </a:p>
        </p:txBody>
      </p:sp>
      <p:sp>
        <p:nvSpPr>
          <p:cNvPr id="203" name="Google Shape;203;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Angular JS</a:t>
            </a:r>
            <a:endParaRPr>
              <a:solidFill>
                <a:srgbClr val="FF9900"/>
              </a:solidFill>
            </a:endParaRPr>
          </a:p>
        </p:txBody>
      </p:sp>
      <p:sp>
        <p:nvSpPr>
          <p:cNvPr id="209" name="Google Shape;209;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Angular is from recent features and extendable MVW framework that provides a component based setup with reusability. It has directives that lets you define custom html </a:t>
            </a:r>
            <a:r>
              <a:rPr lang="en">
                <a:solidFill>
                  <a:srgbClr val="FF9900"/>
                </a:solidFill>
              </a:rPr>
              <a:t>syntax</a:t>
            </a:r>
            <a:r>
              <a:rPr lang="en">
                <a:solidFill>
                  <a:srgbClr val="FF9900"/>
                </a:solidFill>
              </a:rPr>
              <a:t> specific to your application.</a:t>
            </a:r>
            <a:endParaRPr>
              <a:solidFill>
                <a:srgbClr val="FF9900"/>
              </a:solidFill>
            </a:endParaRPr>
          </a:p>
          <a:p>
            <a:pPr indent="0" lvl="0" marL="0" rtl="0" algn="l">
              <a:spcBef>
                <a:spcPts val="1600"/>
              </a:spcBef>
              <a:spcAft>
                <a:spcPts val="0"/>
              </a:spcAft>
              <a:buNone/>
            </a:pPr>
            <a:r>
              <a:rPr lang="en">
                <a:solidFill>
                  <a:srgbClr val="FF9900"/>
                </a:solidFill>
              </a:rPr>
              <a:t>Angular has changed the most and gotten really better. It was created by google.</a:t>
            </a:r>
            <a:endParaRPr>
              <a:solidFill>
                <a:srgbClr val="FF9900"/>
              </a:solidFill>
            </a:endParaRPr>
          </a:p>
          <a:p>
            <a:pPr indent="0" lvl="0" marL="0" rtl="0" algn="l">
              <a:spcBef>
                <a:spcPts val="1600"/>
              </a:spcBef>
              <a:spcAft>
                <a:spcPts val="1600"/>
              </a:spcAft>
              <a:buNone/>
            </a:pPr>
            <a:r>
              <a:rPr lang="en">
                <a:solidFill>
                  <a:srgbClr val="FF9900"/>
                </a:solidFill>
              </a:rPr>
              <a:t>Lets see some code.</a:t>
            </a:r>
            <a:endParaRPr>
              <a:solidFill>
                <a:srgbClr val="FF9900"/>
              </a:solidFill>
            </a:endParaRPr>
          </a:p>
        </p:txBody>
      </p:sp>
      <p:sp>
        <p:nvSpPr>
          <p:cNvPr id="210" name="Google Shape;210;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6" name="Google Shape;216;p35"/>
          <p:cNvPicPr preferRelativeResize="0"/>
          <p:nvPr/>
        </p:nvPicPr>
        <p:blipFill>
          <a:blip r:embed="rId3">
            <a:alphaModFix/>
          </a:blip>
          <a:stretch>
            <a:fillRect/>
          </a:stretch>
        </p:blipFill>
        <p:spPr>
          <a:xfrm>
            <a:off x="679175" y="1240925"/>
            <a:ext cx="7785649" cy="3328675"/>
          </a:xfrm>
          <a:prstGeom prst="rect">
            <a:avLst/>
          </a:prstGeom>
          <a:noFill/>
          <a:ln>
            <a:noFill/>
          </a:ln>
        </p:spPr>
      </p:pic>
      <p:sp>
        <p:nvSpPr>
          <p:cNvPr id="217" name="Google Shape;217;p35"/>
          <p:cNvSpPr txBox="1"/>
          <p:nvPr/>
        </p:nvSpPr>
        <p:spPr>
          <a:xfrm>
            <a:off x="779650" y="649700"/>
            <a:ext cx="7558200" cy="5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FF9900"/>
                </a:solidFill>
                <a:latin typeface="Asap"/>
                <a:ea typeface="Asap"/>
                <a:cs typeface="Asap"/>
                <a:sym typeface="Asap"/>
              </a:rPr>
              <a:t>Comparing the main ones.</a:t>
            </a:r>
            <a:endParaRPr b="1" sz="2800">
              <a:solidFill>
                <a:srgbClr val="FF9900"/>
              </a:solidFill>
              <a:latin typeface="Asap"/>
              <a:ea typeface="Asap"/>
              <a:cs typeface="Asap"/>
              <a:sym typeface="Asap"/>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Summarizing</a:t>
            </a:r>
            <a:endParaRPr>
              <a:solidFill>
                <a:srgbClr val="FF9900"/>
              </a:solidFill>
            </a:endParaRPr>
          </a:p>
        </p:txBody>
      </p:sp>
      <p:sp>
        <p:nvSpPr>
          <p:cNvPr id="223" name="Google Shape;223;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We have looked at different Frontend Libraries and Frameworks. Their key features and </a:t>
            </a:r>
            <a:r>
              <a:rPr lang="en">
                <a:solidFill>
                  <a:srgbClr val="FF9900"/>
                </a:solidFill>
              </a:rPr>
              <a:t>differences</a:t>
            </a:r>
            <a:r>
              <a:rPr lang="en">
                <a:solidFill>
                  <a:srgbClr val="FF9900"/>
                </a:solidFill>
              </a:rPr>
              <a:t>.</a:t>
            </a:r>
            <a:endParaRPr>
              <a:solidFill>
                <a:srgbClr val="FF9900"/>
              </a:solidFill>
            </a:endParaRPr>
          </a:p>
          <a:p>
            <a:pPr indent="0" lvl="0" marL="0" rtl="0" algn="l">
              <a:spcBef>
                <a:spcPts val="1600"/>
              </a:spcBef>
              <a:spcAft>
                <a:spcPts val="0"/>
              </a:spcAft>
              <a:buNone/>
            </a:pPr>
            <a:r>
              <a:rPr lang="en">
                <a:solidFill>
                  <a:srgbClr val="FF9900"/>
                </a:solidFill>
              </a:rPr>
              <a:t>All these libraries/frameworks have their strengths and weaknesses. It is important to choose the one that fits in the business logic of your application. </a:t>
            </a:r>
            <a:endParaRPr>
              <a:solidFill>
                <a:srgbClr val="FF9900"/>
              </a:solidFill>
            </a:endParaRPr>
          </a:p>
          <a:p>
            <a:pPr indent="0" lvl="0" marL="0" rtl="0" algn="l">
              <a:spcBef>
                <a:spcPts val="1600"/>
              </a:spcBef>
              <a:spcAft>
                <a:spcPts val="0"/>
              </a:spcAft>
              <a:buNone/>
            </a:pPr>
            <a:r>
              <a:rPr lang="en">
                <a:solidFill>
                  <a:srgbClr val="FF9900"/>
                </a:solidFill>
              </a:rPr>
              <a:t>Or the one that looks clearer and </a:t>
            </a:r>
            <a:r>
              <a:rPr lang="en">
                <a:solidFill>
                  <a:srgbClr val="FF9900"/>
                </a:solidFill>
              </a:rPr>
              <a:t>easier</a:t>
            </a:r>
            <a:r>
              <a:rPr lang="en">
                <a:solidFill>
                  <a:srgbClr val="FF9900"/>
                </a:solidFill>
              </a:rPr>
              <a:t> to get </a:t>
            </a:r>
            <a:r>
              <a:rPr lang="en">
                <a:solidFill>
                  <a:srgbClr val="FF9900"/>
                </a:solidFill>
              </a:rPr>
              <a:t>started</a:t>
            </a:r>
            <a:r>
              <a:rPr lang="en">
                <a:solidFill>
                  <a:srgbClr val="FF9900"/>
                </a:solidFill>
              </a:rPr>
              <a:t> with.</a:t>
            </a:r>
            <a:endParaRPr>
              <a:solidFill>
                <a:srgbClr val="FF9900"/>
              </a:solidFill>
            </a:endParaRPr>
          </a:p>
          <a:p>
            <a:pPr indent="0" lvl="0" marL="0" rtl="0" algn="l">
              <a:spcBef>
                <a:spcPts val="1600"/>
              </a:spcBef>
              <a:spcAft>
                <a:spcPts val="0"/>
              </a:spcAft>
              <a:buNone/>
            </a:pPr>
            <a:r>
              <a:rPr lang="en">
                <a:solidFill>
                  <a:srgbClr val="FF9900"/>
                </a:solidFill>
              </a:rPr>
              <a:t>Try to read the official docs very well to get the correct mindset for </a:t>
            </a:r>
            <a:r>
              <a:rPr lang="en">
                <a:solidFill>
                  <a:srgbClr val="FF9900"/>
                </a:solidFill>
              </a:rPr>
              <a:t>whatever you choose.</a:t>
            </a:r>
            <a:endParaRPr>
              <a:solidFill>
                <a:srgbClr val="FF9900"/>
              </a:solidFill>
            </a:endParaRPr>
          </a:p>
          <a:p>
            <a:pPr indent="0" lvl="0" marL="0" rtl="0" algn="l">
              <a:spcBef>
                <a:spcPts val="1600"/>
              </a:spcBef>
              <a:spcAft>
                <a:spcPts val="1600"/>
              </a:spcAft>
              <a:buNone/>
            </a:pPr>
            <a:r>
              <a:rPr lang="en">
                <a:solidFill>
                  <a:srgbClr val="FF9900"/>
                </a:solidFill>
              </a:rPr>
              <a:t>There are those we haven’t touched like Amberjs, Meteorjs. </a:t>
            </a:r>
            <a:r>
              <a:rPr lang="en">
                <a:solidFill>
                  <a:srgbClr val="FF9900"/>
                </a:solidFill>
              </a:rPr>
              <a:t> </a:t>
            </a:r>
            <a:endParaRPr>
              <a:solidFill>
                <a:srgbClr val="FF9900"/>
              </a:solidFill>
            </a:endParaRPr>
          </a:p>
        </p:txBody>
      </p:sp>
      <p:sp>
        <p:nvSpPr>
          <p:cNvPr id="224" name="Google Shape;224;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28" name="Shape 228"/>
        <p:cNvGrpSpPr/>
        <p:nvPr/>
      </p:nvGrpSpPr>
      <p:grpSpPr>
        <a:xfrm>
          <a:off x="0" y="0"/>
          <a:ext cx="0" cy="0"/>
          <a:chOff x="0" y="0"/>
          <a:chExt cx="0" cy="0"/>
        </a:xfrm>
      </p:grpSpPr>
      <p:sp>
        <p:nvSpPr>
          <p:cNvPr id="229" name="Google Shape;229;p37"/>
          <p:cNvSpPr txBox="1"/>
          <p:nvPr>
            <p:ph type="ctrTitle"/>
          </p:nvPr>
        </p:nvSpPr>
        <p:spPr>
          <a:xfrm>
            <a:off x="311700" y="2207500"/>
            <a:ext cx="8520600" cy="81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600">
                <a:solidFill>
                  <a:srgbClr val="FFFFFF"/>
                </a:solidFill>
                <a:latin typeface="Asap"/>
                <a:ea typeface="Asap"/>
                <a:cs typeface="Asap"/>
                <a:sym typeface="Asap"/>
              </a:rPr>
              <a:t>THANK YOU</a:t>
            </a:r>
            <a:endParaRPr b="1" sz="4600">
              <a:solidFill>
                <a:srgbClr val="FFFFFF"/>
              </a:solidFill>
              <a:latin typeface="Asap"/>
              <a:ea typeface="Asap"/>
              <a:cs typeface="Asap"/>
              <a:sym typeface="Asap"/>
            </a:endParaRPr>
          </a:p>
        </p:txBody>
      </p:sp>
      <p:sp>
        <p:nvSpPr>
          <p:cNvPr id="230" name="Google Shape;230;p37"/>
          <p:cNvSpPr txBox="1"/>
          <p:nvPr>
            <p:ph idx="1" type="subTitle"/>
          </p:nvPr>
        </p:nvSpPr>
        <p:spPr>
          <a:xfrm>
            <a:off x="7439150" y="4525100"/>
            <a:ext cx="1392900" cy="553800"/>
          </a:xfrm>
          <a:prstGeom prst="rect">
            <a:avLst/>
          </a:prstGeom>
        </p:spPr>
        <p:txBody>
          <a:bodyPr anchorCtr="0" anchor="t" bIns="91425" lIns="91425" spcFirstLastPara="1" rIns="91425" wrap="square" tIns="91425">
            <a:noAutofit/>
          </a:bodyPr>
          <a:lstStyle/>
          <a:p>
            <a:pPr indent="0" lvl="0" marL="0" rtl="0" algn="l">
              <a:lnSpc>
                <a:spcPct val="109090"/>
              </a:lnSpc>
              <a:spcBef>
                <a:spcPts val="0"/>
              </a:spcBef>
              <a:spcAft>
                <a:spcPts val="0"/>
              </a:spcAft>
              <a:buNone/>
            </a:pPr>
            <a:r>
              <a:rPr lang="en" sz="1300">
                <a:solidFill>
                  <a:schemeClr val="lt1"/>
                </a:solidFill>
                <a:latin typeface="Asap"/>
                <a:ea typeface="Asap"/>
                <a:cs typeface="Asap"/>
                <a:sym typeface="Asap"/>
              </a:rPr>
              <a:t>©2019 SafeBoda</a:t>
            </a:r>
            <a:endParaRPr sz="1300">
              <a:solidFill>
                <a:schemeClr val="lt1"/>
              </a:solidFill>
              <a:latin typeface="Asap"/>
              <a:ea typeface="Asap"/>
              <a:cs typeface="Asap"/>
              <a:sym typeface="Asap"/>
            </a:endParaRPr>
          </a:p>
          <a:p>
            <a:pPr indent="0" lvl="0" marL="0" rtl="0" algn="l">
              <a:spcBef>
                <a:spcPts val="600"/>
              </a:spcBef>
              <a:spcAft>
                <a:spcPts val="0"/>
              </a:spcAft>
              <a:buNone/>
            </a:pPr>
            <a:r>
              <a:t/>
            </a:r>
            <a:endParaRPr b="1" sz="1300">
              <a:solidFill>
                <a:schemeClr val="lt1"/>
              </a:solidFill>
              <a:latin typeface="Asap"/>
              <a:ea typeface="Asap"/>
              <a:cs typeface="Asap"/>
              <a:sym typeface="Asap"/>
            </a:endParaRPr>
          </a:p>
          <a:p>
            <a:pPr indent="0" lvl="0" marL="0" rtl="0" algn="ctr">
              <a:spcBef>
                <a:spcPts val="0"/>
              </a:spcBef>
              <a:spcAft>
                <a:spcPts val="0"/>
              </a:spcAft>
              <a:buNone/>
            </a:pPr>
            <a:r>
              <a:t/>
            </a:r>
            <a:endParaRPr sz="1200"/>
          </a:p>
        </p:txBody>
      </p:sp>
      <p:pic>
        <p:nvPicPr>
          <p:cNvPr id="231" name="Google Shape;231;p37"/>
          <p:cNvPicPr preferRelativeResize="0"/>
          <p:nvPr/>
        </p:nvPicPr>
        <p:blipFill>
          <a:blip r:embed="rId4">
            <a:alphaModFix/>
          </a:blip>
          <a:stretch>
            <a:fillRect/>
          </a:stretch>
        </p:blipFill>
        <p:spPr>
          <a:xfrm>
            <a:off x="311699" y="266129"/>
            <a:ext cx="2380294" cy="460574"/>
          </a:xfrm>
          <a:prstGeom prst="rect">
            <a:avLst/>
          </a:prstGeom>
          <a:noFill/>
          <a:ln>
            <a:noFill/>
          </a:ln>
        </p:spPr>
      </p:pic>
      <p:pic>
        <p:nvPicPr>
          <p:cNvPr id="232" name="Google Shape;232;p37"/>
          <p:cNvPicPr preferRelativeResize="0"/>
          <p:nvPr/>
        </p:nvPicPr>
        <p:blipFill>
          <a:blip r:embed="rId5">
            <a:alphaModFix/>
          </a:blip>
          <a:stretch>
            <a:fillRect/>
          </a:stretch>
        </p:blipFill>
        <p:spPr>
          <a:xfrm>
            <a:off x="8231249" y="253474"/>
            <a:ext cx="601050" cy="546249"/>
          </a:xfrm>
          <a:prstGeom prst="rect">
            <a:avLst/>
          </a:prstGeom>
          <a:noFill/>
          <a:ln>
            <a:noFill/>
          </a:ln>
        </p:spPr>
      </p:pic>
      <p:sp>
        <p:nvSpPr>
          <p:cNvPr id="233" name="Google Shape;233;p37"/>
          <p:cNvSpPr txBox="1"/>
          <p:nvPr/>
        </p:nvSpPr>
        <p:spPr>
          <a:xfrm>
            <a:off x="1550875" y="3141075"/>
            <a:ext cx="6596100" cy="54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rPr>
              <a:t>Find me on Medium or Github as @zemuldo</a:t>
            </a:r>
            <a:endParaRPr sz="2400">
              <a:solidFill>
                <a:schemeClr val="lt1"/>
              </a:solidFill>
            </a:endParaRPr>
          </a:p>
          <a:p>
            <a:pPr indent="0" lvl="0" marL="0" rtl="0" algn="ctr">
              <a:spcBef>
                <a:spcPts val="0"/>
              </a:spcBef>
              <a:spcAft>
                <a:spcPts val="0"/>
              </a:spcAft>
              <a:buNone/>
            </a:pPr>
            <a:r>
              <a:rPr lang="en" sz="2400">
                <a:solidFill>
                  <a:schemeClr val="lt1"/>
                </a:solidFill>
              </a:rPr>
              <a:t>Happy to learn together.</a:t>
            </a:r>
            <a:endParaRPr sz="24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780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9900"/>
                </a:solidFill>
              </a:rPr>
              <a:t>Assumptions and Recaps</a:t>
            </a:r>
            <a:endParaRPr b="1">
              <a:solidFill>
                <a:srgbClr val="184857"/>
              </a:solidFill>
              <a:latin typeface="Asap"/>
              <a:ea typeface="Asap"/>
              <a:cs typeface="Asap"/>
              <a:sym typeface="Asap"/>
            </a:endParaRPr>
          </a:p>
        </p:txBody>
      </p:sp>
      <p:sp>
        <p:nvSpPr>
          <p:cNvPr id="71" name="Google Shape;71;p15"/>
          <p:cNvSpPr txBox="1"/>
          <p:nvPr>
            <p:ph idx="1" type="body"/>
          </p:nvPr>
        </p:nvSpPr>
        <p:spPr>
          <a:xfrm>
            <a:off x="311700" y="1152475"/>
            <a:ext cx="8520600" cy="363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9900"/>
                </a:solidFill>
                <a:latin typeface="Asap"/>
                <a:ea typeface="Asap"/>
                <a:cs typeface="Asap"/>
                <a:sym typeface="Asap"/>
              </a:rPr>
              <a:t>I have assumed the following for this presentation.</a:t>
            </a:r>
            <a:endParaRPr sz="2800">
              <a:solidFill>
                <a:srgbClr val="FF9900"/>
              </a:solidFill>
              <a:latin typeface="Asap"/>
              <a:ea typeface="Asap"/>
              <a:cs typeface="Asap"/>
              <a:sym typeface="Asap"/>
            </a:endParaRPr>
          </a:p>
          <a:p>
            <a:pPr indent="-406400" lvl="0" marL="457200" rtl="0" algn="l">
              <a:spcBef>
                <a:spcPts val="1600"/>
              </a:spcBef>
              <a:spcAft>
                <a:spcPts val="0"/>
              </a:spcAft>
              <a:buClr>
                <a:srgbClr val="FF9900"/>
              </a:buClr>
              <a:buSzPts val="2800"/>
              <a:buFont typeface="Asap"/>
              <a:buChar char="●"/>
            </a:pPr>
            <a:r>
              <a:rPr lang="en" sz="2800">
                <a:solidFill>
                  <a:srgbClr val="FF9900"/>
                </a:solidFill>
                <a:latin typeface="Asap"/>
                <a:ea typeface="Asap"/>
                <a:cs typeface="Asap"/>
                <a:sym typeface="Asap"/>
              </a:rPr>
              <a:t>Computer and Some Programming knowledge.</a:t>
            </a:r>
            <a:endParaRPr sz="2800">
              <a:solidFill>
                <a:srgbClr val="FF9900"/>
              </a:solidFill>
              <a:latin typeface="Asap"/>
              <a:ea typeface="Asap"/>
              <a:cs typeface="Asap"/>
              <a:sym typeface="Asap"/>
            </a:endParaRPr>
          </a:p>
          <a:p>
            <a:pPr indent="-406400" lvl="0" marL="457200" rtl="0" algn="l">
              <a:spcBef>
                <a:spcPts val="0"/>
              </a:spcBef>
              <a:spcAft>
                <a:spcPts val="0"/>
              </a:spcAft>
              <a:buClr>
                <a:srgbClr val="FF9900"/>
              </a:buClr>
              <a:buSzPts val="2800"/>
              <a:buFont typeface="Asap"/>
              <a:buChar char="●"/>
            </a:pPr>
            <a:r>
              <a:rPr lang="en" sz="2800">
                <a:solidFill>
                  <a:srgbClr val="FF9900"/>
                </a:solidFill>
                <a:latin typeface="Asap"/>
                <a:ea typeface="Asap"/>
                <a:cs typeface="Asap"/>
                <a:sym typeface="Asap"/>
              </a:rPr>
              <a:t>Knowledge of HTML, CSS and JavaScript.</a:t>
            </a:r>
            <a:endParaRPr sz="2800">
              <a:solidFill>
                <a:srgbClr val="FF9900"/>
              </a:solidFill>
              <a:latin typeface="Asap"/>
              <a:ea typeface="Asap"/>
              <a:cs typeface="Asap"/>
              <a:sym typeface="Asap"/>
            </a:endParaRPr>
          </a:p>
          <a:p>
            <a:pPr indent="-406400" lvl="0" marL="457200" rtl="0" algn="l">
              <a:spcBef>
                <a:spcPts val="0"/>
              </a:spcBef>
              <a:spcAft>
                <a:spcPts val="0"/>
              </a:spcAft>
              <a:buClr>
                <a:srgbClr val="FF9900"/>
              </a:buClr>
              <a:buSzPts val="2800"/>
              <a:buFont typeface="Asap"/>
              <a:buChar char="●"/>
            </a:pPr>
            <a:r>
              <a:rPr lang="en" sz="2800">
                <a:solidFill>
                  <a:srgbClr val="FF9900"/>
                </a:solidFill>
                <a:latin typeface="Asap"/>
                <a:ea typeface="Asap"/>
                <a:cs typeface="Asap"/>
                <a:sym typeface="Asap"/>
              </a:rPr>
              <a:t>Understanding of what User interfaces are.</a:t>
            </a:r>
            <a:endParaRPr sz="2800">
              <a:solidFill>
                <a:srgbClr val="FF9900"/>
              </a:solidFill>
              <a:latin typeface="Asap"/>
              <a:ea typeface="Asap"/>
              <a:cs typeface="Asap"/>
              <a:sym typeface="Asap"/>
            </a:endParaRPr>
          </a:p>
          <a:p>
            <a:pPr indent="-406400" lvl="0" marL="457200" rtl="0" algn="l">
              <a:spcBef>
                <a:spcPts val="0"/>
              </a:spcBef>
              <a:spcAft>
                <a:spcPts val="0"/>
              </a:spcAft>
              <a:buClr>
                <a:srgbClr val="FF9900"/>
              </a:buClr>
              <a:buSzPts val="2800"/>
              <a:buFont typeface="Asap"/>
              <a:buChar char="●"/>
            </a:pPr>
            <a:r>
              <a:rPr lang="en" sz="2800">
                <a:solidFill>
                  <a:srgbClr val="FF9900"/>
                </a:solidFill>
                <a:latin typeface="Asap"/>
                <a:ea typeface="Asap"/>
                <a:cs typeface="Asap"/>
                <a:sym typeface="Asap"/>
              </a:rPr>
              <a:t>Conversant with at least one text editor.</a:t>
            </a:r>
            <a:endParaRPr sz="2800">
              <a:solidFill>
                <a:srgbClr val="FF9900"/>
              </a:solidFill>
              <a:latin typeface="Asap"/>
              <a:ea typeface="Asap"/>
              <a:cs typeface="Asap"/>
              <a:sym typeface="Asap"/>
            </a:endParaRPr>
          </a:p>
          <a:p>
            <a:pPr indent="-406400" lvl="0" marL="457200" rtl="0" algn="l">
              <a:spcBef>
                <a:spcPts val="0"/>
              </a:spcBef>
              <a:spcAft>
                <a:spcPts val="0"/>
              </a:spcAft>
              <a:buClr>
                <a:srgbClr val="FF9900"/>
              </a:buClr>
              <a:buSzPts val="2800"/>
              <a:buFont typeface="Asap"/>
              <a:buChar char="●"/>
            </a:pPr>
            <a:r>
              <a:rPr lang="en" sz="2800">
                <a:solidFill>
                  <a:srgbClr val="FF9900"/>
                </a:solidFill>
                <a:latin typeface="Asap"/>
                <a:ea typeface="Asap"/>
                <a:cs typeface="Asap"/>
                <a:sym typeface="Asap"/>
              </a:rPr>
              <a:t>Understanding of what APIs are, REST</a:t>
            </a:r>
            <a:endParaRPr sz="2800">
              <a:solidFill>
                <a:srgbClr val="FF9900"/>
              </a:solidFill>
              <a:latin typeface="Asap"/>
              <a:ea typeface="Asap"/>
              <a:cs typeface="Asap"/>
              <a:sym typeface="Asap"/>
            </a:endParaRPr>
          </a:p>
        </p:txBody>
      </p:sp>
      <p:pic>
        <p:nvPicPr>
          <p:cNvPr id="72" name="Google Shape;72;p15"/>
          <p:cNvPicPr preferRelativeResize="0"/>
          <p:nvPr/>
        </p:nvPicPr>
        <p:blipFill>
          <a:blip r:embed="rId3">
            <a:alphaModFix/>
          </a:blip>
          <a:stretch>
            <a:fillRect/>
          </a:stretch>
        </p:blipFill>
        <p:spPr>
          <a:xfrm>
            <a:off x="8231249" y="229649"/>
            <a:ext cx="601050" cy="546249"/>
          </a:xfrm>
          <a:prstGeom prst="rect">
            <a:avLst/>
          </a:prstGeom>
          <a:noFill/>
          <a:ln>
            <a:noFill/>
          </a:ln>
        </p:spPr>
      </p:pic>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780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9900"/>
                </a:solidFill>
              </a:rPr>
              <a:t>What we will cover</a:t>
            </a:r>
            <a:endParaRPr b="1">
              <a:solidFill>
                <a:srgbClr val="184857"/>
              </a:solidFill>
              <a:latin typeface="Asap"/>
              <a:ea typeface="Asap"/>
              <a:cs typeface="Asap"/>
              <a:sym typeface="Asap"/>
            </a:endParaRPr>
          </a:p>
        </p:txBody>
      </p:sp>
      <p:sp>
        <p:nvSpPr>
          <p:cNvPr id="79" name="Google Shape;79;p16"/>
          <p:cNvSpPr txBox="1"/>
          <p:nvPr>
            <p:ph idx="1" type="body"/>
          </p:nvPr>
        </p:nvSpPr>
        <p:spPr>
          <a:xfrm>
            <a:off x="311700" y="1152475"/>
            <a:ext cx="8520600" cy="3647400"/>
          </a:xfrm>
          <a:prstGeom prst="rect">
            <a:avLst/>
          </a:prstGeom>
        </p:spPr>
        <p:txBody>
          <a:bodyPr anchorCtr="0" anchor="t" bIns="91425" lIns="91425" spcFirstLastPara="1" rIns="91425" wrap="square" tIns="91425">
            <a:noAutofit/>
          </a:bodyPr>
          <a:lstStyle/>
          <a:p>
            <a:pPr indent="-406400" lvl="0" marL="457200" rtl="0" algn="l">
              <a:lnSpc>
                <a:spcPct val="100000"/>
              </a:lnSpc>
              <a:spcBef>
                <a:spcPts val="0"/>
              </a:spcBef>
              <a:spcAft>
                <a:spcPts val="0"/>
              </a:spcAft>
              <a:buClr>
                <a:srgbClr val="FF9900"/>
              </a:buClr>
              <a:buSzPts val="2800"/>
              <a:buChar char="●"/>
            </a:pPr>
            <a:r>
              <a:rPr b="1" lang="en" sz="2800">
                <a:solidFill>
                  <a:srgbClr val="FF9900"/>
                </a:solidFill>
              </a:rPr>
              <a:t>Recap of MVC and SPA.</a:t>
            </a:r>
            <a:endParaRPr b="1" sz="2800">
              <a:solidFill>
                <a:srgbClr val="FF9900"/>
              </a:solidFill>
            </a:endParaRPr>
          </a:p>
          <a:p>
            <a:pPr indent="-406400" lvl="0" marL="457200" rtl="0" algn="l">
              <a:lnSpc>
                <a:spcPct val="100000"/>
              </a:lnSpc>
              <a:spcBef>
                <a:spcPts val="0"/>
              </a:spcBef>
              <a:spcAft>
                <a:spcPts val="0"/>
              </a:spcAft>
              <a:buClr>
                <a:srgbClr val="FF9900"/>
              </a:buClr>
              <a:buSzPts val="2800"/>
              <a:buChar char="●"/>
            </a:pPr>
            <a:r>
              <a:rPr b="1" lang="en" sz="2800">
                <a:solidFill>
                  <a:srgbClr val="FF9900"/>
                </a:solidFill>
              </a:rPr>
              <a:t>Frameworks and Libraries for Web Developers</a:t>
            </a:r>
            <a:endParaRPr b="1" sz="2800">
              <a:solidFill>
                <a:srgbClr val="FF9900"/>
              </a:solidFill>
            </a:endParaRPr>
          </a:p>
          <a:p>
            <a:pPr indent="-406400" lvl="0" marL="457200" rtl="0" algn="l">
              <a:lnSpc>
                <a:spcPct val="100000"/>
              </a:lnSpc>
              <a:spcBef>
                <a:spcPts val="0"/>
              </a:spcBef>
              <a:spcAft>
                <a:spcPts val="0"/>
              </a:spcAft>
              <a:buClr>
                <a:srgbClr val="FF9900"/>
              </a:buClr>
              <a:buSzPts val="2800"/>
              <a:buChar char="●"/>
            </a:pPr>
            <a:r>
              <a:rPr b="1" lang="en" sz="2800">
                <a:solidFill>
                  <a:srgbClr val="FF9900"/>
                </a:solidFill>
              </a:rPr>
              <a:t>Differences between Frameworks and Libraries.</a:t>
            </a:r>
            <a:endParaRPr b="1" sz="2800">
              <a:solidFill>
                <a:srgbClr val="FF9900"/>
              </a:solidFill>
            </a:endParaRPr>
          </a:p>
          <a:p>
            <a:pPr indent="-406400" lvl="0" marL="457200" rtl="0" algn="l">
              <a:lnSpc>
                <a:spcPct val="100000"/>
              </a:lnSpc>
              <a:spcBef>
                <a:spcPts val="0"/>
              </a:spcBef>
              <a:spcAft>
                <a:spcPts val="0"/>
              </a:spcAft>
              <a:buClr>
                <a:srgbClr val="FF9900"/>
              </a:buClr>
              <a:buSzPts val="2800"/>
              <a:buChar char="●"/>
            </a:pPr>
            <a:r>
              <a:rPr b="1" lang="en" sz="2800">
                <a:solidFill>
                  <a:srgbClr val="FF9900"/>
                </a:solidFill>
              </a:rPr>
              <a:t>Why do we need them?</a:t>
            </a:r>
            <a:endParaRPr b="1" sz="2800">
              <a:solidFill>
                <a:srgbClr val="FF9900"/>
              </a:solidFill>
            </a:endParaRPr>
          </a:p>
          <a:p>
            <a:pPr indent="-406400" lvl="0" marL="457200" rtl="0" algn="l">
              <a:lnSpc>
                <a:spcPct val="100000"/>
              </a:lnSpc>
              <a:spcBef>
                <a:spcPts val="0"/>
              </a:spcBef>
              <a:spcAft>
                <a:spcPts val="0"/>
              </a:spcAft>
              <a:buClr>
                <a:srgbClr val="FF9900"/>
              </a:buClr>
              <a:buSzPts val="2800"/>
              <a:buChar char="●"/>
            </a:pPr>
            <a:r>
              <a:rPr b="1" lang="en" sz="2800">
                <a:solidFill>
                  <a:srgbClr val="FF9900"/>
                </a:solidFill>
              </a:rPr>
              <a:t>What are some of the popular ones.</a:t>
            </a:r>
            <a:endParaRPr b="1" sz="2800">
              <a:solidFill>
                <a:srgbClr val="FF9900"/>
              </a:solidFill>
            </a:endParaRPr>
          </a:p>
          <a:p>
            <a:pPr indent="-406400" lvl="0" marL="457200" rtl="0" algn="l">
              <a:lnSpc>
                <a:spcPct val="100000"/>
              </a:lnSpc>
              <a:spcBef>
                <a:spcPts val="0"/>
              </a:spcBef>
              <a:spcAft>
                <a:spcPts val="0"/>
              </a:spcAft>
              <a:buClr>
                <a:srgbClr val="FF9900"/>
              </a:buClr>
              <a:buSzPts val="2800"/>
              <a:buChar char="●"/>
            </a:pPr>
            <a:r>
              <a:rPr b="1" lang="en" sz="2800">
                <a:solidFill>
                  <a:srgbClr val="FF9900"/>
                </a:solidFill>
              </a:rPr>
              <a:t>Code Samples.</a:t>
            </a:r>
            <a:endParaRPr b="1" sz="2800">
              <a:solidFill>
                <a:srgbClr val="FF9900"/>
              </a:solidFill>
            </a:endParaRPr>
          </a:p>
          <a:p>
            <a:pPr indent="-406400" lvl="0" marL="457200" rtl="0" algn="l">
              <a:lnSpc>
                <a:spcPct val="100000"/>
              </a:lnSpc>
              <a:spcBef>
                <a:spcPts val="0"/>
              </a:spcBef>
              <a:spcAft>
                <a:spcPts val="0"/>
              </a:spcAft>
              <a:buClr>
                <a:srgbClr val="FF9900"/>
              </a:buClr>
              <a:buSzPts val="2800"/>
              <a:buChar char="●"/>
            </a:pPr>
            <a:r>
              <a:rPr b="1" lang="en" sz="2800">
                <a:solidFill>
                  <a:srgbClr val="FF9900"/>
                </a:solidFill>
              </a:rPr>
              <a:t>Summary.</a:t>
            </a:r>
            <a:endParaRPr b="1" sz="2800">
              <a:solidFill>
                <a:srgbClr val="FF9900"/>
              </a:solidFill>
            </a:endParaRPr>
          </a:p>
        </p:txBody>
      </p:sp>
      <p:pic>
        <p:nvPicPr>
          <p:cNvPr id="80" name="Google Shape;80;p16"/>
          <p:cNvPicPr preferRelativeResize="0"/>
          <p:nvPr/>
        </p:nvPicPr>
        <p:blipFill>
          <a:blip r:embed="rId3">
            <a:alphaModFix/>
          </a:blip>
          <a:stretch>
            <a:fillRect/>
          </a:stretch>
        </p:blipFill>
        <p:spPr>
          <a:xfrm>
            <a:off x="8231249" y="229649"/>
            <a:ext cx="601050" cy="546249"/>
          </a:xfrm>
          <a:prstGeom prst="rect">
            <a:avLst/>
          </a:prstGeom>
          <a:noFill/>
          <a:ln>
            <a:noFill/>
          </a:ln>
        </p:spPr>
      </p:pic>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Recap of MVC, MVW and SPA</a:t>
            </a:r>
            <a:endParaRPr>
              <a:solidFill>
                <a:srgbClr val="FF9900"/>
              </a:solidFill>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SPA:</a:t>
            </a:r>
            <a:r>
              <a:rPr lang="en">
                <a:solidFill>
                  <a:srgbClr val="FF9900"/>
                </a:solidFill>
              </a:rPr>
              <a:t> This refers to Single Page Application. These are pages that rewrite themselves or </a:t>
            </a:r>
            <a:r>
              <a:rPr lang="en">
                <a:solidFill>
                  <a:srgbClr val="FF9900"/>
                </a:solidFill>
              </a:rPr>
              <a:t>re render</a:t>
            </a:r>
            <a:r>
              <a:rPr lang="en">
                <a:solidFill>
                  <a:srgbClr val="FF9900"/>
                </a:solidFill>
              </a:rPr>
              <a:t> to give new content without </a:t>
            </a:r>
            <a:r>
              <a:rPr lang="en">
                <a:solidFill>
                  <a:srgbClr val="FF9900"/>
                </a:solidFill>
              </a:rPr>
              <a:t>necessarily</a:t>
            </a:r>
            <a:r>
              <a:rPr lang="en">
                <a:solidFill>
                  <a:srgbClr val="FF9900"/>
                </a:solidFill>
              </a:rPr>
              <a:t> reloading.</a:t>
            </a:r>
            <a:endParaRPr>
              <a:solidFill>
                <a:srgbClr val="FF9900"/>
              </a:solidFill>
            </a:endParaRPr>
          </a:p>
          <a:p>
            <a:pPr indent="0" lvl="0" marL="0" rtl="0" algn="l">
              <a:spcBef>
                <a:spcPts val="1600"/>
              </a:spcBef>
              <a:spcAft>
                <a:spcPts val="1600"/>
              </a:spcAft>
              <a:buNone/>
            </a:pPr>
            <a:r>
              <a:rPr lang="en">
                <a:solidFill>
                  <a:srgbClr val="FF9900"/>
                </a:solidFill>
              </a:rPr>
              <a:t>An example of an SPA is a page like GitHub where you can </a:t>
            </a:r>
            <a:r>
              <a:rPr lang="en">
                <a:solidFill>
                  <a:srgbClr val="FF9900"/>
                </a:solidFill>
              </a:rPr>
              <a:t>switch</a:t>
            </a:r>
            <a:r>
              <a:rPr lang="en">
                <a:solidFill>
                  <a:srgbClr val="FF9900"/>
                </a:solidFill>
              </a:rPr>
              <a:t> between content on paths without a reload of the page.</a:t>
            </a:r>
            <a:endParaRPr>
              <a:solidFill>
                <a:srgbClr val="FF9900"/>
              </a:solidFill>
            </a:endParaRPr>
          </a:p>
        </p:txBody>
      </p:sp>
      <p:sp>
        <p:nvSpPr>
          <p:cNvPr id="88" name="Google Shape;88;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Recap of MVC, MVW and SPA</a:t>
            </a:r>
            <a:endParaRPr>
              <a:solidFill>
                <a:srgbClr val="FF9900"/>
              </a:solidFill>
            </a:endParaRPr>
          </a:p>
        </p:txBody>
      </p:sp>
      <p:sp>
        <p:nvSpPr>
          <p:cNvPr id="94" name="Google Shape;94;p18"/>
          <p:cNvSpPr txBox="1"/>
          <p:nvPr>
            <p:ph idx="1" type="body"/>
          </p:nvPr>
        </p:nvSpPr>
        <p:spPr>
          <a:xfrm>
            <a:off x="311700" y="1152475"/>
            <a:ext cx="8520600" cy="351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MCV</a:t>
            </a:r>
            <a:r>
              <a:rPr lang="en" u="sng"/>
              <a:t>:</a:t>
            </a:r>
            <a:r>
              <a:rPr lang="en">
                <a:solidFill>
                  <a:srgbClr val="FF9900"/>
                </a:solidFill>
              </a:rPr>
              <a:t> </a:t>
            </a:r>
            <a:r>
              <a:rPr lang="en">
                <a:solidFill>
                  <a:srgbClr val="FF9900"/>
                </a:solidFill>
                <a:highlight>
                  <a:srgbClr val="FFFFFF"/>
                </a:highlight>
                <a:latin typeface="Asap"/>
                <a:ea typeface="Asap"/>
                <a:cs typeface="Asap"/>
                <a:sym typeface="Asap"/>
              </a:rPr>
              <a:t>The Model-View-Controller (MVC) is an architectural pattern that separates an application into three main logical components: the model, the view, and the controller. MVC is one of the most frequently used industry-standard web development framework to create scalable and extensible projects.</a:t>
            </a:r>
            <a:endParaRPr>
              <a:solidFill>
                <a:srgbClr val="FF9900"/>
              </a:solidFill>
              <a:highlight>
                <a:srgbClr val="FFFFFF"/>
              </a:highlight>
              <a:latin typeface="Asap"/>
              <a:ea typeface="Asap"/>
              <a:cs typeface="Asap"/>
              <a:sym typeface="Asap"/>
            </a:endParaRPr>
          </a:p>
          <a:p>
            <a:pPr indent="0" lvl="0" marL="0" rtl="0" algn="l">
              <a:spcBef>
                <a:spcPts val="1600"/>
              </a:spcBef>
              <a:spcAft>
                <a:spcPts val="0"/>
              </a:spcAft>
              <a:buNone/>
            </a:pPr>
            <a:r>
              <a:rPr lang="en">
                <a:highlight>
                  <a:srgbClr val="FFFFFF"/>
                </a:highlight>
                <a:latin typeface="Asap"/>
                <a:ea typeface="Asap"/>
                <a:cs typeface="Asap"/>
                <a:sym typeface="Asap"/>
              </a:rPr>
              <a:t>Model: </a:t>
            </a:r>
            <a:r>
              <a:rPr lang="en">
                <a:solidFill>
                  <a:srgbClr val="FF9900"/>
                </a:solidFill>
                <a:highlight>
                  <a:srgbClr val="FFFFFF"/>
                </a:highlight>
                <a:latin typeface="Asap"/>
                <a:ea typeface="Asap"/>
                <a:cs typeface="Asap"/>
                <a:sym typeface="Asap"/>
              </a:rPr>
              <a:t>Represents to all the data-related logic that the user works with</a:t>
            </a:r>
            <a:endParaRPr>
              <a:solidFill>
                <a:srgbClr val="FF9900"/>
              </a:solidFill>
              <a:highlight>
                <a:srgbClr val="FFFFFF"/>
              </a:highlight>
              <a:latin typeface="Asap"/>
              <a:ea typeface="Asap"/>
              <a:cs typeface="Asap"/>
              <a:sym typeface="Asap"/>
            </a:endParaRPr>
          </a:p>
          <a:p>
            <a:pPr indent="0" lvl="0" marL="0" rtl="0" algn="l">
              <a:spcBef>
                <a:spcPts val="1600"/>
              </a:spcBef>
              <a:spcAft>
                <a:spcPts val="0"/>
              </a:spcAft>
              <a:buNone/>
            </a:pPr>
            <a:r>
              <a:rPr lang="en">
                <a:highlight>
                  <a:srgbClr val="FFFFFF"/>
                </a:highlight>
                <a:latin typeface="Asap"/>
                <a:ea typeface="Asap"/>
                <a:cs typeface="Asap"/>
                <a:sym typeface="Asap"/>
              </a:rPr>
              <a:t>View: </a:t>
            </a:r>
            <a:r>
              <a:rPr lang="en">
                <a:solidFill>
                  <a:srgbClr val="FF9900"/>
                </a:solidFill>
                <a:highlight>
                  <a:srgbClr val="FFFFFF"/>
                </a:highlight>
                <a:latin typeface="Asap"/>
                <a:ea typeface="Asap"/>
                <a:cs typeface="Asap"/>
                <a:sym typeface="Asap"/>
              </a:rPr>
              <a:t>Represents component used for all the UI logic of the application.</a:t>
            </a:r>
            <a:endParaRPr>
              <a:solidFill>
                <a:srgbClr val="FF9900"/>
              </a:solidFill>
              <a:highlight>
                <a:srgbClr val="FFFFFF"/>
              </a:highlight>
              <a:latin typeface="Asap"/>
              <a:ea typeface="Asap"/>
              <a:cs typeface="Asap"/>
              <a:sym typeface="Asap"/>
            </a:endParaRPr>
          </a:p>
          <a:p>
            <a:pPr indent="0" lvl="0" marL="0" rtl="0" algn="l">
              <a:spcBef>
                <a:spcPts val="1600"/>
              </a:spcBef>
              <a:spcAft>
                <a:spcPts val="1600"/>
              </a:spcAft>
              <a:buNone/>
            </a:pPr>
            <a:r>
              <a:rPr lang="en">
                <a:highlight>
                  <a:srgbClr val="FFFFFF"/>
                </a:highlight>
                <a:latin typeface="Asap"/>
                <a:ea typeface="Asap"/>
                <a:cs typeface="Asap"/>
                <a:sym typeface="Asap"/>
              </a:rPr>
              <a:t>Controller:</a:t>
            </a:r>
            <a:r>
              <a:rPr lang="en">
                <a:solidFill>
                  <a:srgbClr val="FF9900"/>
                </a:solidFill>
                <a:highlight>
                  <a:srgbClr val="FFFFFF"/>
                </a:highlight>
                <a:latin typeface="Asap"/>
                <a:ea typeface="Asap"/>
                <a:cs typeface="Asap"/>
                <a:sym typeface="Asap"/>
              </a:rPr>
              <a:t> act as an interface between Model and View components to process all the business logic and incoming requests, manipulate data using the Model component and interact with the Views to render the final output</a:t>
            </a:r>
            <a:endParaRPr>
              <a:solidFill>
                <a:srgbClr val="FF9900"/>
              </a:solidFill>
              <a:highlight>
                <a:srgbClr val="FFFFFF"/>
              </a:highlight>
              <a:latin typeface="Asap"/>
              <a:ea typeface="Asap"/>
              <a:cs typeface="Asap"/>
              <a:sym typeface="Asap"/>
            </a:endParaRPr>
          </a:p>
        </p:txBody>
      </p:sp>
      <p:sp>
        <p:nvSpPr>
          <p:cNvPr id="95" name="Google Shape;9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MCV</a:t>
            </a:r>
            <a:endParaRPr>
              <a:solidFill>
                <a:srgbClr val="FF9900"/>
              </a:solidFill>
            </a:endParaRPr>
          </a:p>
        </p:txBody>
      </p:sp>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2" name="Google Shape;102;p19"/>
          <p:cNvPicPr preferRelativeResize="0"/>
          <p:nvPr/>
        </p:nvPicPr>
        <p:blipFill>
          <a:blip r:embed="rId3">
            <a:alphaModFix/>
          </a:blip>
          <a:stretch>
            <a:fillRect/>
          </a:stretch>
        </p:blipFill>
        <p:spPr>
          <a:xfrm>
            <a:off x="2098225" y="445025"/>
            <a:ext cx="4160601" cy="4368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Recap of </a:t>
            </a:r>
            <a:r>
              <a:rPr lang="en">
                <a:solidFill>
                  <a:srgbClr val="FF9900"/>
                </a:solidFill>
              </a:rPr>
              <a:t>MVC, </a:t>
            </a:r>
            <a:r>
              <a:rPr lang="en">
                <a:solidFill>
                  <a:srgbClr val="FF9900"/>
                </a:solidFill>
              </a:rPr>
              <a:t>MVW and SPA</a:t>
            </a:r>
            <a:endParaRPr>
              <a:solidFill>
                <a:srgbClr val="FF9900"/>
              </a:solidFill>
            </a:endParaRPr>
          </a:p>
        </p:txBody>
      </p:sp>
      <p:sp>
        <p:nvSpPr>
          <p:cNvPr id="108" name="Google Shape;108;p20"/>
          <p:cNvSpPr txBox="1"/>
          <p:nvPr>
            <p:ph idx="1" type="body"/>
          </p:nvPr>
        </p:nvSpPr>
        <p:spPr>
          <a:xfrm>
            <a:off x="311700" y="1152475"/>
            <a:ext cx="8520600" cy="351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MVW:</a:t>
            </a:r>
            <a:r>
              <a:rPr lang="en">
                <a:solidFill>
                  <a:srgbClr val="FF9900"/>
                </a:solidFill>
              </a:rPr>
              <a:t> </a:t>
            </a:r>
            <a:r>
              <a:rPr lang="en">
                <a:solidFill>
                  <a:srgbClr val="FF9900"/>
                </a:solidFill>
                <a:highlight>
                  <a:srgbClr val="FFFFFF"/>
                </a:highlight>
                <a:latin typeface="Asap"/>
                <a:ea typeface="Asap"/>
                <a:cs typeface="Asap"/>
                <a:sym typeface="Asap"/>
              </a:rPr>
              <a:t>This paradigm usually means that the framework allows its users to choose between MVC and MVVM.</a:t>
            </a:r>
            <a:endParaRPr>
              <a:solidFill>
                <a:srgbClr val="FF9900"/>
              </a:solidFill>
              <a:highlight>
                <a:srgbClr val="FFFFFF"/>
              </a:highlight>
              <a:latin typeface="Asap"/>
              <a:ea typeface="Asap"/>
              <a:cs typeface="Asap"/>
              <a:sym typeface="Asap"/>
            </a:endParaRPr>
          </a:p>
          <a:p>
            <a:pPr indent="0" lvl="0" marL="0" rtl="0" algn="l">
              <a:spcBef>
                <a:spcPts val="1600"/>
              </a:spcBef>
              <a:spcAft>
                <a:spcPts val="1600"/>
              </a:spcAft>
              <a:buNone/>
            </a:pPr>
            <a:r>
              <a:rPr lang="en">
                <a:solidFill>
                  <a:srgbClr val="FF9900"/>
                </a:solidFill>
                <a:highlight>
                  <a:srgbClr val="FFFFFF"/>
                </a:highlight>
                <a:latin typeface="Asap"/>
                <a:ea typeface="Asap"/>
                <a:cs typeface="Asap"/>
                <a:sym typeface="Asap"/>
              </a:rPr>
              <a:t>MVVM is a case where the controller is replaced with a </a:t>
            </a:r>
            <a:r>
              <a:rPr lang="en">
                <a:latin typeface="Asap"/>
                <a:ea typeface="Asap"/>
                <a:cs typeface="Asap"/>
                <a:sym typeface="Asap"/>
              </a:rPr>
              <a:t>ViewModel, </a:t>
            </a:r>
            <a:r>
              <a:rPr lang="en">
                <a:solidFill>
                  <a:srgbClr val="FF9900"/>
                </a:solidFill>
                <a:latin typeface="Asap"/>
                <a:ea typeface="Asap"/>
                <a:cs typeface="Asap"/>
                <a:sym typeface="Asap"/>
              </a:rPr>
              <a:t>a binding between the View and the Model thus allowing the View to communicate directly with the API.</a:t>
            </a:r>
            <a:endParaRPr>
              <a:solidFill>
                <a:srgbClr val="FF9900"/>
              </a:solidFill>
              <a:highlight>
                <a:srgbClr val="FFFFFF"/>
              </a:highlight>
              <a:latin typeface="Asap"/>
              <a:ea typeface="Asap"/>
              <a:cs typeface="Asap"/>
              <a:sym typeface="Asap"/>
            </a:endParaRPr>
          </a:p>
        </p:txBody>
      </p:sp>
      <p:sp>
        <p:nvSpPr>
          <p:cNvPr id="109" name="Google Shape;10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MVVM</a:t>
            </a:r>
            <a:endParaRPr>
              <a:solidFill>
                <a:srgbClr val="FF9900"/>
              </a:solidFill>
            </a:endParaRPr>
          </a:p>
        </p:txBody>
      </p:sp>
      <p:sp>
        <p:nvSpPr>
          <p:cNvPr id="115" name="Google Shape;11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6" name="Google Shape;116;p21"/>
          <p:cNvPicPr preferRelativeResize="0"/>
          <p:nvPr/>
        </p:nvPicPr>
        <p:blipFill>
          <a:blip r:embed="rId3">
            <a:alphaModFix/>
          </a:blip>
          <a:stretch>
            <a:fillRect/>
          </a:stretch>
        </p:blipFill>
        <p:spPr>
          <a:xfrm>
            <a:off x="931250" y="1147825"/>
            <a:ext cx="7662825" cy="308725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