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handoutMasterIdLst>
    <p:handoutMasterId r:id="rId12"/>
  </p:handoutMasterIdLst>
  <p:sldIdLst>
    <p:sldId id="256" r:id="rId4"/>
    <p:sldId id="308" r:id="rId5"/>
    <p:sldId id="401" r:id="rId6"/>
    <p:sldId id="405" r:id="rId7"/>
    <p:sldId id="406" r:id="rId8"/>
    <p:sldId id="407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88"/>
    <a:srgbClr val="F7FFFF"/>
    <a:srgbClr val="CCFFFF"/>
    <a:srgbClr val="A5E674"/>
    <a:srgbClr val="78D92F"/>
    <a:srgbClr val="CFDEF1"/>
    <a:srgbClr val="FEDC04"/>
    <a:srgbClr val="4C93DF"/>
    <a:srgbClr val="F77660"/>
    <a:srgbClr val="79A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6340" autoAdjust="0"/>
  </p:normalViewPr>
  <p:slideViewPr>
    <p:cSldViewPr snapToGrid="0">
      <p:cViewPr varScale="1">
        <p:scale>
          <a:sx n="113" d="100"/>
          <a:sy n="113" d="100"/>
        </p:scale>
        <p:origin x="192" y="11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74C00FC-ABDA-4D1E-8320-ACDB62C4F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06311D-5433-479B-A7A0-CB75EC74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334A1-CC3C-4C37-AED0-B64FD94177A5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94C11A-3D2E-4E61-A643-684E53D5E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000E6C-8B60-4052-AC0E-289271CFD4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AB3D-82B7-4312-ABB8-0D8F47329F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1205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D5A40-C011-48E2-872A-3A08918A735C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E708-3F6C-4764-9F6F-C0939FB385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4797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88819A-62BD-4EAF-A260-8217CD1532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8261" y="794442"/>
            <a:ext cx="848321" cy="806209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6090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456800"/>
            <a:ext cx="397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4173243" y="-756655"/>
            <a:ext cx="10256760" cy="99716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6443340" y="645349"/>
            <a:ext cx="709547" cy="70954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7551685" y="4210501"/>
            <a:ext cx="140393" cy="140393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4470798" y="4926875"/>
            <a:ext cx="709591" cy="67431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915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58D05CA-D688-436E-A21C-96558DD1D716}"/>
              </a:ext>
            </a:extLst>
          </p:cNvPr>
          <p:cNvSpPr/>
          <p:nvPr userDrawn="1"/>
        </p:nvSpPr>
        <p:spPr>
          <a:xfrm>
            <a:off x="0" y="0"/>
            <a:ext cx="12191999" cy="467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86202" y="-1"/>
            <a:ext cx="4741461" cy="4678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 flipH="1">
            <a:off x="64664" y="-2"/>
            <a:ext cx="698733" cy="467857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8" r:id="rId7"/>
    <p:sldLayoutId id="2147483743" r:id="rId8"/>
    <p:sldLayoutId id="2147483745" r:id="rId9"/>
    <p:sldLayoutId id="2147483747" r:id="rId10"/>
    <p:sldLayoutId id="2147483746" r:id="rId11"/>
    <p:sldLayoutId id="2147483744" r:id="rId12"/>
    <p:sldLayoutId id="2147483748" r:id="rId13"/>
    <p:sldLayoutId id="2147483749" r:id="rId14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5.png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image" Target="../media/image27.png"/><Relationship Id="rId7" Type="http://schemas.microsoft.com/office/2007/relationships/hdphoto" Target="../media/hdphoto5.wdp"/><Relationship Id="rId12" Type="http://schemas.microsoft.com/office/2007/relationships/hdphoto" Target="../media/hdphoto7.wdp"/><Relationship Id="rId17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microsoft.com/office/2007/relationships/hdphoto" Target="../media/hdphoto8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microsoft.com/office/2007/relationships/hdphoto" Target="../media/hdphoto4.wdp"/><Relationship Id="rId15" Type="http://schemas.openxmlformats.org/officeDocument/2006/relationships/image" Target="../media/image23.png"/><Relationship Id="rId23" Type="http://schemas.microsoft.com/office/2007/relationships/hdphoto" Target="../media/hdphoto10.wdp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microsoft.com/office/2007/relationships/hdphoto" Target="../media/hdphoto6.wdp"/><Relationship Id="rId14" Type="http://schemas.microsoft.com/office/2007/relationships/hdphoto" Target="../media/hdphoto3.wdp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81BA1CF2-7504-4D47-917B-0636AC82D525}"/>
              </a:ext>
            </a:extLst>
          </p:cNvPr>
          <p:cNvSpPr/>
          <p:nvPr/>
        </p:nvSpPr>
        <p:spPr>
          <a:xfrm>
            <a:off x="8826938" y="1024816"/>
            <a:ext cx="3010516" cy="1712365"/>
          </a:xfrm>
          <a:prstGeom prst="wedgeEllipseCallout">
            <a:avLst>
              <a:gd name="adj1" fmla="val -53899"/>
              <a:gd name="adj2" fmla="val 510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665652" y="448377"/>
            <a:ext cx="60900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ES" sz="10400" dirty="0"/>
              <a:t>2KBot: </a:t>
            </a:r>
            <a:r>
              <a:rPr lang="es-ES" sz="9066" dirty="0"/>
              <a:t> </a:t>
            </a:r>
            <a:r>
              <a:rPr lang="es-ES" sz="6800" dirty="0">
                <a:solidFill>
                  <a:srgbClr val="FFDA6C"/>
                </a:solidFill>
              </a:rPr>
              <a:t>Seguimiento</a:t>
            </a:r>
            <a:endParaRPr lang="es-ES" dirty="0">
              <a:solidFill>
                <a:schemeClr val="lt1"/>
              </a:solidFill>
            </a:endParaRPr>
          </a:p>
        </p:txBody>
      </p: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6A651A42-80DB-4BB5-A252-680246949AF2}"/>
              </a:ext>
            </a:extLst>
          </p:cNvPr>
          <p:cNvGrpSpPr/>
          <p:nvPr/>
        </p:nvGrpSpPr>
        <p:grpSpPr>
          <a:xfrm>
            <a:off x="5293211" y="1480598"/>
            <a:ext cx="4502032" cy="4929025"/>
            <a:chOff x="2028165" y="938374"/>
            <a:chExt cx="4502032" cy="4929025"/>
          </a:xfrm>
        </p:grpSpPr>
        <p:grpSp>
          <p:nvGrpSpPr>
            <p:cNvPr id="234" name="Group 6">
              <a:extLst>
                <a:ext uri="{FF2B5EF4-FFF2-40B4-BE49-F238E27FC236}">
                  <a16:creationId xmlns:a16="http://schemas.microsoft.com/office/drawing/2014/main" id="{1C656393-8266-4128-A8F1-CCFC20EFB7F3}"/>
                </a:ext>
              </a:extLst>
            </p:cNvPr>
            <p:cNvGrpSpPr/>
            <p:nvPr/>
          </p:nvGrpSpPr>
          <p:grpSpPr>
            <a:xfrm>
              <a:off x="2028165" y="938374"/>
              <a:ext cx="4502032" cy="4929025"/>
              <a:chOff x="5369718" y="2683668"/>
              <a:chExt cx="1452563" cy="1595377"/>
            </a:xfrm>
          </p:grpSpPr>
          <p:sp>
            <p:nvSpPr>
              <p:cNvPr id="236" name="Freeform: Shape 7">
                <a:extLst>
                  <a:ext uri="{FF2B5EF4-FFF2-40B4-BE49-F238E27FC236}">
                    <a16:creationId xmlns:a16="http://schemas.microsoft.com/office/drawing/2014/main" id="{24BDDDA9-BBC7-4AFF-89A8-4545E1549DEA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: Shape 8">
                <a:extLst>
                  <a:ext uri="{FF2B5EF4-FFF2-40B4-BE49-F238E27FC236}">
                    <a16:creationId xmlns:a16="http://schemas.microsoft.com/office/drawing/2014/main" id="{CDED7F1B-1826-48CC-B8C7-48C1D4D94785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9">
                <a:extLst>
                  <a:ext uri="{FF2B5EF4-FFF2-40B4-BE49-F238E27FC236}">
                    <a16:creationId xmlns:a16="http://schemas.microsoft.com/office/drawing/2014/main" id="{719315DA-401E-4420-BFC0-6801A7AF93E2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10">
                <a:extLst>
                  <a:ext uri="{FF2B5EF4-FFF2-40B4-BE49-F238E27FC236}">
                    <a16:creationId xmlns:a16="http://schemas.microsoft.com/office/drawing/2014/main" id="{4CDF2049-55AC-4605-9A26-58082EDBCBB6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11">
                <a:extLst>
                  <a:ext uri="{FF2B5EF4-FFF2-40B4-BE49-F238E27FC236}">
                    <a16:creationId xmlns:a16="http://schemas.microsoft.com/office/drawing/2014/main" id="{5F9D0D6B-7333-4C12-9D10-2758ED7B3F36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12">
                <a:extLst>
                  <a:ext uri="{FF2B5EF4-FFF2-40B4-BE49-F238E27FC236}">
                    <a16:creationId xmlns:a16="http://schemas.microsoft.com/office/drawing/2014/main" id="{058B5D1E-BFAB-40CF-8BA4-EF12874962E7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13">
                <a:extLst>
                  <a:ext uri="{FF2B5EF4-FFF2-40B4-BE49-F238E27FC236}">
                    <a16:creationId xmlns:a16="http://schemas.microsoft.com/office/drawing/2014/main" id="{B52E5763-5C71-4B81-933F-C5FA4C8E4037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14">
                <a:extLst>
                  <a:ext uri="{FF2B5EF4-FFF2-40B4-BE49-F238E27FC236}">
                    <a16:creationId xmlns:a16="http://schemas.microsoft.com/office/drawing/2014/main" id="{CFEB5840-DAFB-40EA-BDC0-983AB132D317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15">
                <a:extLst>
                  <a:ext uri="{FF2B5EF4-FFF2-40B4-BE49-F238E27FC236}">
                    <a16:creationId xmlns:a16="http://schemas.microsoft.com/office/drawing/2014/main" id="{881ACE0D-631E-4F85-AB70-45EC4E5A085E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16">
                <a:extLst>
                  <a:ext uri="{FF2B5EF4-FFF2-40B4-BE49-F238E27FC236}">
                    <a16:creationId xmlns:a16="http://schemas.microsoft.com/office/drawing/2014/main" id="{0047268A-B2AB-404A-8AB9-B9EDC607C151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17">
                <a:extLst>
                  <a:ext uri="{FF2B5EF4-FFF2-40B4-BE49-F238E27FC236}">
                    <a16:creationId xmlns:a16="http://schemas.microsoft.com/office/drawing/2014/main" id="{40FF9FE0-CF0F-4E46-A894-186C405ECD5D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18">
                <a:extLst>
                  <a:ext uri="{FF2B5EF4-FFF2-40B4-BE49-F238E27FC236}">
                    <a16:creationId xmlns:a16="http://schemas.microsoft.com/office/drawing/2014/main" id="{BEC3BF43-33BF-48B9-8CD3-694B071A4CFF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19">
                <a:extLst>
                  <a:ext uri="{FF2B5EF4-FFF2-40B4-BE49-F238E27FC236}">
                    <a16:creationId xmlns:a16="http://schemas.microsoft.com/office/drawing/2014/main" id="{7E342325-0824-4815-84B7-CD9DDD235F27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0">
                <a:extLst>
                  <a:ext uri="{FF2B5EF4-FFF2-40B4-BE49-F238E27FC236}">
                    <a16:creationId xmlns:a16="http://schemas.microsoft.com/office/drawing/2014/main" id="{E2026102-3810-4141-921E-6DFC69D78289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1">
                <a:extLst>
                  <a:ext uri="{FF2B5EF4-FFF2-40B4-BE49-F238E27FC236}">
                    <a16:creationId xmlns:a16="http://schemas.microsoft.com/office/drawing/2014/main" id="{B8126F33-EC1F-4BF1-A5E0-263000D81491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2">
                <a:extLst>
                  <a:ext uri="{FF2B5EF4-FFF2-40B4-BE49-F238E27FC236}">
                    <a16:creationId xmlns:a16="http://schemas.microsoft.com/office/drawing/2014/main" id="{3673D581-67DC-4B68-96E6-CB5AB26374F5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3">
                <a:extLst>
                  <a:ext uri="{FF2B5EF4-FFF2-40B4-BE49-F238E27FC236}">
                    <a16:creationId xmlns:a16="http://schemas.microsoft.com/office/drawing/2014/main" id="{9023D7C8-5D42-4816-A946-2A54FFDABD10}"/>
                  </a:ext>
                </a:extLst>
              </p:cNvPr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4">
                <a:extLst>
                  <a:ext uri="{FF2B5EF4-FFF2-40B4-BE49-F238E27FC236}">
                    <a16:creationId xmlns:a16="http://schemas.microsoft.com/office/drawing/2014/main" id="{B6E10A86-9237-4EA4-AE2C-CCDF0BDB1B1F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">
                <a:extLst>
                  <a:ext uri="{FF2B5EF4-FFF2-40B4-BE49-F238E27FC236}">
                    <a16:creationId xmlns:a16="http://schemas.microsoft.com/office/drawing/2014/main" id="{F0A4ED4D-C6B7-42CE-9595-59050B76FF61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6">
                <a:extLst>
                  <a:ext uri="{FF2B5EF4-FFF2-40B4-BE49-F238E27FC236}">
                    <a16:creationId xmlns:a16="http://schemas.microsoft.com/office/drawing/2014/main" id="{F1695E96-7666-4837-B779-F7CB0D5D2719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7">
                <a:extLst>
                  <a:ext uri="{FF2B5EF4-FFF2-40B4-BE49-F238E27FC236}">
                    <a16:creationId xmlns:a16="http://schemas.microsoft.com/office/drawing/2014/main" id="{A818C6A9-8D6E-4895-806D-712DC60B56F9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8">
                <a:extLst>
                  <a:ext uri="{FF2B5EF4-FFF2-40B4-BE49-F238E27FC236}">
                    <a16:creationId xmlns:a16="http://schemas.microsoft.com/office/drawing/2014/main" id="{6CE227BB-B4BB-4ECA-B433-55766B82D5E0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9">
                <a:extLst>
                  <a:ext uri="{FF2B5EF4-FFF2-40B4-BE49-F238E27FC236}">
                    <a16:creationId xmlns:a16="http://schemas.microsoft.com/office/drawing/2014/main" id="{F45E72F6-B562-4A90-A604-AFC35B4DDED3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30">
                <a:extLst>
                  <a:ext uri="{FF2B5EF4-FFF2-40B4-BE49-F238E27FC236}">
                    <a16:creationId xmlns:a16="http://schemas.microsoft.com/office/drawing/2014/main" id="{514DF5D9-3564-46C6-843F-051B8DA1EDB1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31">
                <a:extLst>
                  <a:ext uri="{FF2B5EF4-FFF2-40B4-BE49-F238E27FC236}">
                    <a16:creationId xmlns:a16="http://schemas.microsoft.com/office/drawing/2014/main" id="{284C212B-8A35-46F2-A282-501B2D050B1A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32">
                <a:extLst>
                  <a:ext uri="{FF2B5EF4-FFF2-40B4-BE49-F238E27FC236}">
                    <a16:creationId xmlns:a16="http://schemas.microsoft.com/office/drawing/2014/main" id="{02EC26A5-1E79-4718-BA37-0097DD1FF77F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67694237-40E2-4E3B-8265-53B72C39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57" b="89851" l="10000" r="90000">
                          <a14:foregroundMark x1="52754" y1="8657" x2="52754" y2="8657"/>
                          <a14:foregroundMark x1="35652" y1="54627" x2="35217" y2="54328"/>
                          <a14:foregroundMark x1="30435" y1="50746" x2="30435" y2="50746"/>
                          <a14:foregroundMark x1="23188" y1="54627" x2="23188" y2="54627"/>
                          <a14:foregroundMark x1="23333" y1="43284" x2="23333" y2="43284"/>
                          <a14:foregroundMark x1="13913" y1="54925" x2="13913" y2="54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32602" y="4012375"/>
              <a:ext cx="1560311" cy="757542"/>
            </a:xfrm>
            <a:prstGeom prst="rect">
              <a:avLst/>
            </a:prstGeom>
          </p:spPr>
        </p:pic>
      </p:grpSp>
      <p:pic>
        <p:nvPicPr>
          <p:cNvPr id="262" name="Imagen 261">
            <a:extLst>
              <a:ext uri="{FF2B5EF4-FFF2-40B4-BE49-F238E27FC236}">
                <a16:creationId xmlns:a16="http://schemas.microsoft.com/office/drawing/2014/main" id="{789E2C17-AFAC-4DBE-8071-D331B4AB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765" y="141147"/>
            <a:ext cx="2785533" cy="557107"/>
          </a:xfrm>
          <a:prstGeom prst="rect">
            <a:avLst/>
          </a:prstGeom>
        </p:spPr>
      </p:pic>
      <p:sp>
        <p:nvSpPr>
          <p:cNvPr id="263" name="Google Shape;304;p34">
            <a:extLst>
              <a:ext uri="{FF2B5EF4-FFF2-40B4-BE49-F238E27FC236}">
                <a16:creationId xmlns:a16="http://schemas.microsoft.com/office/drawing/2014/main" id="{3830FB95-D3B7-48D2-BD35-E7362BDA2101}"/>
              </a:ext>
            </a:extLst>
          </p:cNvPr>
          <p:cNvSpPr txBox="1">
            <a:spLocks/>
          </p:cNvSpPr>
          <p:nvPr/>
        </p:nvSpPr>
        <p:spPr>
          <a:xfrm>
            <a:off x="8616157" y="5647134"/>
            <a:ext cx="3910007" cy="108958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r>
              <a:rPr lang="es-ES" sz="15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Autor: Rodrigo Valdelvira Ortigosa</a:t>
            </a:r>
          </a:p>
          <a:p>
            <a:r>
              <a:rPr lang="es-ES" sz="15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Proyecto: 2KBot</a:t>
            </a:r>
          </a:p>
          <a:p>
            <a:r>
              <a:rPr lang="es-ES" sz="15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Fecha: 17 de febrero de 2022</a:t>
            </a:r>
          </a:p>
          <a:p>
            <a:r>
              <a:rPr lang="es-ES" sz="15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Revisión: 02</a:t>
            </a:r>
          </a:p>
        </p:txBody>
      </p:sp>
      <p:pic>
        <p:nvPicPr>
          <p:cNvPr id="1026" name="Picture 2" descr="by edaniela1211 on emaze">
            <a:extLst>
              <a:ext uri="{FF2B5EF4-FFF2-40B4-BE49-F238E27FC236}">
                <a16:creationId xmlns:a16="http://schemas.microsoft.com/office/drawing/2014/main" id="{6655695D-AD2F-4B92-95C7-3885DD4B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18" y="1084555"/>
            <a:ext cx="1551833" cy="155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Google Shape;304;p34">
            <a:extLst>
              <a:ext uri="{FF2B5EF4-FFF2-40B4-BE49-F238E27FC236}">
                <a16:creationId xmlns:a16="http://schemas.microsoft.com/office/drawing/2014/main" id="{B27BCA50-4F98-4BA8-8870-0DB8535220B0}"/>
              </a:ext>
            </a:extLst>
          </p:cNvPr>
          <p:cNvSpPr txBox="1">
            <a:spLocks/>
          </p:cNvSpPr>
          <p:nvPr/>
        </p:nvSpPr>
        <p:spPr>
          <a:xfrm>
            <a:off x="10670224" y="1414651"/>
            <a:ext cx="856124" cy="105163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defTabSz="914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8548" y="0"/>
            <a:ext cx="4741461" cy="447675"/>
          </a:xfrm>
        </p:spPr>
        <p:txBody>
          <a:bodyPr/>
          <a:lstStyle/>
          <a:p>
            <a:r>
              <a:rPr lang="en-US" dirty="0" err="1"/>
              <a:t>Especificaciones</a:t>
            </a:r>
            <a:endParaRPr lang="en-US" dirty="0"/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8F806A1D-852D-4B27-8A63-30E8BA6EE208}"/>
              </a:ext>
            </a:extLst>
          </p:cNvPr>
          <p:cNvSpPr txBox="1">
            <a:spLocks/>
          </p:cNvSpPr>
          <p:nvPr/>
        </p:nvSpPr>
        <p:spPr>
          <a:xfrm>
            <a:off x="11306908" y="6607037"/>
            <a:ext cx="885092" cy="268548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slide: 2/7</a:t>
            </a:r>
          </a:p>
        </p:txBody>
      </p:sp>
      <p:pic>
        <p:nvPicPr>
          <p:cNvPr id="4" name="image2.png" descr="Diagram&#10;&#10;Description automatically generated">
            <a:extLst>
              <a:ext uri="{FF2B5EF4-FFF2-40B4-BE49-F238E27FC236}">
                <a16:creationId xmlns:a16="http://schemas.microsoft.com/office/drawing/2014/main" id="{0B39C578-0C06-4240-AD3A-BC93E63BEE1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3334" y="2764837"/>
            <a:ext cx="5943600" cy="3442335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A20CEB-4FFC-40AB-BA91-0066EE23060E}"/>
              </a:ext>
            </a:extLst>
          </p:cNvPr>
          <p:cNvSpPr txBox="1"/>
          <p:nvPr/>
        </p:nvSpPr>
        <p:spPr>
          <a:xfrm>
            <a:off x="635000" y="650828"/>
            <a:ext cx="6096000" cy="17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Objetivo:</a:t>
            </a:r>
            <a:r>
              <a:rPr lang="es-ES" sz="1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Generar una solución mínimamente viable.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Actualidad del proyecto: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versión 1.0 ETL desplegada en </a:t>
            </a:r>
            <a:r>
              <a:rPr lang="es-E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Gcloud</a:t>
            </a: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(Docker)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neuronal elegida y funcional (baja precisión)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de datos NoSQL (MongoDB) con 12000 usuarios desplegada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A23096-8449-4F01-8BE1-92BB4EFCE98B}"/>
              </a:ext>
            </a:extLst>
          </p:cNvPr>
          <p:cNvSpPr txBox="1"/>
          <p:nvPr/>
        </p:nvSpPr>
        <p:spPr>
          <a:xfrm>
            <a:off x="3224266" y="1423803"/>
            <a:ext cx="6096000" cy="390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Especificaciones técnicas: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Extracción de las características de la base de datos, seleccionando las clases predominantes para mejorar la precisión del modelo.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Despliegue de ETL en Cloud como Google </a:t>
            </a:r>
            <a:r>
              <a:rPr lang="es-E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(factorizar la ETL para generar capas de validación en futuras versiones).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Conexión de ETL con modelo de predicción</a:t>
            </a:r>
            <a:r>
              <a:rPr lang="es-E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Despliegue de modelo de predicción en Google Cloud.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Obtención de información desde la interfaz, usarlo de disparador y parámetro de entrada para la ETL.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de conexionado de predicción con los cursos para cada sector predecible.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s-E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Obtención de la predicción y devolver el resultado al usuario junto con los cursos relacionados con el sector obtenido.</a:t>
            </a:r>
            <a:endParaRPr lang="es-E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EA135B-9B31-4EB6-A2FA-A488A7B13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8548" y="0"/>
            <a:ext cx="4741461" cy="447675"/>
          </a:xfrm>
        </p:spPr>
        <p:txBody>
          <a:bodyPr/>
          <a:lstStyle/>
          <a:p>
            <a:r>
              <a:rPr lang="en-US" dirty="0" err="1"/>
              <a:t>Especificaciones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569CB40-3A1C-4DB9-B1B5-C3551D8D851F}"/>
              </a:ext>
            </a:extLst>
          </p:cNvPr>
          <p:cNvSpPr txBox="1">
            <a:spLocks/>
          </p:cNvSpPr>
          <p:nvPr/>
        </p:nvSpPr>
        <p:spPr>
          <a:xfrm>
            <a:off x="11306908" y="6607037"/>
            <a:ext cx="885092" cy="268548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slide: 3/7</a:t>
            </a:r>
          </a:p>
        </p:txBody>
      </p:sp>
    </p:spTree>
    <p:extLst>
      <p:ext uri="{BB962C8B-B14F-4D97-AF65-F5344CB8AC3E}">
        <p14:creationId xmlns:p14="http://schemas.microsoft.com/office/powerpoint/2010/main" val="6918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2593C4E-B1B9-479A-A97F-9A742D7A1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Hoja de Ruta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C3108C-282C-4FD6-99D6-BAB0D4D0F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492"/>
              </p:ext>
            </p:extLst>
          </p:nvPr>
        </p:nvGraphicFramePr>
        <p:xfrm>
          <a:off x="685944" y="545863"/>
          <a:ext cx="10752683" cy="624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37">
                  <a:extLst>
                    <a:ext uri="{9D8B030D-6E8A-4147-A177-3AD203B41FA5}">
                      <a16:colId xmlns:a16="http://schemas.microsoft.com/office/drawing/2014/main" val="2442106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35364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56749133"/>
                    </a:ext>
                  </a:extLst>
                </a:gridCol>
                <a:gridCol w="594377">
                  <a:extLst>
                    <a:ext uri="{9D8B030D-6E8A-4147-A177-3AD203B41FA5}">
                      <a16:colId xmlns:a16="http://schemas.microsoft.com/office/drawing/2014/main" val="2188693948"/>
                    </a:ext>
                  </a:extLst>
                </a:gridCol>
                <a:gridCol w="1386947">
                  <a:extLst>
                    <a:ext uri="{9D8B030D-6E8A-4147-A177-3AD203B41FA5}">
                      <a16:colId xmlns:a16="http://schemas.microsoft.com/office/drawing/2014/main" val="3278396188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3196670394"/>
                    </a:ext>
                  </a:extLst>
                </a:gridCol>
                <a:gridCol w="2799472">
                  <a:extLst>
                    <a:ext uri="{9D8B030D-6E8A-4147-A177-3AD203B41FA5}">
                      <a16:colId xmlns:a16="http://schemas.microsoft.com/office/drawing/2014/main" val="1277414973"/>
                    </a:ext>
                  </a:extLst>
                </a:gridCol>
                <a:gridCol w="2415397">
                  <a:extLst>
                    <a:ext uri="{9D8B030D-6E8A-4147-A177-3AD203B41FA5}">
                      <a16:colId xmlns:a16="http://schemas.microsoft.com/office/drawing/2014/main" val="2852136712"/>
                    </a:ext>
                  </a:extLst>
                </a:gridCol>
              </a:tblGrid>
              <a:tr h="2258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/>
                        <a:t>Tarea</a:t>
                      </a:r>
                      <a:endParaRPr 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/>
                        <a:t>Descripción</a:t>
                      </a:r>
                      <a:endParaRPr 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/>
                        <a:t>Líneas</a:t>
                      </a:r>
                      <a:r>
                        <a:rPr lang="en-US" sz="1000" b="0" dirty="0"/>
                        <a:t> de </a:t>
                      </a:r>
                      <a:r>
                        <a:rPr lang="en-US" sz="1000" b="0" dirty="0" err="1"/>
                        <a:t>trabajo</a:t>
                      </a:r>
                      <a:endParaRPr 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/>
                        <a:t>Comentarios</a:t>
                      </a:r>
                      <a:endParaRPr lang="en-US" sz="1000" b="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77013"/>
                  </a:ext>
                </a:extLst>
              </a:tr>
              <a:tr h="819986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2KBot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Obtención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datos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Obtención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datos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2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12.000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perfiles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Aumentar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número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perfiles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opcional</a:t>
                      </a:r>
                      <a:r>
                        <a:rPr lang="en-US" sz="100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llevará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cabo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ser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estricatamente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necesario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76203"/>
                  </a:ext>
                </a:extLst>
              </a:tr>
              <a:tr h="4407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Row Data                   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Transf.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ETL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Extracción de datos</a:t>
                      </a:r>
                    </a:p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Agrupaciones</a:t>
                      </a:r>
                    </a:p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→ JSON/CSV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Revisar transformaciones</a:t>
                      </a:r>
                    </a:p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Simplificaciones</a:t>
                      </a:r>
                    </a:p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Añadir nuevas categorías (educación)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na.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174124"/>
                  </a:ext>
                </a:extLst>
              </a:tr>
              <a:tr h="839064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Categoría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Profesional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EDA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Entender</a:t>
                      </a:r>
                      <a:r>
                        <a:rPr lang="en-US" sz="1000" dirty="0"/>
                        <a:t> la </a:t>
                      </a:r>
                      <a:r>
                        <a:rPr lang="en-US" sz="1000" dirty="0" err="1"/>
                        <a:t>composición</a:t>
                      </a:r>
                      <a:r>
                        <a:rPr lang="en-US" sz="1000" dirty="0"/>
                        <a:t> de los </a:t>
                      </a:r>
                      <a:r>
                        <a:rPr lang="en-US" sz="1000" dirty="0" err="1"/>
                        <a:t>datos</a:t>
                      </a:r>
                      <a:endParaRPr lang="en-US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Encontrar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relaciones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Visualización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﻿﻿Estadística descriptiva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Composición de características (numéricas,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categórícas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...)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Estrategia de elementos faltantes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Visualizaciones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realizará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report (.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ipynb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Extracción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conclusions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mejora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15987"/>
                  </a:ext>
                </a:extLst>
              </a:tr>
              <a:tr h="83543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Clasificador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Asignar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categoría</a:t>
                      </a:r>
                      <a:r>
                        <a:rPr lang="en-US" sz="1000" dirty="0"/>
                        <a:t> a </a:t>
                      </a:r>
                      <a:r>
                        <a:rPr lang="en-US" sz="1000" dirty="0" err="1"/>
                        <a:t>cada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trabajo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err="1"/>
                        <a:t>Estudiar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modelo</a:t>
                      </a:r>
                      <a:r>
                        <a:rPr lang="en-US" sz="1000" dirty="0"/>
                        <a:t> actual: DNN (</a:t>
                      </a:r>
                      <a:r>
                        <a:rPr lang="en-US" sz="1000" dirty="0" err="1"/>
                        <a:t>muy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pesado</a:t>
                      </a:r>
                      <a:r>
                        <a:rPr lang="en-US" sz="10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err="1"/>
                        <a:t>Propuestas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clasificadores</a:t>
                      </a:r>
                      <a:r>
                        <a:rPr lang="en-US" sz="1000" dirty="0"/>
                        <a:t>: (</a:t>
                      </a:r>
                      <a:r>
                        <a:rPr lang="en-US" sz="1000" dirty="0" err="1"/>
                        <a:t>ligero</a:t>
                      </a:r>
                      <a:r>
                        <a:rPr lang="en-US" sz="1000" dirty="0"/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err="1"/>
                        <a:t>Validación</a:t>
                      </a:r>
                      <a:r>
                        <a:rPr lang="en-US" sz="1000" dirty="0"/>
                        <a:t> ≥ 90% </a:t>
                      </a:r>
                      <a:r>
                        <a:rPr lang="en-US" sz="1000" dirty="0" err="1"/>
                        <a:t>si</a:t>
                      </a:r>
                      <a:r>
                        <a:rPr lang="en-US" sz="1000" dirty="0"/>
                        <a:t> no &lt; </a:t>
                      </a:r>
                      <a:r>
                        <a:rPr lang="en-US" sz="1000" dirty="0" err="1"/>
                        <a:t>descartar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err="1"/>
                        <a:t>Estudiar</a:t>
                      </a:r>
                      <a:r>
                        <a:rPr lang="en-US" sz="1000" dirty="0"/>
                        <a:t> la </a:t>
                      </a:r>
                      <a:r>
                        <a:rPr lang="en-US" sz="1000" dirty="0" err="1"/>
                        <a:t>alternativa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descartarlo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err="1"/>
                        <a:t>na.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51380"/>
                  </a:ext>
                </a:extLst>
              </a:tr>
              <a:tr h="86264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Modelizado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</a:p>
                    <a:p>
                      <a:pPr algn="ctr"/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Train/test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Transformación</a:t>
                      </a:r>
                      <a:r>
                        <a:rPr lang="en-US" sz="1000" dirty="0"/>
                        <a:t> </a:t>
                      </a:r>
                    </a:p>
                    <a:p>
                      <a:pPr algn="ctr"/>
                      <a:r>
                        <a:rPr lang="en-US" sz="1000" dirty="0"/>
                        <a:t>Row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Dataset con las </a:t>
                      </a:r>
                      <a:r>
                        <a:rPr lang="en-US" sz="1000" dirty="0" err="1"/>
                        <a:t>características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necesarias</a:t>
                      </a:r>
                      <a:r>
                        <a:rPr lang="en-US" sz="1000" dirty="0"/>
                        <a:t> para </a:t>
                      </a:r>
                      <a:r>
                        <a:rPr lang="en-US" sz="1000" dirty="0" err="1"/>
                        <a:t>el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entrenamiento</a:t>
                      </a:r>
                      <a:r>
                        <a:rPr lang="en-US" sz="1000" dirty="0"/>
                        <a:t> y </a:t>
                      </a:r>
                      <a:r>
                        <a:rPr lang="en-US" sz="1000" dirty="0" err="1"/>
                        <a:t>predicción</a:t>
                      </a:r>
                      <a:r>
                        <a:rPr lang="en-US" sz="1000" dirty="0"/>
                        <a:t> del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recomendador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Selección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Normalizado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OHE (one hot encoder)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Train/test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Estratificación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err="1"/>
                        <a:t>na.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034235"/>
                  </a:ext>
                </a:extLst>
              </a:tr>
              <a:tr h="73869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Modelo</a:t>
                      </a: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Recomendador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Modelo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ML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capaz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recomendar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nuevas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categorías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profesionales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función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de las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esperiencias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características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del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Clasificador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TabNet: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nuevo dataset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Recomendador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colaborativo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híbrido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más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senillo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4209"/>
                  </a:ext>
                </a:extLst>
              </a:tr>
              <a:tr h="888757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Despliegue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/>
                        <a:t>Automatización</a:t>
                      </a:r>
                      <a:r>
                        <a:rPr lang="en-US" sz="1000" dirty="0"/>
                        <a:t> del </a:t>
                      </a:r>
                      <a:r>
                        <a:rPr lang="en-US" sz="1000" dirty="0" err="1"/>
                        <a:t>modelo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seleccionado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mediante</a:t>
                      </a:r>
                      <a:r>
                        <a:rPr lang="en-US" sz="1000" dirty="0"/>
                        <a:t> Google Cloud (</a:t>
                      </a:r>
                      <a:r>
                        <a:rPr lang="en-US" sz="1000" dirty="0" err="1"/>
                        <a:t>ver</a:t>
                      </a:r>
                      <a:r>
                        <a:rPr lang="en-US" sz="1000" dirty="0"/>
                        <a:t>: slide 6/7)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CF/GS-row-data: 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MongoDB →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CF-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recommender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→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CF/GS-classifier: 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→ Training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CF/GS-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 →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CF/GS-recommender: 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→ Training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CF/GS-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recommender</a:t>
                      </a: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→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CF: Job-Cat → </a:t>
                      </a:r>
                      <a:r>
                        <a:rPr lang="es-E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Courses</a:t>
                      </a:r>
                      <a:endParaRPr lang="es-E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las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recibirán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emitirán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JSON.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pesos de los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almacenados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serán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almacenados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JSON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01199"/>
                  </a:ext>
                </a:extLst>
              </a:tr>
            </a:tbl>
          </a:graphicData>
        </a:graphic>
      </p:graphicFrame>
      <p:pic>
        <p:nvPicPr>
          <p:cNvPr id="5" name="Picture 4" descr="Deep learning Artificial neural network Machine learning Convolutional neural  network Neuron, Tynagh Network Systems Loughrea, computer Network, angle,  symmetry png | PNGWing">
            <a:extLst>
              <a:ext uri="{FF2B5EF4-FFF2-40B4-BE49-F238E27FC236}">
                <a16:creationId xmlns:a16="http://schemas.microsoft.com/office/drawing/2014/main" id="{E18AA6AB-4951-466E-AB78-B024843B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1957" l="1196" r="98043">
                        <a14:foregroundMark x1="4348" y1="28043" x2="4348" y2="28043"/>
                        <a14:foregroundMark x1="49022" y1="9022" x2="49022" y2="9022"/>
                        <a14:foregroundMark x1="48913" y1="5000" x2="48913" y2="5000"/>
                        <a14:foregroundMark x1="88261" y1="45652" x2="88261" y2="45652"/>
                        <a14:foregroundMark x1="87283" y1="50543" x2="87283" y2="50543"/>
                        <a14:foregroundMark x1="85000" y1="48587" x2="85000" y2="48587"/>
                        <a14:foregroundMark x1="85000" y1="48587" x2="93370" y2="49130"/>
                        <a14:foregroundMark x1="93370" y1="49130" x2="92826" y2="51413"/>
                        <a14:foregroundMark x1="51739" y1="92065" x2="46196" y2="91957"/>
                        <a14:foregroundMark x1="2500" y1="70978" x2="3043" y2="66304"/>
                        <a14:foregroundMark x1="1957" y1="32065" x2="2174" y2="29130"/>
                        <a14:foregroundMark x1="1413" y1="70000" x2="1739" y2="68152"/>
                        <a14:foregroundMark x1="1196" y1="30435" x2="1196" y2="30435"/>
                        <a14:foregroundMark x1="98043" y1="48696" x2="98043" y2="48696"/>
                        <a14:backgroundMark x1="25882" y1="27647" x2="25882" y2="27647"/>
                        <a14:backgroundMark x1="62353" y1="24706" x2="62353" y2="24706"/>
                        <a14:backgroundMark x1="62941" y1="50588" x2="62941" y2="50588"/>
                        <a14:backgroundMark x1="60000" y1="71765" x2="60000" y2="71765"/>
                        <a14:backgroundMark x1="24118" y1="69412" x2="24118" y2="69412"/>
                        <a14:backgroundMark x1="30588" y1="55882" x2="30588" y2="55882"/>
                        <a14:backgroundMark x1="32353" y1="42353" x2="32353" y2="42353"/>
                        <a14:backgroundMark x1="19412" y1="32941" x2="19412" y2="32941"/>
                        <a14:backgroundMark x1="20000" y1="41765" x2="20000" y2="41765"/>
                        <a14:backgroundMark x1="29412" y1="47647" x2="29412" y2="47647"/>
                        <a14:backgroundMark x1="18824" y1="58235" x2="18824" y2="58235"/>
                        <a14:backgroundMark x1="22353" y1="61176" x2="22353" y2="61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95" y="3421969"/>
            <a:ext cx="549788" cy="5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op Tools to Scrape LinkedIn Profiles - WizardSourcer">
            <a:extLst>
              <a:ext uri="{FF2B5EF4-FFF2-40B4-BE49-F238E27FC236}">
                <a16:creationId xmlns:a16="http://schemas.microsoft.com/office/drawing/2014/main" id="{AE406DF5-9592-4211-880B-1573AF76C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13" y="995569"/>
            <a:ext cx="913473" cy="473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76548AD4-5A49-47F0-91C7-10CC57987A95}"/>
              </a:ext>
            </a:extLst>
          </p:cNvPr>
          <p:cNvGrpSpPr/>
          <p:nvPr/>
        </p:nvGrpSpPr>
        <p:grpSpPr>
          <a:xfrm>
            <a:off x="2134787" y="1705821"/>
            <a:ext cx="704715" cy="473962"/>
            <a:chOff x="1464895" y="2009915"/>
            <a:chExt cx="704715" cy="47396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000E3900-1AE3-4642-9C7F-75B095C45DFD}"/>
                </a:ext>
              </a:extLst>
            </p:cNvPr>
            <p:cNvSpPr/>
            <p:nvPr/>
          </p:nvSpPr>
          <p:spPr>
            <a:xfrm>
              <a:off x="1951219" y="2223331"/>
              <a:ext cx="218391" cy="11723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" name="Picture 8" descr="MongoDB - Línea de Código">
              <a:extLst>
                <a:ext uri="{FF2B5EF4-FFF2-40B4-BE49-F238E27FC236}">
                  <a16:creationId xmlns:a16="http://schemas.microsoft.com/office/drawing/2014/main" id="{D0FA2370-CB0E-40B7-9EC8-37F3E856A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895" y="2009915"/>
              <a:ext cx="473962" cy="47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EF2378B-5F5E-470B-9BCA-936CBC54CD77}"/>
              </a:ext>
            </a:extLst>
          </p:cNvPr>
          <p:cNvGrpSpPr/>
          <p:nvPr/>
        </p:nvGrpSpPr>
        <p:grpSpPr>
          <a:xfrm>
            <a:off x="2165135" y="5852165"/>
            <a:ext cx="1250475" cy="754872"/>
            <a:chOff x="1515054" y="5814093"/>
            <a:chExt cx="1250475" cy="754872"/>
          </a:xfrm>
        </p:grpSpPr>
        <p:pic>
          <p:nvPicPr>
            <p:cNvPr id="11" name="Picture 14" descr="Google Cloud Deploy - Fully Managed Continuous Delivery">
              <a:extLst>
                <a:ext uri="{FF2B5EF4-FFF2-40B4-BE49-F238E27FC236}">
                  <a16:creationId xmlns:a16="http://schemas.microsoft.com/office/drawing/2014/main" id="{310FACF8-09F6-479D-B42D-5420A1C7D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54" y="5945657"/>
              <a:ext cx="625152" cy="623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Descubre qué es Google Cloud Platform y sus ventajas">
              <a:extLst>
                <a:ext uri="{FF2B5EF4-FFF2-40B4-BE49-F238E27FC236}">
                  <a16:creationId xmlns:a16="http://schemas.microsoft.com/office/drawing/2014/main" id="{5244E4DA-6B6D-4FBF-B39F-98E80DFB4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696" y="5814093"/>
              <a:ext cx="700833" cy="385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0614435-168A-476D-BB6B-FA1512370BD2}"/>
              </a:ext>
            </a:extLst>
          </p:cNvPr>
          <p:cNvSpPr txBox="1">
            <a:spLocks/>
          </p:cNvSpPr>
          <p:nvPr/>
        </p:nvSpPr>
        <p:spPr>
          <a:xfrm>
            <a:off x="11306908" y="6607037"/>
            <a:ext cx="885092" cy="268548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slide: 4/7</a:t>
            </a:r>
          </a:p>
        </p:txBody>
      </p:sp>
      <p:pic>
        <p:nvPicPr>
          <p:cNvPr id="15" name="Picture 10" descr="Iconos De Equipo, Commaseparated Valores, Microsoft Excel imagen png -  imagen transparente descarga gratuita">
            <a:extLst>
              <a:ext uri="{FF2B5EF4-FFF2-40B4-BE49-F238E27FC236}">
                <a16:creationId xmlns:a16="http://schemas.microsoft.com/office/drawing/2014/main" id="{BD0684EF-7FD8-4230-A8A2-B465D851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46" b="90000" l="10000" r="90000">
                        <a14:foregroundMark x1="33667" y1="7500" x2="39333" y2="6923"/>
                        <a14:foregroundMark x1="39333" y1="6923" x2="50222" y2="7115"/>
                        <a14:foregroundMark x1="58000" y1="13654" x2="63444" y2="24038"/>
                        <a14:foregroundMark x1="63444" y1="24038" x2="63444" y2="24038"/>
                        <a14:foregroundMark x1="31667" y1="91538" x2="38222" y2="90192"/>
                        <a14:foregroundMark x1="38222" y1="90192" x2="39556" y2="90192"/>
                        <a14:foregroundMark x1="52000" y1="6346" x2="52000" y2="6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08" y="1739456"/>
            <a:ext cx="654602" cy="3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9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arcador de texto 1">
            <a:extLst>
              <a:ext uri="{FF2B5EF4-FFF2-40B4-BE49-F238E27FC236}">
                <a16:creationId xmlns:a16="http://schemas.microsoft.com/office/drawing/2014/main" id="{5D817E58-B771-4E50-9B7C-A3FE09C67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6202" y="-1"/>
            <a:ext cx="4741461" cy="467857"/>
          </a:xfrm>
        </p:spPr>
        <p:txBody>
          <a:bodyPr/>
          <a:lstStyle/>
          <a:p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workflow</a:t>
            </a:r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2E44168-6752-44FA-AC52-D48410713506}"/>
              </a:ext>
            </a:extLst>
          </p:cNvPr>
          <p:cNvGrpSpPr/>
          <p:nvPr/>
        </p:nvGrpSpPr>
        <p:grpSpPr>
          <a:xfrm>
            <a:off x="143273" y="1205911"/>
            <a:ext cx="1640549" cy="4166706"/>
            <a:chOff x="155158" y="1971858"/>
            <a:chExt cx="1640549" cy="4166706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B6AF0497-80F5-4CE7-8067-1C046EF17277}"/>
                </a:ext>
              </a:extLst>
            </p:cNvPr>
            <p:cNvGrpSpPr/>
            <p:nvPr/>
          </p:nvGrpSpPr>
          <p:grpSpPr>
            <a:xfrm>
              <a:off x="155158" y="4339731"/>
              <a:ext cx="1640549" cy="1798833"/>
              <a:chOff x="129782" y="3713808"/>
              <a:chExt cx="1640549" cy="1798833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DD0ECF14-7751-4801-B4B4-0ED69C953179}"/>
                  </a:ext>
                </a:extLst>
              </p:cNvPr>
              <p:cNvSpPr/>
              <p:nvPr/>
            </p:nvSpPr>
            <p:spPr>
              <a:xfrm rot="5400000">
                <a:off x="50640" y="3792950"/>
                <a:ext cx="1798833" cy="164054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FDE46B5B-D5D3-4995-943F-4B0C3F7E0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07" y="3771342"/>
                <a:ext cx="1028569" cy="340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8E2BE4AA-3922-484A-A627-A82B573A17D8}"/>
                </a:ext>
              </a:extLst>
            </p:cNvPr>
            <p:cNvGrpSpPr/>
            <p:nvPr/>
          </p:nvGrpSpPr>
          <p:grpSpPr>
            <a:xfrm>
              <a:off x="319806" y="3156817"/>
              <a:ext cx="1138521" cy="676189"/>
              <a:chOff x="546296" y="2398184"/>
              <a:chExt cx="1138521" cy="676189"/>
            </a:xfrm>
          </p:grpSpPr>
          <p:sp>
            <p:nvSpPr>
              <p:cNvPr id="158" name="Rectángulo: esquinas redondeadas 157">
                <a:extLst>
                  <a:ext uri="{FF2B5EF4-FFF2-40B4-BE49-F238E27FC236}">
                    <a16:creationId xmlns:a16="http://schemas.microsoft.com/office/drawing/2014/main" id="{3021BBD9-5E7D-4646-B855-422973D792F6}"/>
                  </a:ext>
                </a:extLst>
              </p:cNvPr>
              <p:cNvSpPr/>
              <p:nvPr/>
            </p:nvSpPr>
            <p:spPr>
              <a:xfrm rot="5400000">
                <a:off x="777462" y="2167018"/>
                <a:ext cx="676189" cy="113852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" name="Picture 2" descr="Top Tools to Scrape LinkedIn Profiles - WizardSourcer">
                <a:extLst>
                  <a:ext uri="{FF2B5EF4-FFF2-40B4-BE49-F238E27FC236}">
                    <a16:creationId xmlns:a16="http://schemas.microsoft.com/office/drawing/2014/main" id="{643D41A3-013D-4DA4-A7DA-02C4FB901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829" y="2522515"/>
                <a:ext cx="917454" cy="456434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DE7D4660-44F1-4E88-9AE5-BC92CDC722B4}"/>
                </a:ext>
              </a:extLst>
            </p:cNvPr>
            <p:cNvGrpSpPr/>
            <p:nvPr/>
          </p:nvGrpSpPr>
          <p:grpSpPr>
            <a:xfrm>
              <a:off x="214230" y="1971858"/>
              <a:ext cx="1395385" cy="822981"/>
              <a:chOff x="755935" y="553734"/>
              <a:chExt cx="1395385" cy="822981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E83D89E7-D9B1-4CCB-8336-C9ED091D79D1}"/>
                  </a:ext>
                </a:extLst>
              </p:cNvPr>
              <p:cNvSpPr/>
              <p:nvPr/>
            </p:nvSpPr>
            <p:spPr>
              <a:xfrm rot="5400000">
                <a:off x="1073012" y="322523"/>
                <a:ext cx="735609" cy="13509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58" name="Picture 10" descr="Mongodb, Logotipo, La Base De Datos imagen png - imagen transparente  descarga gratuita">
                <a:extLst>
                  <a:ext uri="{FF2B5EF4-FFF2-40B4-BE49-F238E27FC236}">
                    <a16:creationId xmlns:a16="http://schemas.microsoft.com/office/drawing/2014/main" id="{8E392546-EA4C-4848-9EE7-A45D012D8C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37111" y1="79211" x2="39778" y2="55789"/>
                            <a14:foregroundMark x1="68778" y1="77632" x2="70444" y2="59605"/>
                            <a14:foregroundMark x1="70444" y1="59605" x2="70444" y2="59605"/>
                            <a14:foregroundMark x1="79111" y1="36184" x2="79111" y2="30000"/>
                            <a14:foregroundMark x1="79556" y1="28158" x2="79556" y2="28158"/>
                            <a14:foregroundMark x1="87444" y1="29474" x2="87444" y2="29474"/>
                            <a14:foregroundMark x1="87667" y1="33026" x2="87667" y2="33026"/>
                            <a14:foregroundMark x1="87778" y1="35263" x2="86111" y2="27632"/>
                            <a14:foregroundMark x1="86111" y1="27632" x2="86111" y2="27632"/>
                            <a14:foregroundMark x1="72000" y1="32763" x2="72778" y2="26447"/>
                            <a14:foregroundMark x1="66000" y1="37632" x2="72000" y2="37763"/>
                            <a14:foregroundMark x1="59556" y1="32368" x2="57333" y2="26316"/>
                            <a14:foregroundMark x1="45333" y1="33289" x2="44222" y2="26974"/>
                            <a14:foregroundMark x1="30000" y1="31579" x2="27889" y2="25789"/>
                            <a14:foregroundMark x1="52556" y1="77763" x2="56333" y2="70132"/>
                            <a14:foregroundMark x1="56333" y1="70132" x2="57333" y2="61579"/>
                            <a14:foregroundMark x1="57333" y1="61579" x2="57222" y2="60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061" y="553734"/>
                <a:ext cx="976259" cy="822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base Logo png download - 512*512 - Free Transparent Database png  Download. - CleanPNG / KissPNG">
                <a:extLst>
                  <a:ext uri="{FF2B5EF4-FFF2-40B4-BE49-F238E27FC236}">
                    <a16:creationId xmlns:a16="http://schemas.microsoft.com/office/drawing/2014/main" id="{E276F31C-1F84-4B05-86E9-421E57690F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077" b="95962" l="10000" r="90000">
                            <a14:foregroundMark x1="46778" y1="3077" x2="46778" y2="3077"/>
                            <a14:foregroundMark x1="48333" y1="48654" x2="48333" y2="48654"/>
                            <a14:foregroundMark x1="43111" y1="66346" x2="43111" y2="66346"/>
                            <a14:foregroundMark x1="36889" y1="85192" x2="36889" y2="85192"/>
                            <a14:foregroundMark x1="55778" y1="86731" x2="55778" y2="86731"/>
                            <a14:foregroundMark x1="61222" y1="95962" x2="61222" y2="95962"/>
                            <a14:foregroundMark x1="40778" y1="49615" x2="40778" y2="49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935" y="865265"/>
                <a:ext cx="538351" cy="310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93D513B-F897-482D-9BF2-A5F850EFB8ED}"/>
              </a:ext>
            </a:extLst>
          </p:cNvPr>
          <p:cNvGrpSpPr/>
          <p:nvPr/>
        </p:nvGrpSpPr>
        <p:grpSpPr>
          <a:xfrm>
            <a:off x="10304325" y="2490123"/>
            <a:ext cx="1350992" cy="822981"/>
            <a:chOff x="8937511" y="1227762"/>
            <a:chExt cx="1350992" cy="822981"/>
          </a:xfrm>
        </p:grpSpPr>
        <p:sp>
          <p:nvSpPr>
            <p:cNvPr id="233" name="Rectángulo: esquinas redondeadas 232">
              <a:extLst>
                <a:ext uri="{FF2B5EF4-FFF2-40B4-BE49-F238E27FC236}">
                  <a16:creationId xmlns:a16="http://schemas.microsoft.com/office/drawing/2014/main" id="{267F18A6-E4B9-46D3-BDC7-4951F17378F6}"/>
                </a:ext>
              </a:extLst>
            </p:cNvPr>
            <p:cNvSpPr/>
            <p:nvPr/>
          </p:nvSpPr>
          <p:spPr>
            <a:xfrm rot="5400000">
              <a:off x="9245202" y="989613"/>
              <a:ext cx="735609" cy="13509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34" name="Picture 10" descr="Mongodb, Logotipo, La Base De Datos imagen png - imagen transparente  descarga gratuita">
              <a:extLst>
                <a:ext uri="{FF2B5EF4-FFF2-40B4-BE49-F238E27FC236}">
                  <a16:creationId xmlns:a16="http://schemas.microsoft.com/office/drawing/2014/main" id="{3ECC6ACC-15E4-4EC9-9A6F-57D0D8E08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7111" y1="79211" x2="39778" y2="55789"/>
                          <a14:foregroundMark x1="68778" y1="77632" x2="70444" y2="59605"/>
                          <a14:foregroundMark x1="70444" y1="59605" x2="70444" y2="59605"/>
                          <a14:foregroundMark x1="79111" y1="36184" x2="79111" y2="30000"/>
                          <a14:foregroundMark x1="79556" y1="28158" x2="79556" y2="28158"/>
                          <a14:foregroundMark x1="87444" y1="29474" x2="87444" y2="29474"/>
                          <a14:foregroundMark x1="87667" y1="33026" x2="87667" y2="33026"/>
                          <a14:foregroundMark x1="87778" y1="35263" x2="86111" y2="27632"/>
                          <a14:foregroundMark x1="86111" y1="27632" x2="86111" y2="27632"/>
                          <a14:foregroundMark x1="72000" y1="32763" x2="72778" y2="26447"/>
                          <a14:foregroundMark x1="66000" y1="37632" x2="72000" y2="37763"/>
                          <a14:foregroundMark x1="59556" y1="32368" x2="57333" y2="26316"/>
                          <a14:foregroundMark x1="45333" y1="33289" x2="44222" y2="26974"/>
                          <a14:foregroundMark x1="30000" y1="31579" x2="27889" y2="25789"/>
                          <a14:foregroundMark x1="52556" y1="77763" x2="56333" y2="70132"/>
                          <a14:foregroundMark x1="56333" y1="70132" x2="57333" y2="61579"/>
                          <a14:foregroundMark x1="57333" y1="61579" x2="57222" y2="60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860" y="1227762"/>
              <a:ext cx="976259" cy="822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12" descr="Database Logo png download - 512*512 - Free Transparent Database png  Download. - CleanPNG / KissPNG">
              <a:extLst>
                <a:ext uri="{FF2B5EF4-FFF2-40B4-BE49-F238E27FC236}">
                  <a16:creationId xmlns:a16="http://schemas.microsoft.com/office/drawing/2014/main" id="{6C034FBA-00B4-468D-AE96-403840EA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077" b="95962" l="10000" r="90000">
                          <a14:foregroundMark x1="46778" y1="3077" x2="46778" y2="3077"/>
                          <a14:foregroundMark x1="48333" y1="48654" x2="48333" y2="48654"/>
                          <a14:foregroundMark x1="43111" y1="66346" x2="43111" y2="66346"/>
                          <a14:foregroundMark x1="36889" y1="85192" x2="36889" y2="85192"/>
                          <a14:foregroundMark x1="55778" y1="86731" x2="55778" y2="86731"/>
                          <a14:foregroundMark x1="61222" y1="95962" x2="61222" y2="95962"/>
                          <a14:foregroundMark x1="40778" y1="49615" x2="40778" y2="49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7511" y="1592292"/>
              <a:ext cx="538351" cy="31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6" name="Conector recto de flecha 265">
            <a:extLst>
              <a:ext uri="{FF2B5EF4-FFF2-40B4-BE49-F238E27FC236}">
                <a16:creationId xmlns:a16="http://schemas.microsoft.com/office/drawing/2014/main" id="{707DF008-008A-4FB5-8CD7-DF7FB4CD4201}"/>
              </a:ext>
            </a:extLst>
          </p:cNvPr>
          <p:cNvCxnSpPr>
            <a:cxnSpLocks/>
          </p:cNvCxnSpPr>
          <p:nvPr/>
        </p:nvCxnSpPr>
        <p:spPr>
          <a:xfrm flipV="1">
            <a:off x="4917057" y="1446375"/>
            <a:ext cx="470288" cy="6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24" name="Grupo 1023">
            <a:extLst>
              <a:ext uri="{FF2B5EF4-FFF2-40B4-BE49-F238E27FC236}">
                <a16:creationId xmlns:a16="http://schemas.microsoft.com/office/drawing/2014/main" id="{5C42C93E-DE85-417E-9953-AAC925544B72}"/>
              </a:ext>
            </a:extLst>
          </p:cNvPr>
          <p:cNvGrpSpPr/>
          <p:nvPr/>
        </p:nvGrpSpPr>
        <p:grpSpPr>
          <a:xfrm>
            <a:off x="9603073" y="3563952"/>
            <a:ext cx="2924812" cy="2540715"/>
            <a:chOff x="9767283" y="2893597"/>
            <a:chExt cx="2412332" cy="2148004"/>
          </a:xfrm>
        </p:grpSpPr>
        <p:sp>
          <p:nvSpPr>
            <p:cNvPr id="269" name="Rectángulo: esquinas redondeadas 268">
              <a:extLst>
                <a:ext uri="{FF2B5EF4-FFF2-40B4-BE49-F238E27FC236}">
                  <a16:creationId xmlns:a16="http://schemas.microsoft.com/office/drawing/2014/main" id="{6134EC4A-0BCB-41BA-A54B-F30429E48EB4}"/>
                </a:ext>
              </a:extLst>
            </p:cNvPr>
            <p:cNvSpPr/>
            <p:nvPr/>
          </p:nvSpPr>
          <p:spPr>
            <a:xfrm rot="5400000">
              <a:off x="9926255" y="3057114"/>
              <a:ext cx="1919545" cy="15925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0" name="Picture 4" descr="Creative Background - User Interface - Logo Multimedia Transparent PNG">
              <a:extLst>
                <a:ext uri="{FF2B5EF4-FFF2-40B4-BE49-F238E27FC236}">
                  <a16:creationId xmlns:a16="http://schemas.microsoft.com/office/drawing/2014/main" id="{D6203B12-347A-4E1D-AFDE-0435E6F8D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667" b="90000" l="10000" r="90000">
                          <a14:foregroundMark x1="23855" y1="8000" x2="23855" y2="8000"/>
                          <a14:foregroundMark x1="24940" y1="3667" x2="24940" y2="3667"/>
                          <a14:foregroundMark x1="30120" y1="17167" x2="30120" y2="17167"/>
                          <a14:foregroundMark x1="45422" y1="28833" x2="45422" y2="28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7283" y="3330069"/>
              <a:ext cx="2412332" cy="1711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6">
              <a:extLst>
                <a:ext uri="{FF2B5EF4-FFF2-40B4-BE49-F238E27FC236}">
                  <a16:creationId xmlns:a16="http://schemas.microsoft.com/office/drawing/2014/main" id="{5ECB796B-C135-4777-BA1E-18E1B717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9395" y="2951131"/>
              <a:ext cx="1028569" cy="34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CuadroTexto 271">
              <a:extLst>
                <a:ext uri="{FF2B5EF4-FFF2-40B4-BE49-F238E27FC236}">
                  <a16:creationId xmlns:a16="http://schemas.microsoft.com/office/drawing/2014/main" id="{E52B543A-02A5-4FC2-922C-B88C59BBDC15}"/>
                </a:ext>
              </a:extLst>
            </p:cNvPr>
            <p:cNvSpPr txBox="1"/>
            <p:nvPr/>
          </p:nvSpPr>
          <p:spPr>
            <a:xfrm>
              <a:off x="10309395" y="3473044"/>
              <a:ext cx="794863" cy="338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00" b="1" dirty="0"/>
                <a:t>Job </a:t>
              </a:r>
              <a:r>
                <a:rPr lang="es-ES" sz="500" b="1" dirty="0" err="1"/>
                <a:t>cat</a:t>
              </a:r>
              <a:r>
                <a:rPr lang="es-ES" sz="500" b="1" dirty="0"/>
                <a:t> .1 </a:t>
              </a:r>
              <a:r>
                <a:rPr lang="es-ES" sz="500" b="1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→  </a:t>
              </a:r>
              <a:r>
                <a:rPr lang="es-ES" sz="500" b="1" kern="1200" dirty="0" err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course</a:t>
              </a:r>
              <a:r>
                <a:rPr lang="es-ES" sz="500" b="1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 1,2,..</a:t>
              </a:r>
            </a:p>
            <a:p>
              <a:r>
                <a:rPr lang="es-ES" sz="500" b="1" dirty="0">
                  <a:solidFill>
                    <a:schemeClr val="dk1"/>
                  </a:solidFill>
                </a:rPr>
                <a:t>Job </a:t>
              </a:r>
              <a:r>
                <a:rPr lang="es-ES" sz="500" b="1" dirty="0" err="1">
                  <a:solidFill>
                    <a:schemeClr val="dk1"/>
                  </a:solidFill>
                </a:rPr>
                <a:t>cat</a:t>
              </a:r>
              <a:r>
                <a:rPr lang="es-ES" sz="500" b="1" dirty="0">
                  <a:solidFill>
                    <a:schemeClr val="dk1"/>
                  </a:solidFill>
                </a:rPr>
                <a:t> .2 </a:t>
              </a:r>
              <a:r>
                <a:rPr lang="es-ES" sz="500" b="1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→ </a:t>
              </a:r>
              <a:r>
                <a:rPr lang="es-ES" sz="500" b="1" dirty="0">
                  <a:solidFill>
                    <a:schemeClr val="dk1"/>
                  </a:solidFill>
                </a:rPr>
                <a:t> </a:t>
              </a:r>
              <a:r>
                <a:rPr lang="es-ES" sz="500" b="1" dirty="0" err="1">
                  <a:solidFill>
                    <a:schemeClr val="dk1"/>
                  </a:solidFill>
                </a:rPr>
                <a:t>course</a:t>
              </a:r>
              <a:r>
                <a:rPr lang="es-ES" sz="500" b="1" dirty="0">
                  <a:solidFill>
                    <a:schemeClr val="dk1"/>
                  </a:solidFill>
                </a:rPr>
                <a:t> 1,2,..</a:t>
              </a:r>
            </a:p>
            <a:p>
              <a:r>
                <a:rPr lang="es-ES" sz="500" b="1" dirty="0">
                  <a:solidFill>
                    <a:schemeClr val="dk1"/>
                  </a:solidFill>
                </a:rPr>
                <a:t>…</a:t>
              </a:r>
            </a:p>
            <a:p>
              <a:r>
                <a:rPr lang="es-ES" sz="500" b="1" dirty="0">
                  <a:solidFill>
                    <a:schemeClr val="dk1"/>
                  </a:solidFill>
                </a:rPr>
                <a:t>Job </a:t>
              </a:r>
              <a:r>
                <a:rPr lang="es-ES" sz="500" b="1" dirty="0" err="1">
                  <a:solidFill>
                    <a:schemeClr val="dk1"/>
                  </a:solidFill>
                </a:rPr>
                <a:t>cat</a:t>
              </a:r>
              <a:r>
                <a:rPr lang="es-ES" sz="500" b="1" dirty="0">
                  <a:solidFill>
                    <a:schemeClr val="dk1"/>
                  </a:solidFill>
                </a:rPr>
                <a:t> .n </a:t>
              </a:r>
              <a:r>
                <a:rPr lang="es-ES" sz="500" b="1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→ </a:t>
              </a:r>
              <a:r>
                <a:rPr lang="es-ES" sz="500" b="1" dirty="0">
                  <a:solidFill>
                    <a:schemeClr val="dk1"/>
                  </a:solidFill>
                </a:rPr>
                <a:t> </a:t>
              </a:r>
              <a:r>
                <a:rPr lang="es-ES" sz="500" b="1" dirty="0" err="1">
                  <a:solidFill>
                    <a:schemeClr val="dk1"/>
                  </a:solidFill>
                </a:rPr>
                <a:t>course</a:t>
              </a:r>
              <a:r>
                <a:rPr lang="es-ES" sz="500" b="1" dirty="0">
                  <a:solidFill>
                    <a:schemeClr val="dk1"/>
                  </a:solidFill>
                </a:rPr>
                <a:t> 1,2,..</a:t>
              </a:r>
              <a:endParaRPr lang="es-ES" sz="500" b="1" dirty="0"/>
            </a:p>
          </p:txBody>
        </p:sp>
      </p:grp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E435831-F257-4AE9-BAA1-BE51474F8E4E}"/>
              </a:ext>
            </a:extLst>
          </p:cNvPr>
          <p:cNvSpPr txBox="1"/>
          <p:nvPr/>
        </p:nvSpPr>
        <p:spPr>
          <a:xfrm>
            <a:off x="7205325" y="305587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json</a:t>
            </a:r>
            <a:endParaRPr lang="es-ES" sz="900" dirty="0"/>
          </a:p>
        </p:txBody>
      </p:sp>
      <p:grpSp>
        <p:nvGrpSpPr>
          <p:cNvPr id="1031" name="Grupo 1030">
            <a:extLst>
              <a:ext uri="{FF2B5EF4-FFF2-40B4-BE49-F238E27FC236}">
                <a16:creationId xmlns:a16="http://schemas.microsoft.com/office/drawing/2014/main" id="{7E19D3E2-3129-403C-B993-1F750FCF58F8}"/>
              </a:ext>
            </a:extLst>
          </p:cNvPr>
          <p:cNvGrpSpPr/>
          <p:nvPr/>
        </p:nvGrpSpPr>
        <p:grpSpPr>
          <a:xfrm>
            <a:off x="1922455" y="508234"/>
            <a:ext cx="7996726" cy="6275591"/>
            <a:chOff x="1935986" y="508234"/>
            <a:chExt cx="7996726" cy="6275591"/>
          </a:xfrm>
        </p:grpSpPr>
        <p:sp>
          <p:nvSpPr>
            <p:cNvPr id="281" name="Rectángulo: esquinas redondeadas 280">
              <a:extLst>
                <a:ext uri="{FF2B5EF4-FFF2-40B4-BE49-F238E27FC236}">
                  <a16:creationId xmlns:a16="http://schemas.microsoft.com/office/drawing/2014/main" id="{7F68554F-53AB-4B6F-A58C-CFDDA9C51E9F}"/>
                </a:ext>
              </a:extLst>
            </p:cNvPr>
            <p:cNvSpPr/>
            <p:nvPr/>
          </p:nvSpPr>
          <p:spPr>
            <a:xfrm>
              <a:off x="1935986" y="508234"/>
              <a:ext cx="7996726" cy="6275591"/>
            </a:xfrm>
            <a:prstGeom prst="roundRect">
              <a:avLst>
                <a:gd name="adj" fmla="val 1977"/>
              </a:avLst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A353C833-B856-4227-9CCA-6AA439A76686}"/>
                </a:ext>
              </a:extLst>
            </p:cNvPr>
            <p:cNvGrpSpPr/>
            <p:nvPr/>
          </p:nvGrpSpPr>
          <p:grpSpPr>
            <a:xfrm>
              <a:off x="4730492" y="666072"/>
              <a:ext cx="3550412" cy="1759267"/>
              <a:chOff x="2585712" y="924212"/>
              <a:chExt cx="3550412" cy="1759267"/>
            </a:xfrm>
          </p:grpSpPr>
          <p:sp>
            <p:nvSpPr>
              <p:cNvPr id="157" name="Rectángulo: esquinas redondeadas 156">
                <a:extLst>
                  <a:ext uri="{FF2B5EF4-FFF2-40B4-BE49-F238E27FC236}">
                    <a16:creationId xmlns:a16="http://schemas.microsoft.com/office/drawing/2014/main" id="{6A3280F8-FC29-4793-820A-F4D1115D315E}"/>
                  </a:ext>
                </a:extLst>
              </p:cNvPr>
              <p:cNvSpPr/>
              <p:nvPr/>
            </p:nvSpPr>
            <p:spPr>
              <a:xfrm>
                <a:off x="2585712" y="924212"/>
                <a:ext cx="3550412" cy="1759267"/>
              </a:xfrm>
              <a:prstGeom prst="roundRect">
                <a:avLst>
                  <a:gd name="adj" fmla="val 833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F81B7FB4-5DC2-41CB-9E98-C71BE4301C3F}"/>
                  </a:ext>
                </a:extLst>
              </p:cNvPr>
              <p:cNvGrpSpPr/>
              <p:nvPr/>
            </p:nvGrpSpPr>
            <p:grpSpPr>
              <a:xfrm>
                <a:off x="2622295" y="968281"/>
                <a:ext cx="3407464" cy="1556026"/>
                <a:chOff x="2622295" y="968281"/>
                <a:chExt cx="3407464" cy="1556026"/>
              </a:xfrm>
            </p:grpSpPr>
            <p:pic>
              <p:nvPicPr>
                <p:cNvPr id="26" name="Picture 18">
                  <a:extLst>
                    <a:ext uri="{FF2B5EF4-FFF2-40B4-BE49-F238E27FC236}">
                      <a16:creationId xmlns:a16="http://schemas.microsoft.com/office/drawing/2014/main" id="{1A3921AC-DCC2-4FF5-A0E3-BD888CCF99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7020" y="1444744"/>
                  <a:ext cx="843571" cy="7620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6D4458D4-ACD6-490E-BE83-0126DCAF811E}"/>
                    </a:ext>
                  </a:extLst>
                </p:cNvPr>
                <p:cNvSpPr txBox="1"/>
                <p:nvPr/>
              </p:nvSpPr>
              <p:spPr>
                <a:xfrm>
                  <a:off x="2622295" y="1061903"/>
                  <a:ext cx="10438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err="1"/>
                    <a:t>Row</a:t>
                  </a:r>
                  <a:r>
                    <a:rPr lang="es-ES" sz="1000" dirty="0"/>
                    <a:t> Data </a:t>
                  </a:r>
                </a:p>
                <a:p>
                  <a:pPr algn="ctr"/>
                  <a:r>
                    <a:rPr lang="es-ES" sz="1000" dirty="0" err="1"/>
                    <a:t>Transformation</a:t>
                  </a:r>
                  <a:endParaRPr lang="es-ES" sz="1000" dirty="0"/>
                </a:p>
              </p:txBody>
            </p:sp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3AD72BDA-8298-4B7B-BA1D-ACC3429ECB3E}"/>
                    </a:ext>
                  </a:extLst>
                </p:cNvPr>
                <p:cNvSpPr txBox="1"/>
                <p:nvPr/>
              </p:nvSpPr>
              <p:spPr>
                <a:xfrm>
                  <a:off x="3511948" y="1608064"/>
                  <a:ext cx="55656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800" dirty="0" err="1"/>
                    <a:t>json</a:t>
                  </a:r>
                  <a:r>
                    <a:rPr lang="es-ES" sz="800" dirty="0"/>
                    <a:t>/</a:t>
                  </a:r>
                  <a:r>
                    <a:rPr lang="es-ES" sz="800" dirty="0" err="1"/>
                    <a:t>csv</a:t>
                  </a:r>
                  <a:endParaRPr lang="es-ES" sz="800" dirty="0"/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4C79C424-A43F-4491-A629-3E8859FBDE44}"/>
                    </a:ext>
                  </a:extLst>
                </p:cNvPr>
                <p:cNvGrpSpPr/>
                <p:nvPr/>
              </p:nvGrpSpPr>
              <p:grpSpPr>
                <a:xfrm>
                  <a:off x="4077386" y="968281"/>
                  <a:ext cx="1952373" cy="1556026"/>
                  <a:chOff x="5132121" y="1089086"/>
                  <a:chExt cx="1952373" cy="1556026"/>
                </a:xfrm>
              </p:grpSpPr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18619A9A-18F1-4BF2-BCEA-E93BF274C2B5}"/>
                      </a:ext>
                    </a:extLst>
                  </p:cNvPr>
                  <p:cNvSpPr txBox="1"/>
                  <p:nvPr/>
                </p:nvSpPr>
                <p:spPr>
                  <a:xfrm>
                    <a:off x="5177615" y="1180928"/>
                    <a:ext cx="7681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1000" dirty="0" err="1"/>
                      <a:t>Row</a:t>
                    </a:r>
                    <a:r>
                      <a:rPr lang="es-ES" sz="1000" dirty="0"/>
                      <a:t> Data</a:t>
                    </a:r>
                  </a:p>
                  <a:p>
                    <a:pPr algn="ctr"/>
                    <a:r>
                      <a:rPr lang="es-ES" sz="1000" dirty="0"/>
                      <a:t> Storage</a:t>
                    </a:r>
                  </a:p>
                </p:txBody>
              </p:sp>
              <p:pic>
                <p:nvPicPr>
                  <p:cNvPr id="103" name="Picture 16" descr="imagen png - imagen transparente descarga gratuita">
                    <a:extLst>
                      <a:ext uri="{FF2B5EF4-FFF2-40B4-BE49-F238E27FC236}">
                        <a16:creationId xmlns:a16="http://schemas.microsoft.com/office/drawing/2014/main" id="{E342843B-55D0-4F51-98CD-DA3E635E42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ackgroundRemoval t="2439" b="95122" l="0" r="97000">
                                <a14:foregroundMark x1="4556" y1="45976" x2="4222" y2="45976"/>
                                <a14:foregroundMark x1="444" y1="46951" x2="444" y2="46951"/>
                                <a14:foregroundMark x1="40889" y1="4146" x2="40889" y2="4146"/>
                                <a14:foregroundMark x1="92333" y1="50366" x2="92333" y2="50366"/>
                                <a14:foregroundMark x1="97111" y1="51585" x2="97111" y2="51585"/>
                                <a14:foregroundMark x1="65222" y1="95122" x2="65222" y2="95122"/>
                                <a14:foregroundMark x1="42444" y1="2439" x2="42444" y2="2439"/>
                                <a14:foregroundMark x1="47889" y1="42927" x2="47889" y2="42927"/>
                                <a14:foregroundMark x1="54444" y1="41829" x2="54444" y2="41829"/>
                                <a14:foregroundMark x1="62000" y1="43902" x2="62111" y2="43415"/>
                                <a14:foregroundMark x1="65111" y1="42683" x2="65111" y2="42683"/>
                                <a14:foregroundMark x1="65889" y1="40610" x2="41000" y2="39756"/>
                                <a14:foregroundMark x1="41000" y1="39756" x2="42667" y2="44390"/>
                                <a14:foregroundMark x1="37778" y1="56220" x2="46778" y2="57927"/>
                                <a14:foregroundMark x1="46778" y1="57927" x2="58444" y2="56829"/>
                                <a14:foregroundMark x1="58444" y1="56829" x2="51000" y2="56341"/>
                                <a14:foregroundMark x1="62333" y1="58171" x2="62556" y2="52561"/>
                                <a14:foregroundMark x1="41333" y1="45366" x2="36222" y2="40732"/>
                                <a14:foregroundMark x1="36222" y1="40732" x2="39556" y2="3963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32121" y="1581038"/>
                    <a:ext cx="827053" cy="7536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6" name="Grupo 5">
                    <a:extLst>
                      <a:ext uri="{FF2B5EF4-FFF2-40B4-BE49-F238E27FC236}">
                        <a16:creationId xmlns:a16="http://schemas.microsoft.com/office/drawing/2014/main" id="{7A24642D-D448-40A2-8F36-74264BE6651C}"/>
                      </a:ext>
                    </a:extLst>
                  </p:cNvPr>
                  <p:cNvGrpSpPr/>
                  <p:nvPr/>
                </p:nvGrpSpPr>
                <p:grpSpPr>
                  <a:xfrm>
                    <a:off x="6089221" y="1186687"/>
                    <a:ext cx="995273" cy="1415283"/>
                    <a:chOff x="5918172" y="1258737"/>
                    <a:chExt cx="995273" cy="1415283"/>
                  </a:xfrm>
                </p:grpSpPr>
                <p:sp>
                  <p:nvSpPr>
                    <p:cNvPr id="119" name="CuadroTexto 118">
                      <a:extLst>
                        <a:ext uri="{FF2B5EF4-FFF2-40B4-BE49-F238E27FC236}">
                          <a16:creationId xmlns:a16="http://schemas.microsoft.com/office/drawing/2014/main" id="{C7F3175A-0C0E-44BF-9E4B-2AD0EC41C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4079" y="1258737"/>
                      <a:ext cx="68320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800" dirty="0" err="1"/>
                        <a:t>Categories</a:t>
                      </a:r>
                      <a:endParaRPr lang="es-ES" sz="800" dirty="0"/>
                    </a:p>
                  </p:txBody>
                </p:sp>
                <p:sp>
                  <p:nvSpPr>
                    <p:cNvPr id="128" name="CuadroTexto 127">
                      <a:extLst>
                        <a:ext uri="{FF2B5EF4-FFF2-40B4-BE49-F238E27FC236}">
                          <a16:creationId xmlns:a16="http://schemas.microsoft.com/office/drawing/2014/main" id="{8BC53DF2-7B48-469C-841A-F2778ABBC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0702" y="1536252"/>
                      <a:ext cx="66556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800" dirty="0"/>
                        <a:t>Key </a:t>
                      </a:r>
                      <a:r>
                        <a:rPr lang="es-ES" sz="800" dirty="0" err="1"/>
                        <a:t>words</a:t>
                      </a:r>
                      <a:endParaRPr lang="es-ES" sz="800" dirty="0"/>
                    </a:p>
                  </p:txBody>
                </p:sp>
                <p:sp>
                  <p:nvSpPr>
                    <p:cNvPr id="131" name="CuadroTexto 130">
                      <a:extLst>
                        <a:ext uri="{FF2B5EF4-FFF2-40B4-BE49-F238E27FC236}">
                          <a16:creationId xmlns:a16="http://schemas.microsoft.com/office/drawing/2014/main" id="{3189C23C-C096-48E3-9495-A7FBD65D7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5818" y="1800919"/>
                      <a:ext cx="69762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800" dirty="0" err="1"/>
                        <a:t>Languages</a:t>
                      </a:r>
                      <a:endParaRPr lang="es-ES" sz="800" dirty="0"/>
                    </a:p>
                  </p:txBody>
                </p:sp>
                <p:sp>
                  <p:nvSpPr>
                    <p:cNvPr id="133" name="CuadroTexto 132">
                      <a:extLst>
                        <a:ext uri="{FF2B5EF4-FFF2-40B4-BE49-F238E27FC236}">
                          <a16:creationId xmlns:a16="http://schemas.microsoft.com/office/drawing/2014/main" id="{08AC7B02-E5A5-4E7F-BFB6-23BC30CF29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2951" y="2097026"/>
                      <a:ext cx="641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800" dirty="0" err="1"/>
                        <a:t>Row</a:t>
                      </a:r>
                      <a:r>
                        <a:rPr lang="es-ES" sz="800" dirty="0"/>
                        <a:t>-Data</a:t>
                      </a:r>
                    </a:p>
                  </p:txBody>
                </p:sp>
                <p:pic>
                  <p:nvPicPr>
                    <p:cNvPr id="1034" name="Picture 10" descr="Iconos De Equipo, Commaseparated Valores, Microsoft Excel imagen png -  imagen transparente descarga gratuita">
                      <a:extLst>
                        <a:ext uri="{FF2B5EF4-FFF2-40B4-BE49-F238E27FC236}">
                          <a16:creationId xmlns:a16="http://schemas.microsoft.com/office/drawing/2014/main" id="{944141E1-8968-4C37-98E1-52AD264649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14">
                              <a14:imgEffect>
                                <a14:backgroundRemoval t="6346" b="90000" l="10000" r="90000">
                                  <a14:foregroundMark x1="33667" y1="7500" x2="39333" y2="6923"/>
                                  <a14:foregroundMark x1="39333" y1="6923" x2="50222" y2="7115"/>
                                  <a14:foregroundMark x1="58000" y1="13654" x2="63444" y2="24038"/>
                                  <a14:foregroundMark x1="63444" y1="24038" x2="63444" y2="24038"/>
                                  <a14:foregroundMark x1="31667" y1="91538" x2="38222" y2="90192"/>
                                  <a14:foregroundMark x1="38222" y1="90192" x2="39556" y2="90192"/>
                                  <a14:foregroundMark x1="52000" y1="6346" x2="52000" y2="634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918172" y="2414682"/>
                      <a:ext cx="448854" cy="2593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CuadroTexto 133">
                      <a:extLst>
                        <a:ext uri="{FF2B5EF4-FFF2-40B4-BE49-F238E27FC236}">
                          <a16:creationId xmlns:a16="http://schemas.microsoft.com/office/drawing/2014/main" id="{67DEEE97-DE1D-4D3E-98CC-611A523072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9047" y="2397510"/>
                      <a:ext cx="641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s-ES" sz="800" dirty="0" err="1"/>
                        <a:t>Row</a:t>
                      </a:r>
                      <a:r>
                        <a:rPr lang="es-ES" sz="800" dirty="0"/>
                        <a:t>-Data</a:t>
                      </a:r>
                    </a:p>
                  </p:txBody>
                </p:sp>
              </p:grpSp>
              <p:sp>
                <p:nvSpPr>
                  <p:cNvPr id="9" name="Abrir llave 8">
                    <a:extLst>
                      <a:ext uri="{FF2B5EF4-FFF2-40B4-BE49-F238E27FC236}">
                        <a16:creationId xmlns:a16="http://schemas.microsoft.com/office/drawing/2014/main" id="{6C0C2385-33D1-4F2B-B80C-0F90FBC58113}"/>
                      </a:ext>
                    </a:extLst>
                  </p:cNvPr>
                  <p:cNvSpPr/>
                  <p:nvPr/>
                </p:nvSpPr>
                <p:spPr>
                  <a:xfrm>
                    <a:off x="5970085" y="1089086"/>
                    <a:ext cx="248131" cy="1556026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33AAE96D-E82E-40B5-931C-8EECD1D05856}"/>
                </a:ext>
              </a:extLst>
            </p:cNvPr>
            <p:cNvGrpSpPr/>
            <p:nvPr/>
          </p:nvGrpSpPr>
          <p:grpSpPr>
            <a:xfrm>
              <a:off x="3275953" y="2614860"/>
              <a:ext cx="1774286" cy="1442755"/>
              <a:chOff x="2191913" y="3692388"/>
              <a:chExt cx="1774286" cy="1442755"/>
            </a:xfrm>
          </p:grpSpPr>
          <p:sp>
            <p:nvSpPr>
              <p:cNvPr id="229" name="Rectángulo: esquinas superiores redondeadas 228">
                <a:extLst>
                  <a:ext uri="{FF2B5EF4-FFF2-40B4-BE49-F238E27FC236}">
                    <a16:creationId xmlns:a16="http://schemas.microsoft.com/office/drawing/2014/main" id="{813D2F04-23B6-42D7-BC66-DDD6F5326268}"/>
                  </a:ext>
                </a:extLst>
              </p:cNvPr>
              <p:cNvSpPr/>
              <p:nvPr/>
            </p:nvSpPr>
            <p:spPr>
              <a:xfrm rot="10800000">
                <a:off x="2198141" y="3895425"/>
                <a:ext cx="1768058" cy="1239718"/>
              </a:xfrm>
              <a:prstGeom prst="round2SameRect">
                <a:avLst>
                  <a:gd name="adj1" fmla="val 6925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62" name="Picture 18">
                <a:extLst>
                  <a:ext uri="{FF2B5EF4-FFF2-40B4-BE49-F238E27FC236}">
                    <a16:creationId xmlns:a16="http://schemas.microsoft.com/office/drawing/2014/main" id="{2C1BA109-E8BB-40CA-9D76-0066D39C0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8010" y="4069890"/>
                <a:ext cx="843571" cy="762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0" name="Rectángulo: esquinas superiores redondeadas 229">
                <a:extLst>
                  <a:ext uri="{FF2B5EF4-FFF2-40B4-BE49-F238E27FC236}">
                    <a16:creationId xmlns:a16="http://schemas.microsoft.com/office/drawing/2014/main" id="{6E4E76FB-2398-4670-9C9A-494A35E3BAF3}"/>
                  </a:ext>
                </a:extLst>
              </p:cNvPr>
              <p:cNvSpPr/>
              <p:nvPr/>
            </p:nvSpPr>
            <p:spPr>
              <a:xfrm>
                <a:off x="2191913" y="3692388"/>
                <a:ext cx="1768057" cy="207584"/>
              </a:xfrm>
              <a:prstGeom prst="round2SameRect">
                <a:avLst/>
              </a:prstGeom>
              <a:solidFill>
                <a:srgbClr val="295488">
                  <a:alpha val="74000"/>
                </a:srgbClr>
              </a:solidFill>
              <a:ln>
                <a:solidFill>
                  <a:srgbClr val="2954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err="1">
                    <a:solidFill>
                      <a:schemeClr val="bg1"/>
                    </a:solidFill>
                  </a:rPr>
                  <a:t>Dataset</a:t>
                </a:r>
                <a:r>
                  <a:rPr lang="es-ES" sz="1000" dirty="0">
                    <a:solidFill>
                      <a:schemeClr val="bg1"/>
                    </a:solidFill>
                  </a:rPr>
                  <a:t> </a:t>
                </a:r>
                <a:r>
                  <a:rPr lang="es-ES" sz="1000" dirty="0" err="1">
                    <a:solidFill>
                      <a:schemeClr val="bg1"/>
                    </a:solidFill>
                  </a:rPr>
                  <a:t>transformation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69951DEC-1EB3-4F5D-9CFA-0420EE20B96D}"/>
                </a:ext>
              </a:extLst>
            </p:cNvPr>
            <p:cNvGrpSpPr/>
            <p:nvPr/>
          </p:nvGrpSpPr>
          <p:grpSpPr>
            <a:xfrm>
              <a:off x="5216357" y="2606006"/>
              <a:ext cx="2701084" cy="2739596"/>
              <a:chOff x="5241043" y="2614860"/>
              <a:chExt cx="2701084" cy="2739596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BB1D7358-A440-4EC5-8557-1EDC9684B243}"/>
                  </a:ext>
                </a:extLst>
              </p:cNvPr>
              <p:cNvGrpSpPr/>
              <p:nvPr/>
            </p:nvGrpSpPr>
            <p:grpSpPr>
              <a:xfrm>
                <a:off x="5241043" y="2614860"/>
                <a:ext cx="2701084" cy="2739596"/>
                <a:chOff x="5401893" y="2691675"/>
                <a:chExt cx="2701084" cy="2739596"/>
              </a:xfrm>
            </p:grpSpPr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id="{1DF44BF0-36A9-448F-9FDD-EC6129CD1E9D}"/>
                    </a:ext>
                  </a:extLst>
                </p:cNvPr>
                <p:cNvGrpSpPr/>
                <p:nvPr/>
              </p:nvGrpSpPr>
              <p:grpSpPr>
                <a:xfrm>
                  <a:off x="5401893" y="2691675"/>
                  <a:ext cx="2701084" cy="2739596"/>
                  <a:chOff x="4502733" y="2434044"/>
                  <a:chExt cx="2701084" cy="2739596"/>
                </a:xfrm>
              </p:grpSpPr>
              <p:grpSp>
                <p:nvGrpSpPr>
                  <p:cNvPr id="54" name="Grupo 53">
                    <a:extLst>
                      <a:ext uri="{FF2B5EF4-FFF2-40B4-BE49-F238E27FC236}">
                        <a16:creationId xmlns:a16="http://schemas.microsoft.com/office/drawing/2014/main" id="{EA38D686-C6EB-44CF-8F12-4EA3B4AE07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2733" y="2434044"/>
                    <a:ext cx="2701084" cy="2739596"/>
                    <a:chOff x="4502733" y="2434044"/>
                    <a:chExt cx="2701084" cy="2739596"/>
                  </a:xfrm>
                </p:grpSpPr>
                <p:grpSp>
                  <p:nvGrpSpPr>
                    <p:cNvPr id="179" name="Grupo 178">
                      <a:extLst>
                        <a:ext uri="{FF2B5EF4-FFF2-40B4-BE49-F238E27FC236}">
                          <a16:creationId xmlns:a16="http://schemas.microsoft.com/office/drawing/2014/main" id="{C266CF9E-80D9-4BC5-8641-8E9C97CF7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2733" y="2434044"/>
                      <a:ext cx="2701084" cy="2739596"/>
                      <a:chOff x="1959086" y="5063551"/>
                      <a:chExt cx="2701084" cy="2739596"/>
                    </a:xfrm>
                  </p:grpSpPr>
                  <p:grpSp>
                    <p:nvGrpSpPr>
                      <p:cNvPr id="183" name="Grupo 182">
                        <a:extLst>
                          <a:ext uri="{FF2B5EF4-FFF2-40B4-BE49-F238E27FC236}">
                            <a16:creationId xmlns:a16="http://schemas.microsoft.com/office/drawing/2014/main" id="{59FE7BAE-3B0C-44BE-956E-4BBF33160C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59086" y="5063551"/>
                        <a:ext cx="2701084" cy="2739596"/>
                        <a:chOff x="1959086" y="5063551"/>
                        <a:chExt cx="2701084" cy="2739596"/>
                      </a:xfrm>
                    </p:grpSpPr>
                    <p:sp>
                      <p:nvSpPr>
                        <p:cNvPr id="190" name="Rectángulo: esquinas superiores redondeadas 189">
                          <a:extLst>
                            <a:ext uri="{FF2B5EF4-FFF2-40B4-BE49-F238E27FC236}">
                              <a16:creationId xmlns:a16="http://schemas.microsoft.com/office/drawing/2014/main" id="{8E8309F1-141A-4642-8BA2-4C2BAA5D5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959087" y="5264026"/>
                          <a:ext cx="2700499" cy="2539121"/>
                        </a:xfrm>
                        <a:prstGeom prst="round2SameRect">
                          <a:avLst>
                            <a:gd name="adj1" fmla="val 7834"/>
                            <a:gd name="adj2" fmla="val 0"/>
                          </a:avLst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91" name="Rectángulo: esquinas superiores redondeadas 190">
                          <a:extLst>
                            <a:ext uri="{FF2B5EF4-FFF2-40B4-BE49-F238E27FC236}">
                              <a16:creationId xmlns:a16="http://schemas.microsoft.com/office/drawing/2014/main" id="{9B4C32A3-00C7-4A55-9EA6-039D201233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59086" y="5063551"/>
                          <a:ext cx="2701084" cy="207584"/>
                        </a:xfrm>
                        <a:prstGeom prst="round2SameRect">
                          <a:avLst/>
                        </a:prstGeom>
                        <a:solidFill>
                          <a:srgbClr val="295488">
                            <a:alpha val="74000"/>
                          </a:srgbClr>
                        </a:solidFill>
                        <a:ln>
                          <a:solidFill>
                            <a:srgbClr val="29548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000" dirty="0">
                              <a:solidFill>
                                <a:schemeClr val="bg1"/>
                              </a:solidFill>
                            </a:rPr>
                            <a:t>Job Recommender</a:t>
                          </a:r>
                        </a:p>
                      </p:txBody>
                    </p:sp>
                  </p:grpSp>
                  <p:grpSp>
                    <p:nvGrpSpPr>
                      <p:cNvPr id="184" name="Grupo 183">
                        <a:extLst>
                          <a:ext uri="{FF2B5EF4-FFF2-40B4-BE49-F238E27FC236}">
                            <a16:creationId xmlns:a16="http://schemas.microsoft.com/office/drawing/2014/main" id="{75C576CC-4C1E-4D9F-9293-E9F1CD783D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1006" y="5481120"/>
                        <a:ext cx="852491" cy="1728763"/>
                        <a:chOff x="2643831" y="4987828"/>
                        <a:chExt cx="852491" cy="1728763"/>
                      </a:xfrm>
                    </p:grpSpPr>
                    <p:pic>
                      <p:nvPicPr>
                        <p:cNvPr id="185" name="Picture 18">
                          <a:extLst>
                            <a:ext uri="{FF2B5EF4-FFF2-40B4-BE49-F238E27FC236}">
                              <a16:creationId xmlns:a16="http://schemas.microsoft.com/office/drawing/2014/main" id="{CC9680CC-B515-458A-A786-64CDD1B673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831" y="4987828"/>
                          <a:ext cx="843571" cy="7620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186" name="Picture 16" descr="imagen png - imagen transparente descarga gratuita">
                          <a:extLst>
                            <a:ext uri="{FF2B5EF4-FFF2-40B4-BE49-F238E27FC236}">
                              <a16:creationId xmlns:a16="http://schemas.microsoft.com/office/drawing/2014/main" id="{87DD174A-048B-4E41-905E-16DB25C7E9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2">
                                  <a14:imgEffect>
                                    <a14:backgroundRemoval t="2439" b="95122" l="0" r="97000">
                                      <a14:foregroundMark x1="4556" y1="45976" x2="4222" y2="45976"/>
                                      <a14:foregroundMark x1="444" y1="46951" x2="444" y2="46951"/>
                                      <a14:foregroundMark x1="40889" y1="4146" x2="40889" y2="4146"/>
                                      <a14:foregroundMark x1="92333" y1="50366" x2="92333" y2="50366"/>
                                      <a14:foregroundMark x1="97111" y1="51585" x2="97111" y2="51585"/>
                                      <a14:foregroundMark x1="65222" y1="95122" x2="65222" y2="95122"/>
                                      <a14:foregroundMark x1="42444" y1="2439" x2="42444" y2="2439"/>
                                      <a14:foregroundMark x1="47889" y1="42927" x2="47889" y2="42927"/>
                                      <a14:foregroundMark x1="54444" y1="41829" x2="54444" y2="41829"/>
                                      <a14:foregroundMark x1="62000" y1="43902" x2="62111" y2="43415"/>
                                      <a14:foregroundMark x1="65111" y1="42683" x2="65111" y2="42683"/>
                                      <a14:foregroundMark x1="65889" y1="40610" x2="41000" y2="39756"/>
                                      <a14:foregroundMark x1="41000" y1="39756" x2="42667" y2="44390"/>
                                      <a14:foregroundMark x1="37778" y1="56220" x2="46778" y2="57927"/>
                                      <a14:foregroundMark x1="46778" y1="57927" x2="58444" y2="56829"/>
                                      <a14:foregroundMark x1="58444" y1="56829" x2="51000" y2="56341"/>
                                      <a14:foregroundMark x1="62333" y1="58171" x2="62556" y2="52561"/>
                                      <a14:foregroundMark x1="41333" y1="45366" x2="36222" y2="40732"/>
                                      <a14:foregroundMark x1="36222" y1="40732" x2="39556" y2="39634"/>
                                    </a14:backgroundRemoval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269" y="5962980"/>
                          <a:ext cx="827053" cy="7536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pic>
                  <p:nvPicPr>
                    <p:cNvPr id="192" name="Picture 18">
                      <a:extLst>
                        <a:ext uri="{FF2B5EF4-FFF2-40B4-BE49-F238E27FC236}">
                          <a16:creationId xmlns:a16="http://schemas.microsoft.com/office/drawing/2014/main" id="{C9D84164-374B-433D-B6C8-BF8AC55E92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18115" y="3806661"/>
                      <a:ext cx="843571" cy="76202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97" name="CuadroTexto 196">
                    <a:extLst>
                      <a:ext uri="{FF2B5EF4-FFF2-40B4-BE49-F238E27FC236}">
                        <a16:creationId xmlns:a16="http://schemas.microsoft.com/office/drawing/2014/main" id="{6BBD65B6-B53E-47AE-9E92-0D4076A6EAE8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509" y="2638487"/>
                    <a:ext cx="75212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000" dirty="0" err="1"/>
                      <a:t>Prediction</a:t>
                    </a:r>
                    <a:endParaRPr lang="es-ES" sz="1000" dirty="0"/>
                  </a:p>
                </p:txBody>
              </p:sp>
              <p:sp>
                <p:nvSpPr>
                  <p:cNvPr id="198" name="CuadroTexto 197">
                    <a:extLst>
                      <a:ext uri="{FF2B5EF4-FFF2-40B4-BE49-F238E27FC236}">
                        <a16:creationId xmlns:a16="http://schemas.microsoft.com/office/drawing/2014/main" id="{40AFA4F1-3FE6-4CC6-838B-6A7AD45728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16414" y="3608445"/>
                    <a:ext cx="6463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1000" dirty="0"/>
                      <a:t>Training</a:t>
                    </a:r>
                  </a:p>
                </p:txBody>
              </p:sp>
            </p:grpSp>
            <p:sp>
              <p:nvSpPr>
                <p:cNvPr id="253" name="Abrir llave 252">
                  <a:extLst>
                    <a:ext uri="{FF2B5EF4-FFF2-40B4-BE49-F238E27FC236}">
                      <a16:creationId xmlns:a16="http://schemas.microsoft.com/office/drawing/2014/main" id="{05B7D91A-9A22-438B-A7E8-59CB47615F1C}"/>
                    </a:ext>
                  </a:extLst>
                </p:cNvPr>
                <p:cNvSpPr/>
                <p:nvPr/>
              </p:nvSpPr>
              <p:spPr>
                <a:xfrm rot="5400000">
                  <a:off x="5897921" y="4678226"/>
                  <a:ext cx="88971" cy="533016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54" name="Picture 12" descr="Scikit-learn python scikit- marca de logotipo, aprendizaje, texto,  computadora png | PNGEgg">
                  <a:extLst>
                    <a:ext uri="{FF2B5EF4-FFF2-40B4-BE49-F238E27FC236}">
                      <a16:creationId xmlns:a16="http://schemas.microsoft.com/office/drawing/2014/main" id="{5850BC5E-F082-4243-AEF9-47EFA90BFD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10000" b="90000" l="10000" r="90000">
                              <a14:foregroundMark x1="35333" y1="60833" x2="31111" y2="51875"/>
                              <a14:foregroundMark x1="31111" y1="51875" x2="30889" y2="508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1621" y="5010776"/>
                  <a:ext cx="611071" cy="3259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5" name="Picture 20" descr="Tensorflow Logo Vectors Free Download">
                  <a:extLst>
                    <a:ext uri="{FF2B5EF4-FFF2-40B4-BE49-F238E27FC236}">
                      <a16:creationId xmlns:a16="http://schemas.microsoft.com/office/drawing/2014/main" id="{A1770965-978D-48D1-B219-F2B68EA5B9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4026" y="5011906"/>
                  <a:ext cx="179905" cy="200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57" name="Conector recto de flecha 256">
                <a:extLst>
                  <a:ext uri="{FF2B5EF4-FFF2-40B4-BE49-F238E27FC236}">
                    <a16:creationId xmlns:a16="http://schemas.microsoft.com/office/drawing/2014/main" id="{CA708E27-FE48-4540-B592-2BBECADC41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25379" y="4253097"/>
                <a:ext cx="0" cy="226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de flecha 258">
                <a:extLst>
                  <a:ext uri="{FF2B5EF4-FFF2-40B4-BE49-F238E27FC236}">
                    <a16:creationId xmlns:a16="http://schemas.microsoft.com/office/drawing/2014/main" id="{3FD2F22C-6BEE-4824-842C-A8CDEC12D8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2577" y="3811190"/>
                <a:ext cx="0" cy="167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upo 205">
              <a:extLst>
                <a:ext uri="{FF2B5EF4-FFF2-40B4-BE49-F238E27FC236}">
                  <a16:creationId xmlns:a16="http://schemas.microsoft.com/office/drawing/2014/main" id="{1FEE4E00-26F4-4BA1-A652-F3C9049F8A0E}"/>
                </a:ext>
              </a:extLst>
            </p:cNvPr>
            <p:cNvGrpSpPr/>
            <p:nvPr/>
          </p:nvGrpSpPr>
          <p:grpSpPr>
            <a:xfrm>
              <a:off x="2069207" y="4123117"/>
              <a:ext cx="2589053" cy="2617786"/>
              <a:chOff x="4031416" y="2430241"/>
              <a:chExt cx="2589053" cy="2617786"/>
            </a:xfrm>
          </p:grpSpPr>
          <p:grpSp>
            <p:nvGrpSpPr>
              <p:cNvPr id="207" name="Grupo 206">
                <a:extLst>
                  <a:ext uri="{FF2B5EF4-FFF2-40B4-BE49-F238E27FC236}">
                    <a16:creationId xmlns:a16="http://schemas.microsoft.com/office/drawing/2014/main" id="{745DEF32-5E69-45AC-9C05-AFBC8C2DD22E}"/>
                  </a:ext>
                </a:extLst>
              </p:cNvPr>
              <p:cNvGrpSpPr/>
              <p:nvPr/>
            </p:nvGrpSpPr>
            <p:grpSpPr>
              <a:xfrm>
                <a:off x="4031416" y="2430241"/>
                <a:ext cx="2589053" cy="2617786"/>
                <a:chOff x="4031416" y="2430241"/>
                <a:chExt cx="2589053" cy="2617786"/>
              </a:xfrm>
            </p:grpSpPr>
            <p:grpSp>
              <p:nvGrpSpPr>
                <p:cNvPr id="210" name="Grupo 209">
                  <a:extLst>
                    <a:ext uri="{FF2B5EF4-FFF2-40B4-BE49-F238E27FC236}">
                      <a16:creationId xmlns:a16="http://schemas.microsoft.com/office/drawing/2014/main" id="{AEEECED3-4A03-4DA9-B676-2789B1A72CDC}"/>
                    </a:ext>
                  </a:extLst>
                </p:cNvPr>
                <p:cNvGrpSpPr/>
                <p:nvPr/>
              </p:nvGrpSpPr>
              <p:grpSpPr>
                <a:xfrm>
                  <a:off x="4031416" y="2430241"/>
                  <a:ext cx="2589053" cy="2617786"/>
                  <a:chOff x="1309168" y="5002669"/>
                  <a:chExt cx="2589053" cy="2617786"/>
                </a:xfrm>
              </p:grpSpPr>
              <p:grpSp>
                <p:nvGrpSpPr>
                  <p:cNvPr id="214" name="Grupo 213">
                    <a:extLst>
                      <a:ext uri="{FF2B5EF4-FFF2-40B4-BE49-F238E27FC236}">
                        <a16:creationId xmlns:a16="http://schemas.microsoft.com/office/drawing/2014/main" id="{DA407B13-0AE1-4157-B22D-5BB469BC2A7E}"/>
                      </a:ext>
                    </a:extLst>
                  </p:cNvPr>
                  <p:cNvGrpSpPr/>
                  <p:nvPr/>
                </p:nvGrpSpPr>
                <p:grpSpPr>
                  <a:xfrm>
                    <a:off x="1417105" y="5002669"/>
                    <a:ext cx="2481116" cy="2617786"/>
                    <a:chOff x="1047961" y="5054979"/>
                    <a:chExt cx="2481116" cy="2617786"/>
                  </a:xfrm>
                </p:grpSpPr>
                <p:grpSp>
                  <p:nvGrpSpPr>
                    <p:cNvPr id="216" name="Grupo 215">
                      <a:extLst>
                        <a:ext uri="{FF2B5EF4-FFF2-40B4-BE49-F238E27FC236}">
                          <a16:creationId xmlns:a16="http://schemas.microsoft.com/office/drawing/2014/main" id="{996FF119-243F-424C-926C-20E1241DBD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7961" y="5054979"/>
                      <a:ext cx="2481116" cy="2617786"/>
                      <a:chOff x="1595706" y="5059748"/>
                      <a:chExt cx="2481116" cy="2617786"/>
                    </a:xfrm>
                  </p:grpSpPr>
                  <p:grpSp>
                    <p:nvGrpSpPr>
                      <p:cNvPr id="220" name="Grupo 219">
                        <a:extLst>
                          <a:ext uri="{FF2B5EF4-FFF2-40B4-BE49-F238E27FC236}">
                            <a16:creationId xmlns:a16="http://schemas.microsoft.com/office/drawing/2014/main" id="{5075AD68-623F-408B-A54F-1674199FEA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95706" y="5059748"/>
                        <a:ext cx="2481116" cy="2617786"/>
                        <a:chOff x="1595706" y="5059748"/>
                        <a:chExt cx="2481116" cy="2617786"/>
                      </a:xfrm>
                    </p:grpSpPr>
                    <p:sp>
                      <p:nvSpPr>
                        <p:cNvPr id="227" name="Rectángulo: esquinas superiores redondeadas 226">
                          <a:extLst>
                            <a:ext uri="{FF2B5EF4-FFF2-40B4-BE49-F238E27FC236}">
                              <a16:creationId xmlns:a16="http://schemas.microsoft.com/office/drawing/2014/main" id="{293A1C6B-9A1C-43CF-8A5A-BB031784A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95706" y="5059748"/>
                          <a:ext cx="2478443" cy="2373200"/>
                        </a:xfrm>
                        <a:prstGeom prst="round2SameRect">
                          <a:avLst>
                            <a:gd name="adj1" fmla="val 9397"/>
                            <a:gd name="adj2" fmla="val 0"/>
                          </a:avLst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228" name="Rectángulo: esquinas superiores redondeadas 227">
                          <a:extLst>
                            <a:ext uri="{FF2B5EF4-FFF2-40B4-BE49-F238E27FC236}">
                              <a16:creationId xmlns:a16="http://schemas.microsoft.com/office/drawing/2014/main" id="{085B4B72-EC84-4E32-821A-5D1FD5484C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600825" y="7431608"/>
                          <a:ext cx="2475997" cy="245926"/>
                        </a:xfrm>
                        <a:prstGeom prst="round2SameRect">
                          <a:avLst/>
                        </a:prstGeom>
                        <a:solidFill>
                          <a:srgbClr val="295488">
                            <a:alpha val="74000"/>
                          </a:srgbClr>
                        </a:solidFill>
                        <a:ln>
                          <a:solidFill>
                            <a:srgbClr val="295488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>
                          <a:scene3d>
                            <a:camera prst="orthographicFront">
                              <a:rot lat="0" lon="0" rev="10799999"/>
                            </a:camera>
                            <a:lightRig rig="threePt" dir="t"/>
                          </a:scene3d>
                        </a:bodyPr>
                        <a:lstStyle/>
                        <a:p>
                          <a:pPr algn="ctr"/>
                          <a:r>
                            <a:rPr lang="es-ES" sz="1000" dirty="0">
                              <a:solidFill>
                                <a:schemeClr val="bg1"/>
                              </a:solidFill>
                            </a:rPr>
                            <a:t>Professional </a:t>
                          </a:r>
                          <a:r>
                            <a:rPr lang="es-ES" sz="1000" dirty="0" err="1">
                              <a:solidFill>
                                <a:schemeClr val="bg1"/>
                              </a:solidFill>
                            </a:rPr>
                            <a:t>category</a:t>
                          </a:r>
                          <a:r>
                            <a:rPr lang="es-ES" sz="10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000" dirty="0" err="1">
                              <a:solidFill>
                                <a:schemeClr val="bg1"/>
                              </a:solidFill>
                            </a:rPr>
                            <a:t>classifier</a:t>
                          </a:r>
                          <a:endParaRPr lang="es-ES" sz="10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21" name="Grupo 220">
                        <a:extLst>
                          <a:ext uri="{FF2B5EF4-FFF2-40B4-BE49-F238E27FC236}">
                            <a16:creationId xmlns:a16="http://schemas.microsoft.com/office/drawing/2014/main" id="{8EC3E96D-7830-4010-8B6D-CD310F3740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25782" y="5455866"/>
                        <a:ext cx="1954459" cy="803110"/>
                        <a:chOff x="2608607" y="4962574"/>
                        <a:chExt cx="1954459" cy="803110"/>
                      </a:xfrm>
                    </p:grpSpPr>
                    <p:pic>
                      <p:nvPicPr>
                        <p:cNvPr id="222" name="Picture 18">
                          <a:extLst>
                            <a:ext uri="{FF2B5EF4-FFF2-40B4-BE49-F238E27FC236}">
                              <a16:creationId xmlns:a16="http://schemas.microsoft.com/office/drawing/2014/main" id="{3E5E04A1-81D9-4895-A82A-EA88D46D0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495" y="4962574"/>
                          <a:ext cx="843571" cy="7620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223" name="Picture 16" descr="imagen png - imagen transparente descarga gratuita">
                          <a:extLst>
                            <a:ext uri="{FF2B5EF4-FFF2-40B4-BE49-F238E27FC236}">
                              <a16:creationId xmlns:a16="http://schemas.microsoft.com/office/drawing/2014/main" id="{8BF1C26C-51A5-4796-93CD-928B98A418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extLst>
                            <a:ext uri="{BEBA8EAE-BF5A-486C-A8C5-ECC9F3942E4B}">
                              <a14:imgProps xmlns:a14="http://schemas.microsoft.com/office/drawing/2010/main">
                                <a14:imgLayer r:embed="rId12">
                                  <a14:imgEffect>
                                    <a14:backgroundRemoval t="2439" b="95122" l="0" r="97000">
                                      <a14:foregroundMark x1="4556" y1="45976" x2="4222" y2="45976"/>
                                      <a14:foregroundMark x1="444" y1="46951" x2="444" y2="46951"/>
                                      <a14:foregroundMark x1="40889" y1="4146" x2="40889" y2="4146"/>
                                      <a14:foregroundMark x1="92333" y1="50366" x2="92333" y2="50366"/>
                                      <a14:foregroundMark x1="97111" y1="51585" x2="97111" y2="51585"/>
                                      <a14:foregroundMark x1="65222" y1="95122" x2="65222" y2="95122"/>
                                      <a14:foregroundMark x1="42444" y1="2439" x2="42444" y2="2439"/>
                                      <a14:foregroundMark x1="47889" y1="42927" x2="47889" y2="42927"/>
                                      <a14:foregroundMark x1="54444" y1="41829" x2="54444" y2="41829"/>
                                      <a14:foregroundMark x1="62000" y1="43902" x2="62111" y2="43415"/>
                                      <a14:foregroundMark x1="65111" y1="42683" x2="65111" y2="42683"/>
                                      <a14:foregroundMark x1="65889" y1="40610" x2="41000" y2="39756"/>
                                      <a14:foregroundMark x1="41000" y1="39756" x2="42667" y2="44390"/>
                                      <a14:foregroundMark x1="37778" y1="56220" x2="46778" y2="57927"/>
                                      <a14:foregroundMark x1="46778" y1="57927" x2="58444" y2="56829"/>
                                      <a14:foregroundMark x1="58444" y1="56829" x2="51000" y2="56341"/>
                                      <a14:foregroundMark x1="62333" y1="58171" x2="62556" y2="52561"/>
                                      <a14:foregroundMark x1="41333" y1="45366" x2="36222" y2="40732"/>
                                      <a14:foregroundMark x1="36222" y1="40732" x2="39556" y2="39634"/>
                                    </a14:backgroundRemoval>
                                  </a14:imgEffect>
                                </a14:imgLayer>
                              </a14:imgProps>
                            </a:ex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607" y="5012073"/>
                          <a:ext cx="827053" cy="7536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cxnSp>
                      <p:nvCxnSpPr>
                        <p:cNvPr id="225" name="Conector recto de flecha 224">
                          <a:extLst>
                            <a:ext uri="{FF2B5EF4-FFF2-40B4-BE49-F238E27FC236}">
                              <a16:creationId xmlns:a16="http://schemas.microsoft.com/office/drawing/2014/main" id="{42A6CFAC-07ED-42C4-906C-E1630D5AE2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434424" y="5345360"/>
                          <a:ext cx="285071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17" name="Grupo 216">
                      <a:extLst>
                        <a:ext uri="{FF2B5EF4-FFF2-40B4-BE49-F238E27FC236}">
                          <a16:creationId xmlns:a16="http://schemas.microsoft.com/office/drawing/2014/main" id="{85D8033A-56E3-41CB-A4BA-553AC509CD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213" y="5591666"/>
                      <a:ext cx="348338" cy="533016"/>
                      <a:chOff x="1606058" y="5579238"/>
                      <a:chExt cx="348338" cy="533016"/>
                    </a:xfrm>
                  </p:grpSpPr>
                  <p:pic>
                    <p:nvPicPr>
                      <p:cNvPr id="218" name="Picture 20" descr="Tensorflow Logo Vectors Free Download">
                        <a:extLst>
                          <a:ext uri="{FF2B5EF4-FFF2-40B4-BE49-F238E27FC236}">
                            <a16:creationId xmlns:a16="http://schemas.microsoft.com/office/drawing/2014/main" id="{C6956A2F-A85E-45D3-BFDC-1E7011CAB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058" y="5665608"/>
                        <a:ext cx="179905" cy="20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219" name="Abrir llave 218">
                        <a:extLst>
                          <a:ext uri="{FF2B5EF4-FFF2-40B4-BE49-F238E27FC236}">
                            <a16:creationId xmlns:a16="http://schemas.microsoft.com/office/drawing/2014/main" id="{658C5680-13F8-4EC9-915E-61FA9810C48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865425" y="5579238"/>
                        <a:ext cx="88971" cy="533016"/>
                      </a:xfrm>
                      <a:prstGeom prst="leftBrac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</p:grpSp>
              <p:pic>
                <p:nvPicPr>
                  <p:cNvPr id="215" name="Picture 12" descr="Scikit-learn python scikit- marca de logotipo, aprendizaje, texto,  computadora png | PNGEgg">
                    <a:extLst>
                      <a:ext uri="{FF2B5EF4-FFF2-40B4-BE49-F238E27FC236}">
                        <a16:creationId xmlns:a16="http://schemas.microsoft.com/office/drawing/2014/main" id="{1DB39AB1-B6D2-4956-87F7-8BA14BB4B5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backgroundRemoval t="10000" b="90000" l="10000" r="90000">
                                <a14:foregroundMark x1="35333" y1="60833" x2="31111" y2="51875"/>
                                <a14:foregroundMark x1="31111" y1="51875" x2="30889" y2="5083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168" y="5813066"/>
                    <a:ext cx="611071" cy="3259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11" name="Picture 18">
                  <a:extLst>
                    <a:ext uri="{FF2B5EF4-FFF2-40B4-BE49-F238E27FC236}">
                      <a16:creationId xmlns:a16="http://schemas.microsoft.com/office/drawing/2014/main" id="{101A1B41-9342-4F08-9B3D-6531644F18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9467" y="3823161"/>
                  <a:ext cx="843571" cy="7620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FE46D5C1-C288-43DA-9DB2-557AD4A4F59B}"/>
                  </a:ext>
                </a:extLst>
              </p:cNvPr>
              <p:cNvSpPr txBox="1"/>
              <p:nvPr/>
            </p:nvSpPr>
            <p:spPr>
              <a:xfrm>
                <a:off x="4639149" y="4551168"/>
                <a:ext cx="6463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/>
                  <a:t>Training</a:t>
                </a:r>
              </a:p>
            </p:txBody>
          </p:sp>
          <p:sp>
            <p:nvSpPr>
              <p:cNvPr id="209" name="CuadroTexto 208">
                <a:extLst>
                  <a:ext uri="{FF2B5EF4-FFF2-40B4-BE49-F238E27FC236}">
                    <a16:creationId xmlns:a16="http://schemas.microsoft.com/office/drawing/2014/main" id="{64E50421-F54E-48A3-8C2A-35D4ED69C171}"/>
                  </a:ext>
                </a:extLst>
              </p:cNvPr>
              <p:cNvSpPr txBox="1"/>
              <p:nvPr/>
            </p:nvSpPr>
            <p:spPr>
              <a:xfrm>
                <a:off x="5736337" y="3544629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 err="1"/>
                  <a:t>Prediction</a:t>
                </a:r>
                <a:endParaRPr lang="es-ES" sz="1000" dirty="0"/>
              </a:p>
            </p:txBody>
          </p:sp>
        </p:grpSp>
        <p:grpSp>
          <p:nvGrpSpPr>
            <p:cNvPr id="237" name="Grupo 236">
              <a:extLst>
                <a:ext uri="{FF2B5EF4-FFF2-40B4-BE49-F238E27FC236}">
                  <a16:creationId xmlns:a16="http://schemas.microsoft.com/office/drawing/2014/main" id="{039E5DA6-F114-4F21-BB07-320C7595D2A9}"/>
                </a:ext>
              </a:extLst>
            </p:cNvPr>
            <p:cNvGrpSpPr/>
            <p:nvPr/>
          </p:nvGrpSpPr>
          <p:grpSpPr>
            <a:xfrm>
              <a:off x="8067730" y="2817137"/>
              <a:ext cx="1640864" cy="1442968"/>
              <a:chOff x="2191748" y="3886386"/>
              <a:chExt cx="1640864" cy="1442968"/>
            </a:xfrm>
          </p:grpSpPr>
          <p:sp>
            <p:nvSpPr>
              <p:cNvPr id="244" name="Rectángulo: esquinas superiores redondeadas 243">
                <a:extLst>
                  <a:ext uri="{FF2B5EF4-FFF2-40B4-BE49-F238E27FC236}">
                    <a16:creationId xmlns:a16="http://schemas.microsoft.com/office/drawing/2014/main" id="{1894035F-ED0F-4094-84D4-6ACF4DD49393}"/>
                  </a:ext>
                </a:extLst>
              </p:cNvPr>
              <p:cNvSpPr/>
              <p:nvPr/>
            </p:nvSpPr>
            <p:spPr>
              <a:xfrm rot="10800000">
                <a:off x="2191748" y="5121770"/>
                <a:ext cx="1634645" cy="207584"/>
              </a:xfrm>
              <a:prstGeom prst="round2SameRect">
                <a:avLst/>
              </a:prstGeom>
              <a:solidFill>
                <a:srgbClr val="295488">
                  <a:alpha val="74000"/>
                </a:srgbClr>
              </a:solidFill>
              <a:ln>
                <a:solidFill>
                  <a:srgbClr val="2954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Job </a:t>
                </a:r>
                <a:r>
                  <a:rPr lang="es-ES" sz="1000" dirty="0" err="1">
                    <a:solidFill>
                      <a:schemeClr val="bg1"/>
                    </a:solidFill>
                  </a:rPr>
                  <a:t>cat</a:t>
                </a:r>
                <a:r>
                  <a:rPr lang="es-ES" sz="1000" dirty="0">
                    <a:solidFill>
                      <a:schemeClr val="bg1"/>
                    </a:solidFill>
                  </a:rPr>
                  <a:t> </a:t>
                </a:r>
                <a:r>
                  <a:rPr lang="es-ES" sz="1000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→  </a:t>
                </a:r>
                <a:r>
                  <a:rPr lang="es-ES" sz="1000" kern="1200" dirty="0" err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courses</a:t>
                </a:r>
                <a:r>
                  <a:rPr lang="es-E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238" name="Rectángulo: esquinas superiores redondeadas 237">
                <a:extLst>
                  <a:ext uri="{FF2B5EF4-FFF2-40B4-BE49-F238E27FC236}">
                    <a16:creationId xmlns:a16="http://schemas.microsoft.com/office/drawing/2014/main" id="{492763E6-23D3-4E8D-9222-D6A81E6264AA}"/>
                  </a:ext>
                </a:extLst>
              </p:cNvPr>
              <p:cNvSpPr/>
              <p:nvPr/>
            </p:nvSpPr>
            <p:spPr>
              <a:xfrm>
                <a:off x="2192332" y="3886386"/>
                <a:ext cx="1640280" cy="1239718"/>
              </a:xfrm>
              <a:prstGeom prst="round2SameRect">
                <a:avLst>
                  <a:gd name="adj1" fmla="val 1040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239" name="Picture 18">
                <a:extLst>
                  <a:ext uri="{FF2B5EF4-FFF2-40B4-BE49-F238E27FC236}">
                    <a16:creationId xmlns:a16="http://schemas.microsoft.com/office/drawing/2014/main" id="{4028645C-B6A2-467B-BB10-6E376E241D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476" y="4089516"/>
                <a:ext cx="843571" cy="762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03C73B09-B0F2-4A0A-BD92-5A538FCB8A0A}"/>
              </a:ext>
            </a:extLst>
          </p:cNvPr>
          <p:cNvCxnSpPr>
            <a:cxnSpLocks/>
          </p:cNvCxnSpPr>
          <p:nvPr/>
        </p:nvCxnSpPr>
        <p:spPr>
          <a:xfrm flipH="1" flipV="1">
            <a:off x="4175815" y="3780407"/>
            <a:ext cx="630" cy="65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32CB2652-5CDC-4183-9CAB-B6E6F210B069}"/>
              </a:ext>
            </a:extLst>
          </p:cNvPr>
          <p:cNvCxnSpPr>
            <a:cxnSpLocks/>
          </p:cNvCxnSpPr>
          <p:nvPr/>
        </p:nvCxnSpPr>
        <p:spPr>
          <a:xfrm>
            <a:off x="4010089" y="3780407"/>
            <a:ext cx="0" cy="67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28C88758-66C4-416D-8896-A4A9F261580C}"/>
              </a:ext>
            </a:extLst>
          </p:cNvPr>
          <p:cNvCxnSpPr>
            <a:cxnSpLocks/>
          </p:cNvCxnSpPr>
          <p:nvPr/>
        </p:nvCxnSpPr>
        <p:spPr>
          <a:xfrm>
            <a:off x="6234420" y="3385796"/>
            <a:ext cx="211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de flecha 292">
            <a:extLst>
              <a:ext uri="{FF2B5EF4-FFF2-40B4-BE49-F238E27FC236}">
                <a16:creationId xmlns:a16="http://schemas.microsoft.com/office/drawing/2014/main" id="{0402E384-0B1D-4330-81FF-A2DA1F947A46}"/>
              </a:ext>
            </a:extLst>
          </p:cNvPr>
          <p:cNvCxnSpPr>
            <a:cxnSpLocks/>
          </p:cNvCxnSpPr>
          <p:nvPr/>
        </p:nvCxnSpPr>
        <p:spPr>
          <a:xfrm>
            <a:off x="4642056" y="3385796"/>
            <a:ext cx="576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Conector recto de flecha 297">
            <a:extLst>
              <a:ext uri="{FF2B5EF4-FFF2-40B4-BE49-F238E27FC236}">
                <a16:creationId xmlns:a16="http://schemas.microsoft.com/office/drawing/2014/main" id="{DE984146-FC45-4BAD-AAD2-1ADBBCBA4A08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873333" y="2012562"/>
            <a:ext cx="3848" cy="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DBBB7A1C-80EB-423C-9569-D0C3027022E0}"/>
              </a:ext>
            </a:extLst>
          </p:cNvPr>
          <p:cNvCxnSpPr>
            <a:cxnSpLocks/>
          </p:cNvCxnSpPr>
          <p:nvPr/>
        </p:nvCxnSpPr>
        <p:spPr>
          <a:xfrm flipV="1">
            <a:off x="867260" y="3079354"/>
            <a:ext cx="0" cy="4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ector: angular 1064">
            <a:extLst>
              <a:ext uri="{FF2B5EF4-FFF2-40B4-BE49-F238E27FC236}">
                <a16:creationId xmlns:a16="http://schemas.microsoft.com/office/drawing/2014/main" id="{91DE0BEF-AC3D-4BEA-A3D0-88F9E4B4FC7E}"/>
              </a:ext>
            </a:extLst>
          </p:cNvPr>
          <p:cNvCxnSpPr>
            <a:cxnSpLocks/>
          </p:cNvCxnSpPr>
          <p:nvPr/>
        </p:nvCxnSpPr>
        <p:spPr>
          <a:xfrm>
            <a:off x="1593444" y="1861475"/>
            <a:ext cx="2075447" cy="1543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ector recto de flecha 327">
            <a:extLst>
              <a:ext uri="{FF2B5EF4-FFF2-40B4-BE49-F238E27FC236}">
                <a16:creationId xmlns:a16="http://schemas.microsoft.com/office/drawing/2014/main" id="{6B6A693B-ABD2-4A88-9562-F7AAD40A632A}"/>
              </a:ext>
            </a:extLst>
          </p:cNvPr>
          <p:cNvCxnSpPr>
            <a:cxnSpLocks/>
            <a:stCxn id="2058" idx="3"/>
          </p:cNvCxnSpPr>
          <p:nvPr/>
        </p:nvCxnSpPr>
        <p:spPr>
          <a:xfrm>
            <a:off x="1597730" y="1617402"/>
            <a:ext cx="3072824" cy="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8" name="Grupo 247">
            <a:extLst>
              <a:ext uri="{FF2B5EF4-FFF2-40B4-BE49-F238E27FC236}">
                <a16:creationId xmlns:a16="http://schemas.microsoft.com/office/drawing/2014/main" id="{B1852BD2-322C-43AD-B879-F7407546F714}"/>
              </a:ext>
            </a:extLst>
          </p:cNvPr>
          <p:cNvGrpSpPr/>
          <p:nvPr/>
        </p:nvGrpSpPr>
        <p:grpSpPr>
          <a:xfrm rot="5400000">
            <a:off x="9374497" y="2034475"/>
            <a:ext cx="345284" cy="1488346"/>
            <a:chOff x="9446553" y="749816"/>
            <a:chExt cx="742926" cy="1488346"/>
          </a:xfrm>
        </p:grpSpPr>
        <p:cxnSp>
          <p:nvCxnSpPr>
            <p:cNvPr id="354" name="Conector recto de flecha 353">
              <a:extLst>
                <a:ext uri="{FF2B5EF4-FFF2-40B4-BE49-F238E27FC236}">
                  <a16:creationId xmlns:a16="http://schemas.microsoft.com/office/drawing/2014/main" id="{662D083F-A0A2-4B3A-ACA7-41DB98ED81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23346" y="1872028"/>
              <a:ext cx="0" cy="73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48E572B8-E8CE-4783-9CFA-60D59293F1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704540" y="1491829"/>
              <a:ext cx="1488346" cy="4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62" name="Picture 14" descr="Expertos en análisis de datos con Google Cloud | Hiberus Tecnología">
            <a:extLst>
              <a:ext uri="{FF2B5EF4-FFF2-40B4-BE49-F238E27FC236}">
                <a16:creationId xmlns:a16="http://schemas.microsoft.com/office/drawing/2014/main" id="{DE622CC0-E27C-4F52-94F6-444D0971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46" y="5745023"/>
            <a:ext cx="1010237" cy="10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5" name="Conector recto de flecha 374">
            <a:extLst>
              <a:ext uri="{FF2B5EF4-FFF2-40B4-BE49-F238E27FC236}">
                <a16:creationId xmlns:a16="http://schemas.microsoft.com/office/drawing/2014/main" id="{FB725BCA-E4A8-4EEE-8440-94D0B881D089}"/>
              </a:ext>
            </a:extLst>
          </p:cNvPr>
          <p:cNvCxnSpPr>
            <a:cxnSpLocks/>
          </p:cNvCxnSpPr>
          <p:nvPr/>
        </p:nvCxnSpPr>
        <p:spPr>
          <a:xfrm>
            <a:off x="5669645" y="1557516"/>
            <a:ext cx="495456" cy="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2820016C-E29E-4464-9D00-CC4DB9D50499}"/>
              </a:ext>
            </a:extLst>
          </p:cNvPr>
          <p:cNvSpPr txBox="1"/>
          <p:nvPr/>
        </p:nvSpPr>
        <p:spPr>
          <a:xfrm>
            <a:off x="3378637" y="1310358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err="1"/>
              <a:t>Row</a:t>
            </a:r>
            <a:r>
              <a:rPr lang="es-ES" sz="1000" dirty="0"/>
              <a:t> Data</a:t>
            </a:r>
          </a:p>
        </p:txBody>
      </p:sp>
      <p:sp>
        <p:nvSpPr>
          <p:cNvPr id="380" name="CuadroTexto 379">
            <a:extLst>
              <a:ext uri="{FF2B5EF4-FFF2-40B4-BE49-F238E27FC236}">
                <a16:creationId xmlns:a16="http://schemas.microsoft.com/office/drawing/2014/main" id="{C86CB210-7D52-461B-9569-642986228FF2}"/>
              </a:ext>
            </a:extLst>
          </p:cNvPr>
          <p:cNvSpPr txBox="1"/>
          <p:nvPr/>
        </p:nvSpPr>
        <p:spPr>
          <a:xfrm>
            <a:off x="2642954" y="2127581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 err="1"/>
              <a:t>User</a:t>
            </a:r>
            <a:r>
              <a:rPr lang="es-ES" sz="1000" dirty="0"/>
              <a:t> Data</a:t>
            </a:r>
          </a:p>
        </p:txBody>
      </p:sp>
      <p:sp>
        <p:nvSpPr>
          <p:cNvPr id="382" name="CuadroTexto 381">
            <a:extLst>
              <a:ext uri="{FF2B5EF4-FFF2-40B4-BE49-F238E27FC236}">
                <a16:creationId xmlns:a16="http://schemas.microsoft.com/office/drawing/2014/main" id="{C02AE173-13C9-4FA4-8873-7AD9188991A4}"/>
              </a:ext>
            </a:extLst>
          </p:cNvPr>
          <p:cNvSpPr txBox="1"/>
          <p:nvPr/>
        </p:nvSpPr>
        <p:spPr>
          <a:xfrm>
            <a:off x="6946126" y="2800950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Job Cat 1</a:t>
            </a:r>
          </a:p>
          <a:p>
            <a:r>
              <a:rPr lang="es-ES" sz="800" dirty="0"/>
              <a:t>Job Cat 2</a:t>
            </a:r>
          </a:p>
          <a:p>
            <a:r>
              <a:rPr lang="es-ES" sz="800" dirty="0"/>
              <a:t>…</a:t>
            </a:r>
          </a:p>
          <a:p>
            <a:r>
              <a:rPr lang="es-ES" sz="800" dirty="0"/>
              <a:t>Job Cat n</a:t>
            </a:r>
          </a:p>
        </p:txBody>
      </p:sp>
      <p:sp>
        <p:nvSpPr>
          <p:cNvPr id="384" name="CuadroTexto 383">
            <a:extLst>
              <a:ext uri="{FF2B5EF4-FFF2-40B4-BE49-F238E27FC236}">
                <a16:creationId xmlns:a16="http://schemas.microsoft.com/office/drawing/2014/main" id="{BFE579A8-C330-496F-95DE-0E9AB75CB8DA}"/>
              </a:ext>
            </a:extLst>
          </p:cNvPr>
          <p:cNvSpPr txBox="1"/>
          <p:nvPr/>
        </p:nvSpPr>
        <p:spPr>
          <a:xfrm>
            <a:off x="9067506" y="2332723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Courses</a:t>
            </a:r>
            <a:endParaRPr lang="es-ES" sz="800" dirty="0"/>
          </a:p>
        </p:txBody>
      </p:sp>
      <p:cxnSp>
        <p:nvCxnSpPr>
          <p:cNvPr id="2087" name="Conector: angular 2086">
            <a:extLst>
              <a:ext uri="{FF2B5EF4-FFF2-40B4-BE49-F238E27FC236}">
                <a16:creationId xmlns:a16="http://schemas.microsoft.com/office/drawing/2014/main" id="{31304DC3-A155-4040-9B16-DA967C868855}"/>
              </a:ext>
            </a:extLst>
          </p:cNvPr>
          <p:cNvCxnSpPr>
            <a:cxnSpLocks/>
          </p:cNvCxnSpPr>
          <p:nvPr/>
        </p:nvCxnSpPr>
        <p:spPr>
          <a:xfrm>
            <a:off x="9287629" y="3394956"/>
            <a:ext cx="923709" cy="827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4" name="Picture 4" descr="Creative Background - User Interface - Logo Multimedia Transparent PNG">
            <a:extLst>
              <a:ext uri="{FF2B5EF4-FFF2-40B4-BE49-F238E27FC236}">
                <a16:creationId xmlns:a16="http://schemas.microsoft.com/office/drawing/2014/main" id="{3CFE2219-E330-44F5-8179-3A2B3B10E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67" b="90000" l="10000" r="90000">
                        <a14:foregroundMark x1="23855" y1="8000" x2="23855" y2="8000"/>
                        <a14:foregroundMark x1="24940" y1="3667" x2="24940" y2="3667"/>
                        <a14:foregroundMark x1="30120" y1="17167" x2="30120" y2="17167"/>
                        <a14:foregroundMark x1="45422" y1="28833" x2="45422" y2="28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96" y="3998189"/>
            <a:ext cx="2924812" cy="20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" name="CuadroTexto 404">
            <a:extLst>
              <a:ext uri="{FF2B5EF4-FFF2-40B4-BE49-F238E27FC236}">
                <a16:creationId xmlns:a16="http://schemas.microsoft.com/office/drawing/2014/main" id="{529CE188-07F0-4E90-AC4E-E320A822A869}"/>
              </a:ext>
            </a:extLst>
          </p:cNvPr>
          <p:cNvSpPr txBox="1"/>
          <p:nvPr/>
        </p:nvSpPr>
        <p:spPr>
          <a:xfrm>
            <a:off x="611008" y="423703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00" b="1" dirty="0">
                <a:solidFill>
                  <a:schemeClr val="dk1"/>
                </a:solidFill>
              </a:rPr>
              <a:t>n </a:t>
            </a:r>
            <a:r>
              <a:rPr lang="es-ES" sz="600" b="1" dirty="0" err="1">
                <a:solidFill>
                  <a:schemeClr val="dk1"/>
                </a:solidFill>
              </a:rPr>
              <a:t>job</a:t>
            </a:r>
            <a:r>
              <a:rPr lang="es-ES" sz="600" b="1" dirty="0">
                <a:solidFill>
                  <a:schemeClr val="dk1"/>
                </a:solidFill>
              </a:rPr>
              <a:t> cat. </a:t>
            </a:r>
            <a:r>
              <a:rPr lang="es-ES" sz="600" b="1" dirty="0" err="1">
                <a:solidFill>
                  <a:schemeClr val="dk1"/>
                </a:solidFill>
              </a:rPr>
              <a:t>to</a:t>
            </a:r>
            <a:r>
              <a:rPr lang="es-ES" sz="600" b="1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s-ES" sz="600" b="1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recommend</a:t>
            </a:r>
            <a:endParaRPr lang="es-ES" sz="6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7D0C1B2B-62C8-4C3B-8B87-C632F412495D}"/>
              </a:ext>
            </a:extLst>
          </p:cNvPr>
          <p:cNvCxnSpPr>
            <a:cxnSpLocks/>
            <a:stCxn id="211" idx="0"/>
          </p:cNvCxnSpPr>
          <p:nvPr/>
        </p:nvCxnSpPr>
        <p:spPr>
          <a:xfrm flipV="1">
            <a:off x="3005513" y="5309717"/>
            <a:ext cx="1833" cy="20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2DF01A2D-1401-402A-8A81-53C9DEA5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30" y="1264818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2A4508AC-E8FF-4589-8A2E-30D2FD0A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09" y="758248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82AF3AD7-38AC-4F97-985F-3BA1063E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067" y="1047171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ED9C114F-2650-470D-8F42-AB634635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61" y="1329308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CA5640B7-FE6C-4D54-BBDE-430009582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96" y="1656664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5CAFCB08-D551-4496-9CD0-8F6ADD80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16" y="1903874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56B8A034-29F6-430B-8093-9AEF43F1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30" y="3085333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71648623-DC3B-40AA-AAFF-6A35789F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192" y="2318483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68AFA50F-B3F7-49BC-A487-EDBF1E38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16" y="3093337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Json iconos de la computadora jar, jar, ángulo, texto, rectángulo png |  PNGWing">
            <a:extLst>
              <a:ext uri="{FF2B5EF4-FFF2-40B4-BE49-F238E27FC236}">
                <a16:creationId xmlns:a16="http://schemas.microsoft.com/office/drawing/2014/main" id="{2CB33F7A-ABAA-42B1-8E5C-F35BD422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56" b="97500" l="10000" r="90000">
                        <a14:foregroundMark x1="14444" y1="1111" x2="14444" y2="1111"/>
                        <a14:foregroundMark x1="12222" y1="93333" x2="12222" y2="93333"/>
                        <a14:foregroundMark x1="28333" y1="88333" x2="28333" y2="88333"/>
                        <a14:foregroundMark x1="36111" y1="80000" x2="36111" y2="80000"/>
                        <a14:foregroundMark x1="50000" y1="80278" x2="50000" y2="80278"/>
                        <a14:foregroundMark x1="66389" y1="80000" x2="66389" y2="80000"/>
                        <a14:foregroundMark x1="30278" y1="97500" x2="30278" y2="97500"/>
                        <a14:foregroundMark x1="34722" y1="50000" x2="34722" y2="50000"/>
                        <a14:foregroundMark x1="48611" y1="50278" x2="48611" y2="50278"/>
                        <a14:foregroundMark x1="47222" y1="32778" x2="47222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51" y="3095591"/>
            <a:ext cx="247942" cy="2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 Placeholder 1">
            <a:extLst>
              <a:ext uri="{FF2B5EF4-FFF2-40B4-BE49-F238E27FC236}">
                <a16:creationId xmlns:a16="http://schemas.microsoft.com/office/drawing/2014/main" id="{BA14D342-BB2C-471E-AAB5-66E1290F0ADD}"/>
              </a:ext>
            </a:extLst>
          </p:cNvPr>
          <p:cNvSpPr txBox="1">
            <a:spLocks/>
          </p:cNvSpPr>
          <p:nvPr/>
        </p:nvSpPr>
        <p:spPr>
          <a:xfrm>
            <a:off x="11306908" y="6607037"/>
            <a:ext cx="885092" cy="268548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slide: 5/7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295EADE-A672-42CD-A5D2-747470D3AD0E}"/>
              </a:ext>
            </a:extLst>
          </p:cNvPr>
          <p:cNvGrpSpPr/>
          <p:nvPr/>
        </p:nvGrpSpPr>
        <p:grpSpPr>
          <a:xfrm>
            <a:off x="10959486" y="504663"/>
            <a:ext cx="1140400" cy="1582038"/>
            <a:chOff x="11051600" y="514676"/>
            <a:chExt cx="1140400" cy="158203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9624860-89EA-4C61-8670-0C0A66B4C1FF}"/>
                </a:ext>
              </a:extLst>
            </p:cNvPr>
            <p:cNvGrpSpPr/>
            <p:nvPr/>
          </p:nvGrpSpPr>
          <p:grpSpPr>
            <a:xfrm>
              <a:off x="11051600" y="514676"/>
              <a:ext cx="1140400" cy="947639"/>
              <a:chOff x="11051600" y="514676"/>
              <a:chExt cx="1140400" cy="947639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1092DD8F-EF76-4F70-BAF1-D910469EFF5D}"/>
                  </a:ext>
                </a:extLst>
              </p:cNvPr>
              <p:cNvGrpSpPr/>
              <p:nvPr/>
            </p:nvGrpSpPr>
            <p:grpSpPr>
              <a:xfrm>
                <a:off x="11051600" y="514676"/>
                <a:ext cx="1134155" cy="603292"/>
                <a:chOff x="11051600" y="514676"/>
                <a:chExt cx="1134155" cy="603292"/>
              </a:xfrm>
            </p:grpSpPr>
            <p:pic>
              <p:nvPicPr>
                <p:cNvPr id="106" name="Picture 18">
                  <a:extLst>
                    <a:ext uri="{FF2B5EF4-FFF2-40B4-BE49-F238E27FC236}">
                      <a16:creationId xmlns:a16="http://schemas.microsoft.com/office/drawing/2014/main" id="{1FC5DC9F-DED0-42C4-8B84-E9C3D5419D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51600" y="514676"/>
                  <a:ext cx="312917" cy="2826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8" name="Picture 16" descr="imagen png - imagen transparente descarga gratuita">
                  <a:extLst>
                    <a:ext uri="{FF2B5EF4-FFF2-40B4-BE49-F238E27FC236}">
                      <a16:creationId xmlns:a16="http://schemas.microsoft.com/office/drawing/2014/main" id="{DD2B4AE7-3EC9-448B-B770-F1EE967BF4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2439" b="95122" l="0" r="97000">
                              <a14:foregroundMark x1="4556" y1="45976" x2="4222" y2="45976"/>
                              <a14:foregroundMark x1="444" y1="46951" x2="444" y2="46951"/>
                              <a14:foregroundMark x1="40889" y1="4146" x2="40889" y2="4146"/>
                              <a14:foregroundMark x1="92333" y1="50366" x2="92333" y2="50366"/>
                              <a14:foregroundMark x1="97111" y1="51585" x2="97111" y2="51585"/>
                              <a14:foregroundMark x1="65222" y1="95122" x2="65222" y2="95122"/>
                              <a14:foregroundMark x1="42444" y1="2439" x2="42444" y2="2439"/>
                              <a14:foregroundMark x1="47889" y1="42927" x2="47889" y2="42927"/>
                              <a14:foregroundMark x1="54444" y1="41829" x2="54444" y2="41829"/>
                              <a14:foregroundMark x1="62000" y1="43902" x2="62111" y2="43415"/>
                              <a14:foregroundMark x1="65111" y1="42683" x2="65111" y2="42683"/>
                              <a14:foregroundMark x1="65889" y1="40610" x2="41000" y2="39756"/>
                              <a14:foregroundMark x1="41000" y1="39756" x2="42667" y2="44390"/>
                              <a14:foregroundMark x1="37778" y1="56220" x2="46778" y2="57927"/>
                              <a14:foregroundMark x1="46778" y1="57927" x2="58444" y2="56829"/>
                              <a14:foregroundMark x1="58444" y1="56829" x2="51000" y2="56341"/>
                              <a14:foregroundMark x1="62333" y1="58171" x2="62556" y2="52561"/>
                              <a14:foregroundMark x1="41333" y1="45366" x2="36222" y2="40732"/>
                              <a14:foregroundMark x1="36222" y1="40732" x2="39556" y2="3963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60417" y="848907"/>
                  <a:ext cx="295282" cy="2690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2" name="CuadroTexto 111">
                  <a:extLst>
                    <a:ext uri="{FF2B5EF4-FFF2-40B4-BE49-F238E27FC236}">
                      <a16:creationId xmlns:a16="http://schemas.microsoft.com/office/drawing/2014/main" id="{87DBD286-DDF4-4AAF-8B06-DF1083941135}"/>
                    </a:ext>
                  </a:extLst>
                </p:cNvPr>
                <p:cNvSpPr txBox="1"/>
                <p:nvPr/>
              </p:nvSpPr>
              <p:spPr>
                <a:xfrm>
                  <a:off x="11291759" y="548581"/>
                  <a:ext cx="8787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800" dirty="0"/>
                    <a:t>Cloud </a:t>
                  </a:r>
                  <a:r>
                    <a:rPr lang="es-ES" sz="800" dirty="0" err="1"/>
                    <a:t>Function</a:t>
                  </a:r>
                  <a:endParaRPr lang="es-ES" sz="800" dirty="0"/>
                </a:p>
              </p:txBody>
            </p:sp>
            <p:sp>
              <p:nvSpPr>
                <p:cNvPr id="113" name="CuadroTexto 112">
                  <a:extLst>
                    <a:ext uri="{FF2B5EF4-FFF2-40B4-BE49-F238E27FC236}">
                      <a16:creationId xmlns:a16="http://schemas.microsoft.com/office/drawing/2014/main" id="{5AFAF619-BC41-46D2-8CE5-29FE09BEE488}"/>
                    </a:ext>
                  </a:extLst>
                </p:cNvPr>
                <p:cNvSpPr txBox="1"/>
                <p:nvPr/>
              </p:nvSpPr>
              <p:spPr>
                <a:xfrm>
                  <a:off x="11276531" y="844679"/>
                  <a:ext cx="9092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800" dirty="0"/>
                    <a:t>Google Storage</a:t>
                  </a:r>
                </a:p>
              </p:txBody>
            </p:sp>
          </p:grpSp>
          <p:pic>
            <p:nvPicPr>
              <p:cNvPr id="373" name="Picture 14" descr="Expertos en análisis de datos con Google Cloud | Hiberus Tecnología">
                <a:extLst>
                  <a:ext uri="{FF2B5EF4-FFF2-40B4-BE49-F238E27FC236}">
                    <a16:creationId xmlns:a16="http://schemas.microsoft.com/office/drawing/2014/main" id="{DDEDF8E4-CC9C-4200-BBFE-B41BF817E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0417" y="1146669"/>
                <a:ext cx="315646" cy="315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281E3DB7-129C-4C52-9C44-763ED7DEC31D}"/>
                  </a:ext>
                </a:extLst>
              </p:cNvPr>
              <p:cNvSpPr txBox="1"/>
              <p:nvPr/>
            </p:nvSpPr>
            <p:spPr>
              <a:xfrm>
                <a:off x="11311630" y="1195902"/>
                <a:ext cx="88037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800" dirty="0"/>
                  <a:t>Cloud Pub/Sub</a:t>
                </a:r>
              </a:p>
            </p:txBody>
          </p:sp>
        </p:grpSp>
        <p:pic>
          <p:nvPicPr>
            <p:cNvPr id="130" name="Picture 20" descr="Tensorflow Logo Vectors Free Download">
              <a:extLst>
                <a:ext uri="{FF2B5EF4-FFF2-40B4-BE49-F238E27FC236}">
                  <a16:creationId xmlns:a16="http://schemas.microsoft.com/office/drawing/2014/main" id="{82263B64-CDB1-45A8-AEB1-2BAA1603C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66" y="1860514"/>
              <a:ext cx="211793" cy="23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945B9EC3-D3A3-4BAE-8004-23FBD0CEAF4D}"/>
                </a:ext>
              </a:extLst>
            </p:cNvPr>
            <p:cNvSpPr txBox="1"/>
            <p:nvPr/>
          </p:nvSpPr>
          <p:spPr>
            <a:xfrm>
              <a:off x="11291759" y="1845151"/>
              <a:ext cx="6880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dirty="0" err="1"/>
                <a:t>Tensorflow</a:t>
              </a:r>
              <a:endParaRPr lang="es-ES" sz="800" dirty="0"/>
            </a:p>
          </p:txBody>
        </p:sp>
        <p:pic>
          <p:nvPicPr>
            <p:cNvPr id="145" name="Picture 2" descr="Json iconos de la computadora jar, jar, ángulo, texto, rectángulo png |  PNGWing">
              <a:extLst>
                <a:ext uri="{FF2B5EF4-FFF2-40B4-BE49-F238E27FC236}">
                  <a16:creationId xmlns:a16="http://schemas.microsoft.com/office/drawing/2014/main" id="{24ED5B04-7387-4CAF-B595-E12BE6308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556" b="97500" l="10000" r="90000">
                          <a14:foregroundMark x1="14444" y1="1111" x2="14444" y2="1111"/>
                          <a14:foregroundMark x1="12222" y1="93333" x2="12222" y2="93333"/>
                          <a14:foregroundMark x1="28333" y1="88333" x2="28333" y2="88333"/>
                          <a14:foregroundMark x1="36111" y1="80000" x2="36111" y2="80000"/>
                          <a14:foregroundMark x1="50000" y1="80278" x2="50000" y2="80278"/>
                          <a14:foregroundMark x1="66389" y1="80000" x2="66389" y2="80000"/>
                          <a14:foregroundMark x1="30278" y1="97500" x2="30278" y2="97500"/>
                          <a14:foregroundMark x1="34722" y1="50000" x2="34722" y2="50000"/>
                          <a14:foregroundMark x1="48611" y1="50278" x2="48611" y2="50278"/>
                          <a14:foregroundMark x1="47222" y1="32778" x2="47222" y2="3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1366" y="1510268"/>
              <a:ext cx="247942" cy="24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9F8D431D-9E09-42BE-B3F0-BCABD41342C9}"/>
                </a:ext>
              </a:extLst>
            </p:cNvPr>
            <p:cNvSpPr txBox="1"/>
            <p:nvPr/>
          </p:nvSpPr>
          <p:spPr>
            <a:xfrm>
              <a:off x="11306908" y="1537838"/>
              <a:ext cx="7793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/>
                <a:t>JSON </a:t>
              </a:r>
              <a:r>
                <a:rPr lang="es-ES" sz="800" dirty="0" err="1"/>
                <a:t>format</a:t>
              </a:r>
              <a:endParaRPr lang="es-ES" sz="800" dirty="0"/>
            </a:p>
          </p:txBody>
        </p:sp>
      </p:grpSp>
      <p:pic>
        <p:nvPicPr>
          <p:cNvPr id="148" name="Picture 12" descr="Scikit-learn python scikit- marca de logotipo, aprendizaje, texto,  computadora png | PNGEgg">
            <a:extLst>
              <a:ext uri="{FF2B5EF4-FFF2-40B4-BE49-F238E27FC236}">
                <a16:creationId xmlns:a16="http://schemas.microsoft.com/office/drawing/2014/main" id="{FE448320-4877-43B3-9A0A-1B86173F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5333" y1="60833" x2="31111" y2="51875"/>
                        <a14:foregroundMark x1="31111" y1="51875" x2="30889" y2="5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12" y="2144645"/>
            <a:ext cx="611071" cy="3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CuadroTexto 148">
            <a:extLst>
              <a:ext uri="{FF2B5EF4-FFF2-40B4-BE49-F238E27FC236}">
                <a16:creationId xmlns:a16="http://schemas.microsoft.com/office/drawing/2014/main" id="{D355B4C5-55F7-4145-93DD-E44B9883F5AB}"/>
              </a:ext>
            </a:extLst>
          </p:cNvPr>
          <p:cNvSpPr txBox="1"/>
          <p:nvPr/>
        </p:nvSpPr>
        <p:spPr>
          <a:xfrm>
            <a:off x="11205979" y="2168709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Sckit-Learn</a:t>
            </a:r>
            <a:endParaRPr lang="es-ES" sz="800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28E8A8E-9BAA-416E-982B-802B557A85EA}"/>
              </a:ext>
            </a:extLst>
          </p:cNvPr>
          <p:cNvGrpSpPr/>
          <p:nvPr/>
        </p:nvGrpSpPr>
        <p:grpSpPr>
          <a:xfrm>
            <a:off x="3522242" y="2470549"/>
            <a:ext cx="2712178" cy="3158390"/>
            <a:chOff x="3522242" y="2470549"/>
            <a:chExt cx="2712178" cy="315839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7C35A93-2134-41BC-8928-61C2F6AF2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22242" y="2478843"/>
              <a:ext cx="2677518" cy="1483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E1A29A9C-FCC4-489A-9D17-FC25D5AF5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2242" y="2470549"/>
              <a:ext cx="0" cy="3138816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EAADFB4-8E80-4723-B676-7D5BA43E4CC1}"/>
                </a:ext>
              </a:extLst>
            </p:cNvPr>
            <p:cNvCxnSpPr>
              <a:cxnSpLocks/>
            </p:cNvCxnSpPr>
            <p:nvPr/>
          </p:nvCxnSpPr>
          <p:spPr>
            <a:xfrm>
              <a:off x="3522242" y="5628939"/>
              <a:ext cx="1296027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01D36600-084F-4679-AC9F-6BDDBFC62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1753" y="2497771"/>
              <a:ext cx="22667" cy="1409017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6604C1F9-1808-472A-825A-247936398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8269" y="3906788"/>
              <a:ext cx="1396544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BA6ABF85-D490-4AC6-9B52-7E119B584FC5}"/>
                </a:ext>
              </a:extLst>
            </p:cNvPr>
            <p:cNvCxnSpPr>
              <a:cxnSpLocks/>
            </p:cNvCxnSpPr>
            <p:nvPr/>
          </p:nvCxnSpPr>
          <p:spPr>
            <a:xfrm>
              <a:off x="4822423" y="3933416"/>
              <a:ext cx="0" cy="1695523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30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9C9FD2C-AA9B-48A2-96C5-36032D447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Timing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915CF06-46AD-4138-9066-E44FF1CEEF4D}"/>
              </a:ext>
            </a:extLst>
          </p:cNvPr>
          <p:cNvSpPr txBox="1">
            <a:spLocks/>
          </p:cNvSpPr>
          <p:nvPr/>
        </p:nvSpPr>
        <p:spPr>
          <a:xfrm>
            <a:off x="11306908" y="6607037"/>
            <a:ext cx="885092" cy="268548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slide: 67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F1FC17-D692-4E44-942C-508FEB65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1" y="1561381"/>
            <a:ext cx="11550838" cy="39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2F50A23-0097-4E39-BDF6-6A9A7048CE6C}"/>
              </a:ext>
            </a:extLst>
          </p:cNvPr>
          <p:cNvSpPr txBox="1"/>
          <p:nvPr/>
        </p:nvSpPr>
        <p:spPr>
          <a:xfrm>
            <a:off x="1908161" y="2567226"/>
            <a:ext cx="837567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Gracias por </a:t>
            </a:r>
            <a:r>
              <a:rPr lang="en-US" altLang="ko-KR" sz="5000" dirty="0" err="1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000" dirty="0" err="1">
                <a:solidFill>
                  <a:schemeClr val="bg1"/>
                </a:solidFill>
                <a:cs typeface="Arial" pitchFamily="34" charset="0"/>
              </a:rPr>
              <a:t>atención</a:t>
            </a:r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!!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621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591</Words>
  <Application>Microsoft Office PowerPoint</Application>
  <PresentationFormat>Panorámica</PresentationFormat>
  <Paragraphs>135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Verdana</vt:lpstr>
      <vt:lpstr>Cover and End Slide Master</vt:lpstr>
      <vt:lpstr>Contents Slide Master</vt:lpstr>
      <vt:lpstr>Section Break Slide Master</vt:lpstr>
      <vt:lpstr>2KBot:  Seguimiento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Rodrigo Valdelvira</cp:lastModifiedBy>
  <cp:revision>963</cp:revision>
  <cp:lastPrinted>2022-02-19T17:11:05Z</cp:lastPrinted>
  <dcterms:created xsi:type="dcterms:W3CDTF">2018-04-24T17:14:44Z</dcterms:created>
  <dcterms:modified xsi:type="dcterms:W3CDTF">2022-03-18T12:15:47Z</dcterms:modified>
</cp:coreProperties>
</file>