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Lora"/>
      <p:regular r:id="rId18"/>
      <p:bold r:id="rId19"/>
      <p:italic r:id="rId20"/>
      <p:boldItalic r:id="rId21"/>
    </p:embeddedFont>
    <p:embeddedFont>
      <p:font typeface="Quattrocento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italic.fntdata"/><Relationship Id="rId22" Type="http://schemas.openxmlformats.org/officeDocument/2006/relationships/font" Target="fonts/QuattrocentoSans-regular.fntdata"/><Relationship Id="rId21" Type="http://schemas.openxmlformats.org/officeDocument/2006/relationships/font" Target="fonts/Lora-boldItalic.fntdata"/><Relationship Id="rId24" Type="http://schemas.openxmlformats.org/officeDocument/2006/relationships/font" Target="fonts/QuattrocentoSans-italic.fntdata"/><Relationship Id="rId23" Type="http://schemas.openxmlformats.org/officeDocument/2006/relationships/font" Target="fonts/Quattrocento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Quattrocento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Lora-bold.fntdata"/><Relationship Id="rId18" Type="http://schemas.openxmlformats.org/officeDocument/2006/relationships/font" Target="fonts/Lor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6ac70d739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6ac70d73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6ac70d739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a6ac70d73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a6ac70d739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a6ac70d73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6ac70d739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6ac70d73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6ac70d739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6ac70d73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6ac70d739_0_1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6ac70d73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GPT-n: Left-to-right language model.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Based on transformer’s decoder-only, no cross-attention layer.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Starts with word embedding and positional encodings.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Applies attention mechanisms.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Uses feed-forward layers and regularization steps.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Trained using standard cross-entropy loss.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Fine-tuning loss: Combination of task-specific loss and language modeling loss.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Model architecture: Unchanged during fine-tuning, except for the final linear layer.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Focus: Single sentence classification.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Classification process: Feed data as in training, predict label from final representation of last input token.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6ac70d739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6ac70d73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GPT-3 introduces in the paper three big concepts: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First: </a:t>
            </a:r>
            <a:r>
              <a:rPr lang="en">
                <a:solidFill>
                  <a:schemeClr val="dk1"/>
                </a:solidFill>
              </a:rPr>
              <a:t>in-context learning uses a single, large, frozen language model for various purposes.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Types of n-shot learning:  Zero-shot, One-shot, and Few-shot                            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Second: Self-supervision: Powerful mechanism for acquiring rich representations, requires minimal human effort.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Final component:  human feedback: Fine-tuning on human-level supervision and ranking of model outputs.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Step 2 of diagram: the language model if fine-tuned on human-level supervision </a:t>
            </a:r>
            <a:r>
              <a:rPr lang="en"/>
              <a:t>making</a:t>
            </a:r>
            <a:r>
              <a:rPr lang="en"/>
              <a:t> binary distinctions about good and bad generations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Step 3 of diagram: the model generates output and humans rank all of the output the model has produced. This feedback goes into a lightweight              </a:t>
            </a:r>
            <a:r>
              <a:rPr lang="en"/>
              <a:t>reinforcement</a:t>
            </a:r>
            <a:r>
              <a:rPr lang="en"/>
              <a:t> learning </a:t>
            </a:r>
            <a:r>
              <a:rPr lang="en"/>
              <a:t>mechanism</a:t>
            </a:r>
            <a:r>
              <a:rPr lang="en"/>
              <a:t>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6ac70d739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6ac70d73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6ac70d739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6ac70d73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980500" y="1991850"/>
            <a:ext cx="6424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Lie </a:t>
            </a:r>
            <a:r>
              <a:rPr lang="en" sz="4800">
                <a:highlight>
                  <a:schemeClr val="accent1"/>
                </a:highlight>
              </a:rPr>
              <a:t>detection</a:t>
            </a:r>
            <a:endParaRPr sz="4800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Scenario 1 Opinioni</a:t>
            </a:r>
            <a:endParaRPr sz="5500">
              <a:highlight>
                <a:schemeClr val="accent1"/>
              </a:highlight>
            </a:endParaRPr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2"/>
          <p:cNvSpPr txBox="1"/>
          <p:nvPr/>
        </p:nvSpPr>
        <p:spPr>
          <a:xfrm>
            <a:off x="1515125" y="3708550"/>
            <a:ext cx="76287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Alejandra Olivia Cruces Andrews            Mario Alejandro Tapia Montero</a:t>
            </a:r>
            <a:endParaRPr b="1" sz="17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Chelise Adelle Renessa Romain               </a:t>
            </a:r>
            <a:r>
              <a:rPr b="1" lang="en" sz="17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Rovena Llapushi</a:t>
            </a:r>
            <a:endParaRPr b="1" sz="17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381250" y="1019738"/>
            <a:ext cx="3878400" cy="4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chemeClr val="accent1"/>
                </a:highlight>
              </a:rPr>
              <a:t>FLAN-T5</a:t>
            </a:r>
            <a:r>
              <a:rPr lang="en"/>
              <a:t> vs </a:t>
            </a:r>
            <a:r>
              <a:rPr lang="en"/>
              <a:t>  </a:t>
            </a:r>
            <a:r>
              <a:rPr lang="en">
                <a:highlight>
                  <a:schemeClr val="accent1"/>
                </a:highlight>
              </a:rPr>
              <a:t>GPT 3.5</a:t>
            </a:r>
            <a:endParaRPr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1"/>
              </a:highlight>
            </a:endParaRPr>
          </a:p>
        </p:txBody>
      </p:sp>
      <p:grpSp>
        <p:nvGrpSpPr>
          <p:cNvPr id="191" name="Google Shape;191;p21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92" name="Google Shape;192;p2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1381250" y="897400"/>
            <a:ext cx="3878400" cy="4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chemeClr val="accent1"/>
                </a:highlight>
              </a:rPr>
              <a:t>Conclusions</a:t>
            </a:r>
            <a:r>
              <a:rPr lang="en"/>
              <a:t> </a:t>
            </a:r>
            <a:endParaRPr>
              <a:highlight>
                <a:schemeClr val="accent1"/>
              </a:highlight>
            </a:endParaRPr>
          </a:p>
        </p:txBody>
      </p:sp>
      <p:grpSp>
        <p:nvGrpSpPr>
          <p:cNvPr id="202" name="Google Shape;202;p2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03" name="Google Shape;203;p2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1492650" y="897400"/>
            <a:ext cx="3878400" cy="4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chemeClr val="accent1"/>
                </a:highlight>
              </a:rPr>
              <a:t>Final thoughts</a:t>
            </a:r>
            <a:r>
              <a:rPr lang="en"/>
              <a:t> </a:t>
            </a:r>
            <a:endParaRPr>
              <a:highlight>
                <a:schemeClr val="accent1"/>
              </a:highlight>
            </a:endParaRPr>
          </a:p>
        </p:txBody>
      </p:sp>
      <p:grpSp>
        <p:nvGrpSpPr>
          <p:cNvPr id="213" name="Google Shape;213;p2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14" name="Google Shape;214;p2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Google Shape;223;p24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24"/>
          <p:cNvSpPr txBox="1"/>
          <p:nvPr>
            <p:ph idx="4294967295" type="ctrTitle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225" name="Google Shape;225;p24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24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" name="Google Shape;227;p24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228" name="Google Shape;228;p24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Agenda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81425" y="1872800"/>
            <a:ext cx="4178100" cy="27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highlight>
                  <a:schemeClr val="accent1"/>
                </a:highlight>
              </a:rPr>
              <a:t>Overview</a:t>
            </a:r>
            <a:endParaRPr b="1" sz="2000">
              <a:highlight>
                <a:schemeClr val="accent1"/>
              </a:highlight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/>
              <a:t>Scenario 1 Opinioni: paper summary and results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/>
              <a:t>GPT-n overview and architecture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9" name="Google Shape;89;p1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4742350" y="2020850"/>
            <a:ext cx="40293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Model &amp; interpretation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GPT 3.5 Fine - tuning results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Paper results vs our results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Conclusions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1381250" y="1019738"/>
            <a:ext cx="3878400" cy="4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Scenario 1  </a:t>
            </a:r>
            <a:r>
              <a:rPr lang="en">
                <a:highlight>
                  <a:schemeClr val="accent1"/>
                </a:highlight>
              </a:rPr>
              <a:t>details</a:t>
            </a:r>
            <a:endParaRPr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1"/>
              </a:highlight>
            </a:endParaRPr>
          </a:p>
        </p:txBody>
      </p:sp>
      <p:grpSp>
        <p:nvGrpSpPr>
          <p:cNvPr id="100" name="Google Shape;100;p1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01" name="Google Shape;101;p1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81425" y="1872800"/>
            <a:ext cx="4178100" cy="27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highlight>
                  <a:schemeClr val="accent1"/>
                </a:highlight>
              </a:rPr>
              <a:t>Goal</a:t>
            </a:r>
            <a:endParaRPr b="1" sz="2000">
              <a:highlight>
                <a:schemeClr val="accent1"/>
              </a:highlight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 txBox="1"/>
          <p:nvPr>
            <p:ph idx="4294967295" type="body"/>
          </p:nvPr>
        </p:nvSpPr>
        <p:spPr>
          <a:xfrm>
            <a:off x="4668250" y="1960475"/>
            <a:ext cx="4178100" cy="27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highlight>
                  <a:schemeClr val="accent1"/>
                </a:highlight>
              </a:rPr>
              <a:t>Setup</a:t>
            </a:r>
            <a:endParaRPr b="1" sz="2000">
              <a:highlight>
                <a:schemeClr val="accent1"/>
              </a:highlight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1381250" y="1019738"/>
            <a:ext cx="3878400" cy="4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Experiment </a:t>
            </a:r>
            <a:r>
              <a:rPr lang="en">
                <a:highlight>
                  <a:schemeClr val="accent1"/>
                </a:highlight>
              </a:rPr>
              <a:t>results</a:t>
            </a:r>
            <a:endParaRPr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1"/>
              </a:highlight>
            </a:endParaRPr>
          </a:p>
        </p:txBody>
      </p:sp>
      <p:grpSp>
        <p:nvGrpSpPr>
          <p:cNvPr id="113" name="Google Shape;113;p1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14" name="Google Shape;114;p1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285750" y="1666225"/>
            <a:ext cx="1635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Base</a:t>
            </a:r>
            <a:r>
              <a:rPr b="1"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model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5543225" y="1666225"/>
            <a:ext cx="192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Small</a:t>
            </a:r>
            <a:r>
              <a:rPr b="1"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model</a:t>
            </a:r>
            <a:endParaRPr/>
          </a:p>
        </p:txBody>
      </p:sp>
      <p:pic>
        <p:nvPicPr>
          <p:cNvPr id="121" name="Google Shape;121;p15" title="Gra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00" y="2346000"/>
            <a:ext cx="3726750" cy="240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5" title="Gra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8500" y="2346000"/>
            <a:ext cx="3454725" cy="213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1381250" y="1019738"/>
            <a:ext cx="3878400" cy="4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Experiment </a:t>
            </a:r>
            <a:r>
              <a:rPr lang="en">
                <a:highlight>
                  <a:schemeClr val="accent1"/>
                </a:highlight>
              </a:rPr>
              <a:t>results</a:t>
            </a:r>
            <a:endParaRPr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1"/>
              </a:highlight>
            </a:endParaRPr>
          </a:p>
        </p:txBody>
      </p:sp>
      <p:grpSp>
        <p:nvGrpSpPr>
          <p:cNvPr id="128" name="Google Shape;128;p1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9" name="Google Shape;129;p1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p16" title="Gra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025" y="1586976"/>
            <a:ext cx="5583957" cy="345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1510250" y="1019750"/>
            <a:ext cx="3878400" cy="4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GPT-n </a:t>
            </a:r>
            <a:r>
              <a:rPr lang="en"/>
              <a:t> </a:t>
            </a:r>
            <a:r>
              <a:rPr lang="en">
                <a:highlight>
                  <a:schemeClr val="accent1"/>
                </a:highlight>
              </a:rPr>
              <a:t>fine-tuning</a:t>
            </a:r>
            <a:endParaRPr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1"/>
              </a:highlight>
            </a:endParaRPr>
          </a:p>
        </p:txBody>
      </p:sp>
      <p:grpSp>
        <p:nvGrpSpPr>
          <p:cNvPr id="140" name="Google Shape;140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41" name="Google Shape;141;p1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850" y="1666750"/>
            <a:ext cx="7320525" cy="31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1381250" y="1019738"/>
            <a:ext cx="3878400" cy="4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GPT-3.5  </a:t>
            </a:r>
            <a:r>
              <a:rPr lang="en">
                <a:highlight>
                  <a:schemeClr val="accent1"/>
                </a:highlight>
              </a:rPr>
              <a:t>architecture</a:t>
            </a:r>
            <a:endParaRPr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900" y="1353050"/>
            <a:ext cx="5606950" cy="339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8"/>
          <p:cNvSpPr txBox="1"/>
          <p:nvPr/>
        </p:nvSpPr>
        <p:spPr>
          <a:xfrm>
            <a:off x="6136150" y="4648450"/>
            <a:ext cx="27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https://openai.com/blog/chatgpt</a:t>
            </a:r>
            <a:endParaRPr/>
          </a:p>
        </p:txBody>
      </p:sp>
      <p:grpSp>
        <p:nvGrpSpPr>
          <p:cNvPr id="155" name="Google Shape;155;p18"/>
          <p:cNvGrpSpPr/>
          <p:nvPr/>
        </p:nvGrpSpPr>
        <p:grpSpPr>
          <a:xfrm>
            <a:off x="925440" y="1010649"/>
            <a:ext cx="215966" cy="342399"/>
            <a:chOff x="6718575" y="2318625"/>
            <a:chExt cx="256950" cy="407375"/>
          </a:xfrm>
        </p:grpSpPr>
        <p:sp>
          <p:nvSpPr>
            <p:cNvPr id="156" name="Google Shape;156;p1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1381250" y="1019738"/>
            <a:ext cx="3878400" cy="4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GPT-3.5  </a:t>
            </a:r>
            <a:r>
              <a:rPr lang="en">
                <a:highlight>
                  <a:schemeClr val="accent1"/>
                </a:highlight>
              </a:rPr>
              <a:t>model setup</a:t>
            </a:r>
            <a:endParaRPr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1"/>
              </a:highlight>
            </a:endParaRPr>
          </a:p>
        </p:txBody>
      </p:sp>
      <p:grpSp>
        <p:nvGrpSpPr>
          <p:cNvPr id="169" name="Google Shape;169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0" name="Google Shape;170;p1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381250" y="1019738"/>
            <a:ext cx="3878400" cy="4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GPT-3.5  </a:t>
            </a:r>
            <a:r>
              <a:rPr lang="en">
                <a:highlight>
                  <a:schemeClr val="accent1"/>
                </a:highlight>
              </a:rPr>
              <a:t>results</a:t>
            </a:r>
            <a:endParaRPr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1"/>
              </a:highlight>
            </a:endParaRPr>
          </a:p>
        </p:txBody>
      </p:sp>
      <p:grpSp>
        <p:nvGrpSpPr>
          <p:cNvPr id="180" name="Google Shape;180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81" name="Google Shape;181;p2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