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32916AC-E242-48B0-9E06-CE28711178E6}" type="datetimeFigureOut">
              <a:rPr lang="en-IN" smtClean="0"/>
              <a:pPr/>
              <a:t>15-09-2013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5CBC32E4-9268-4113-A8F4-6269BE32CD7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2916AC-E242-48B0-9E06-CE28711178E6}" type="datetimeFigureOut">
              <a:rPr lang="en-IN" smtClean="0"/>
              <a:pPr/>
              <a:t>15-09-2013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BC32E4-9268-4113-A8F4-6269BE32CD7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2916AC-E242-48B0-9E06-CE28711178E6}" type="datetimeFigureOut">
              <a:rPr lang="en-IN" smtClean="0"/>
              <a:pPr/>
              <a:t>15-09-2013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BC32E4-9268-4113-A8F4-6269BE32CD7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2916AC-E242-48B0-9E06-CE28711178E6}" type="datetimeFigureOut">
              <a:rPr lang="en-IN" smtClean="0"/>
              <a:pPr/>
              <a:t>15-09-2013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BC32E4-9268-4113-A8F4-6269BE32CD7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32916AC-E242-48B0-9E06-CE28711178E6}" type="datetimeFigureOut">
              <a:rPr lang="en-IN" smtClean="0"/>
              <a:pPr/>
              <a:t>15-09-2013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BC32E4-9268-4113-A8F4-6269BE32CD7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32916AC-E242-48B0-9E06-CE28711178E6}" type="datetimeFigureOut">
              <a:rPr lang="en-IN" smtClean="0"/>
              <a:pPr/>
              <a:t>15-09-2013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BC32E4-9268-4113-A8F4-6269BE32CD7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32916AC-E242-48B0-9E06-CE28711178E6}" type="datetimeFigureOut">
              <a:rPr lang="en-IN" smtClean="0"/>
              <a:pPr/>
              <a:t>15-09-2013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BC32E4-9268-4113-A8F4-6269BE32CD7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32916AC-E242-48B0-9E06-CE28711178E6}" type="datetimeFigureOut">
              <a:rPr lang="en-IN" smtClean="0"/>
              <a:pPr/>
              <a:t>15-09-2013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BC32E4-9268-4113-A8F4-6269BE32CD7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2916AC-E242-48B0-9E06-CE28711178E6}" type="datetimeFigureOut">
              <a:rPr lang="en-IN" smtClean="0"/>
              <a:pPr/>
              <a:t>15-09-2013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BC32E4-9268-4113-A8F4-6269BE32CD7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32916AC-E242-48B0-9E06-CE28711178E6}" type="datetimeFigureOut">
              <a:rPr lang="en-IN" smtClean="0"/>
              <a:pPr/>
              <a:t>15-09-2013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BC32E4-9268-4113-A8F4-6269BE32CD7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32916AC-E242-48B0-9E06-CE28711178E6}" type="datetimeFigureOut">
              <a:rPr lang="en-IN" smtClean="0"/>
              <a:pPr/>
              <a:t>15-09-2013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5CBC32E4-9268-4113-A8F4-6269BE32CD7D}"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32916AC-E242-48B0-9E06-CE28711178E6}" type="datetimeFigureOut">
              <a:rPr lang="en-IN" smtClean="0"/>
              <a:pPr/>
              <a:t>15-09-2013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CBC32E4-9268-4113-A8F4-6269BE32CD7D}"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8760"/>
            <a:ext cx="7772400" cy="3312367"/>
          </a:xfrm>
        </p:spPr>
        <p:txBody>
          <a:bodyPr>
            <a:normAutofit fontScale="90000"/>
          </a:bodyPr>
          <a:lstStyle/>
          <a:p>
            <a:r>
              <a:rPr lang="en-US" b="1" dirty="0" smtClean="0"/>
              <a:t/>
            </a:r>
            <a:br>
              <a:rPr lang="en-US" b="1" dirty="0" smtClean="0"/>
            </a:br>
            <a:r>
              <a:rPr lang="en-US" sz="6000" b="1" dirty="0" smtClean="0"/>
              <a:t>Chapter 7</a:t>
            </a:r>
            <a:r>
              <a:rPr lang="en-US" sz="5400" b="1" dirty="0" smtClean="0"/>
              <a:t/>
            </a:r>
            <a:br>
              <a:rPr lang="en-US" sz="5400" b="1" dirty="0" smtClean="0"/>
            </a:br>
            <a:r>
              <a:rPr lang="en-US" b="1" dirty="0" smtClean="0"/>
              <a:t/>
            </a:r>
            <a:br>
              <a:rPr lang="en-US" b="1" dirty="0" smtClean="0"/>
            </a:br>
            <a:r>
              <a:rPr lang="en-US" b="1" dirty="0" smtClean="0"/>
              <a:t>Relational Database Design by ER- and EER-to-Relational Mapping</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1143000"/>
          </a:xfrm>
        </p:spPr>
        <p:txBody>
          <a:bodyPr>
            <a:normAutofit fontScale="90000"/>
          </a:bodyPr>
          <a:lstStyle/>
          <a:p>
            <a:r>
              <a:rPr lang="en-US" b="1" dirty="0" smtClean="0"/>
              <a:t/>
            </a:r>
            <a:br>
              <a:rPr lang="en-US" b="1" dirty="0" smtClean="0"/>
            </a:br>
            <a:r>
              <a:rPr lang="en-US" b="1" dirty="0" smtClean="0"/>
              <a:t>ER-to-Relational Mapping Algorithm (cont)</a:t>
            </a:r>
            <a:endParaRPr lang="en-IN" dirty="0"/>
          </a:p>
        </p:txBody>
      </p:sp>
      <p:sp>
        <p:nvSpPr>
          <p:cNvPr id="3" name="Content Placeholder 2"/>
          <p:cNvSpPr>
            <a:spLocks noGrp="1"/>
          </p:cNvSpPr>
          <p:nvPr>
            <p:ph idx="1"/>
          </p:nvPr>
        </p:nvSpPr>
        <p:spPr>
          <a:xfrm>
            <a:off x="467544" y="1772816"/>
            <a:ext cx="8229600" cy="4525963"/>
          </a:xfrm>
        </p:spPr>
        <p:txBody>
          <a:bodyPr>
            <a:normAutofit fontScale="92500"/>
          </a:bodyPr>
          <a:lstStyle/>
          <a:p>
            <a:r>
              <a:rPr lang="en-US" sz="2000" b="1" dirty="0" smtClean="0">
                <a:latin typeface="Arial" charset="0"/>
              </a:rPr>
              <a:t>Step 6: Mapping of Multivalued attributes.</a:t>
            </a:r>
          </a:p>
          <a:p>
            <a:pPr>
              <a:buNone/>
            </a:pPr>
            <a:endParaRPr lang="en-US" sz="1400" b="1" dirty="0" smtClean="0">
              <a:latin typeface="Arial" charset="0"/>
            </a:endParaRPr>
          </a:p>
          <a:p>
            <a:pPr lvl="1"/>
            <a:r>
              <a:rPr lang="en-US" sz="2000" dirty="0" smtClean="0"/>
              <a:t>For each multivalued attribute A, create a new relation R. This relation R will include an attribute corresponding to A, plus the primary key attribute K-as a foreign key in R-of the relation that represents the entity type of relationship type that has A as an attribute. </a:t>
            </a:r>
          </a:p>
          <a:p>
            <a:pPr lvl="1"/>
            <a:r>
              <a:rPr lang="en-US" sz="2000" dirty="0" smtClean="0"/>
              <a:t>The primary key of R is the combination of A and K. If the multivalued attribute is composite, we include its simple components. </a:t>
            </a:r>
          </a:p>
          <a:p>
            <a:pPr>
              <a:buNone/>
            </a:pPr>
            <a:endParaRPr lang="en-US" sz="2000" dirty="0" smtClean="0"/>
          </a:p>
          <a:p>
            <a:pPr lvl="1">
              <a:buNone/>
            </a:pPr>
            <a:r>
              <a:rPr lang="en-US" sz="1800" dirty="0" smtClean="0"/>
              <a:t>     </a:t>
            </a:r>
            <a:r>
              <a:rPr lang="en-US" sz="2000" b="1" dirty="0" smtClean="0"/>
              <a:t>Example:</a:t>
            </a:r>
            <a:r>
              <a:rPr lang="en-US" sz="2000" dirty="0" smtClean="0"/>
              <a:t> The relation DEPT_LOCATIONS is created. The attribute DLOCATION represents the multivalued attribute LOCATIONS of DEPARTMENT, while DNUMBER-as foreign key-represents the primary key of the DEPARTMENT relation. The primary key of R is the combination of {DNUMBER, DLOCATION}.</a:t>
            </a:r>
          </a:p>
          <a:p>
            <a:pPr lvl="1">
              <a:buNone/>
            </a:pPr>
            <a:endParaRPr lang="en-US" sz="2000" dirty="0" smtClean="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fontScale="90000"/>
          </a:bodyPr>
          <a:lstStyle/>
          <a:p>
            <a:r>
              <a:rPr lang="en-US" b="1" dirty="0" smtClean="0"/>
              <a:t/>
            </a:r>
            <a:br>
              <a:rPr lang="en-US" b="1" dirty="0" smtClean="0"/>
            </a:br>
            <a:r>
              <a:rPr lang="en-US" b="1" dirty="0" smtClean="0"/>
              <a:t>ER-to-Relational Mapping Algorithm (cont)</a:t>
            </a:r>
            <a:endParaRPr lang="en-IN" dirty="0"/>
          </a:p>
        </p:txBody>
      </p:sp>
      <p:sp>
        <p:nvSpPr>
          <p:cNvPr id="3" name="Content Placeholder 2"/>
          <p:cNvSpPr>
            <a:spLocks noGrp="1"/>
          </p:cNvSpPr>
          <p:nvPr>
            <p:ph idx="1"/>
          </p:nvPr>
        </p:nvSpPr>
        <p:spPr>
          <a:xfrm>
            <a:off x="467544" y="1772816"/>
            <a:ext cx="8229600" cy="4525963"/>
          </a:xfrm>
        </p:spPr>
        <p:txBody>
          <a:bodyPr>
            <a:normAutofit lnSpcReduction="10000"/>
          </a:bodyPr>
          <a:lstStyle/>
          <a:p>
            <a:pPr>
              <a:lnSpc>
                <a:spcPct val="90000"/>
              </a:lnSpc>
            </a:pPr>
            <a:r>
              <a:rPr lang="en-US" sz="2400" b="1" dirty="0" smtClean="0">
                <a:latin typeface="Arial" charset="0"/>
              </a:rPr>
              <a:t>Step 7: Mapping of N-</a:t>
            </a:r>
            <a:r>
              <a:rPr lang="en-US" sz="2400" b="1" dirty="0" err="1" smtClean="0">
                <a:latin typeface="Arial" charset="0"/>
              </a:rPr>
              <a:t>ary</a:t>
            </a:r>
            <a:r>
              <a:rPr lang="en-US" sz="2400" b="1" dirty="0" smtClean="0">
                <a:latin typeface="Arial" charset="0"/>
              </a:rPr>
              <a:t> Relationship Types.</a:t>
            </a:r>
          </a:p>
          <a:p>
            <a:pPr>
              <a:lnSpc>
                <a:spcPct val="90000"/>
              </a:lnSpc>
              <a:buNone/>
            </a:pPr>
            <a:endParaRPr lang="en-US" sz="1000" dirty="0" smtClean="0"/>
          </a:p>
          <a:p>
            <a:pPr lvl="1">
              <a:lnSpc>
                <a:spcPct val="90000"/>
              </a:lnSpc>
            </a:pPr>
            <a:r>
              <a:rPr lang="en-US" sz="2400" dirty="0" smtClean="0"/>
              <a:t>For each n-</a:t>
            </a:r>
            <a:r>
              <a:rPr lang="en-US" sz="2400" dirty="0" err="1" smtClean="0"/>
              <a:t>ary</a:t>
            </a:r>
            <a:r>
              <a:rPr lang="en-US" sz="2400" dirty="0" smtClean="0"/>
              <a:t> relationship type R, where n&gt;2, create a new relationship S to represent R.</a:t>
            </a:r>
          </a:p>
          <a:p>
            <a:pPr lvl="1">
              <a:lnSpc>
                <a:spcPct val="90000"/>
              </a:lnSpc>
            </a:pPr>
            <a:r>
              <a:rPr lang="en-US" sz="2400" dirty="0" smtClean="0"/>
              <a:t>Include as foreign key attributes in S the primary keys of the relations that represent the participating entity types. </a:t>
            </a:r>
          </a:p>
          <a:p>
            <a:pPr lvl="1">
              <a:lnSpc>
                <a:spcPct val="90000"/>
              </a:lnSpc>
            </a:pPr>
            <a:r>
              <a:rPr lang="en-US" sz="2400" dirty="0" smtClean="0"/>
              <a:t>Also include any simple attributes of the n-</a:t>
            </a:r>
            <a:r>
              <a:rPr lang="en-US" sz="2400" dirty="0" err="1" smtClean="0"/>
              <a:t>ary</a:t>
            </a:r>
            <a:r>
              <a:rPr lang="en-US" sz="2400" dirty="0" smtClean="0"/>
              <a:t> relationship type (or simple components of composite attributes) as attributes of S.</a:t>
            </a:r>
            <a:r>
              <a:rPr lang="en-US" sz="1800" dirty="0" smtClean="0"/>
              <a:t> </a:t>
            </a:r>
          </a:p>
          <a:p>
            <a:pPr lvl="1">
              <a:lnSpc>
                <a:spcPct val="90000"/>
              </a:lnSpc>
              <a:buNone/>
            </a:pPr>
            <a:endParaRPr lang="en-US" sz="1000" dirty="0" smtClean="0"/>
          </a:p>
          <a:p>
            <a:pPr lvl="1">
              <a:lnSpc>
                <a:spcPct val="90000"/>
              </a:lnSpc>
              <a:buNone/>
            </a:pPr>
            <a:r>
              <a:rPr lang="en-US" sz="1800" dirty="0" smtClean="0"/>
              <a:t>     </a:t>
            </a:r>
            <a:r>
              <a:rPr lang="en-US" sz="2000" b="1" dirty="0" smtClean="0"/>
              <a:t>Example: </a:t>
            </a:r>
            <a:r>
              <a:rPr lang="en-US" sz="2000" dirty="0" smtClean="0"/>
              <a:t>The relationship type SUPPY in the ER below. This can be mapped to the relation SUPPLY shown in the relational schema, whose primary key is the combination of the three foreign keys {SNAME, PARTNO, PROJNAME}</a:t>
            </a:r>
            <a:endParaRPr lang="en-US" sz="2400" b="1" dirty="0" smtClean="0">
              <a:solidFill>
                <a:srgbClr val="FF0066"/>
              </a:solidFill>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b="1" dirty="0" smtClean="0"/>
              <a:t>FIGURE 3.12</a:t>
            </a:r>
            <a:r>
              <a:rPr lang="en-US" sz="3200" dirty="0" smtClean="0"/>
              <a:t/>
            </a:r>
            <a:br>
              <a:rPr lang="en-US" sz="3200" dirty="0" smtClean="0"/>
            </a:br>
            <a:r>
              <a:rPr lang="en-US" sz="3200" dirty="0" smtClean="0"/>
              <a:t>Ternary relationship types. (a) The SUPPLY relationship. </a:t>
            </a:r>
            <a:endParaRPr lang="en-IN" sz="3200" dirty="0"/>
          </a:p>
        </p:txBody>
      </p:sp>
      <p:pic>
        <p:nvPicPr>
          <p:cNvPr id="4" name="Picture 5" descr="31755_FIG0411a.gif                                             0001035BEeyore                         B91DCF3B:"/>
          <p:cNvPicPr>
            <a:picLocks noGrp="1" noChangeAspect="1" noChangeArrowheads="1"/>
          </p:cNvPicPr>
          <p:nvPr>
            <p:ph idx="1"/>
          </p:nvPr>
        </p:nvPicPr>
        <p:blipFill>
          <a:blip r:embed="rId2" cstate="print"/>
          <a:srcRect/>
          <a:stretch>
            <a:fillRect/>
          </a:stretch>
        </p:blipFill>
        <p:spPr>
          <a:xfrm>
            <a:off x="611560" y="2060848"/>
            <a:ext cx="7772400" cy="26543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b="1" dirty="0" smtClean="0"/>
              <a:t>FIGURE 7.3</a:t>
            </a:r>
            <a:br>
              <a:rPr lang="en-US" sz="3200" b="1" dirty="0" smtClean="0"/>
            </a:br>
            <a:r>
              <a:rPr lang="en-US" sz="3200" dirty="0" smtClean="0"/>
              <a:t>Mapping the </a:t>
            </a:r>
            <a:r>
              <a:rPr lang="en-US" sz="3200" i="1" dirty="0" smtClean="0"/>
              <a:t>n</a:t>
            </a:r>
            <a:r>
              <a:rPr lang="en-US" sz="3200" dirty="0" smtClean="0"/>
              <a:t>-</a:t>
            </a:r>
            <a:r>
              <a:rPr lang="en-US" sz="3200" dirty="0" err="1" smtClean="0"/>
              <a:t>ary</a:t>
            </a:r>
            <a:r>
              <a:rPr lang="en-US" sz="3200" dirty="0" smtClean="0"/>
              <a:t> relationship type SUPPLY from Figure 3.12a.</a:t>
            </a:r>
            <a:endParaRPr lang="en-IN" sz="3200" dirty="0"/>
          </a:p>
        </p:txBody>
      </p:sp>
      <p:pic>
        <p:nvPicPr>
          <p:cNvPr id="4" name="Picture 1027" descr="31755_FIG0901.gif                                              0001035BEeyore                         B91DCF3B:"/>
          <p:cNvPicPr>
            <a:picLocks noGrp="1" noChangeAspect="1" noChangeArrowheads="1"/>
          </p:cNvPicPr>
          <p:nvPr>
            <p:ph idx="1"/>
          </p:nvPr>
        </p:nvPicPr>
        <p:blipFill>
          <a:blip r:embed="rId2" cstate="print"/>
          <a:stretch>
            <a:fillRect/>
          </a:stretch>
        </p:blipFill>
        <p:spPr>
          <a:xfrm>
            <a:off x="1270971" y="1935163"/>
            <a:ext cx="6602057" cy="4389437"/>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b="1" dirty="0" smtClean="0"/>
              <a:t/>
            </a:r>
            <a:br>
              <a:rPr lang="en-US" sz="3200" b="1" dirty="0" smtClean="0"/>
            </a:br>
            <a:r>
              <a:rPr lang="en-US" sz="3200" b="1" dirty="0" smtClean="0"/>
              <a:t>Summary of Mapping constructs and constraints</a:t>
            </a:r>
            <a:endParaRPr lang="en-IN" sz="3200" dirty="0"/>
          </a:p>
        </p:txBody>
      </p:sp>
      <p:sp>
        <p:nvSpPr>
          <p:cNvPr id="5" name="Text Box 4"/>
          <p:cNvSpPr txBox="1">
            <a:spLocks noChangeArrowheads="1"/>
          </p:cNvSpPr>
          <p:nvPr/>
        </p:nvSpPr>
        <p:spPr bwMode="auto">
          <a:xfrm>
            <a:off x="922341" y="1988840"/>
            <a:ext cx="7362657" cy="3816429"/>
          </a:xfrm>
          <a:prstGeom prst="rect">
            <a:avLst/>
          </a:prstGeom>
          <a:noFill/>
          <a:ln w="9525">
            <a:noFill/>
            <a:miter lim="800000"/>
            <a:headEnd/>
            <a:tailEnd/>
          </a:ln>
        </p:spPr>
        <p:txBody>
          <a:bodyPr wrap="square">
            <a:spAutoFit/>
          </a:bodyPr>
          <a:lstStyle/>
          <a:p>
            <a:r>
              <a:rPr lang="en-US" sz="2200" b="1" i="1" dirty="0"/>
              <a:t>Table 7.1 Correspondence between ER and Relational Models</a:t>
            </a:r>
            <a:endParaRPr lang="en-US" sz="1800" dirty="0"/>
          </a:p>
          <a:p>
            <a:endParaRPr lang="en-US" sz="1800" dirty="0"/>
          </a:p>
          <a:p>
            <a:r>
              <a:rPr lang="en-US" sz="1800" b="1" dirty="0">
                <a:latin typeface="Arial" charset="0"/>
              </a:rPr>
              <a:t>ER Model		Relational Model</a:t>
            </a:r>
            <a:endParaRPr lang="en-US" sz="1800" dirty="0"/>
          </a:p>
          <a:p>
            <a:r>
              <a:rPr lang="en-US" sz="1800" dirty="0"/>
              <a:t>Entity type		“Entity” relation</a:t>
            </a:r>
          </a:p>
          <a:p>
            <a:r>
              <a:rPr lang="en-US" sz="1800" dirty="0"/>
              <a:t>1:1 or 1:N relationship type	Foreign key (or “relationship” relation)</a:t>
            </a:r>
          </a:p>
          <a:p>
            <a:r>
              <a:rPr lang="en-US" sz="1800" dirty="0"/>
              <a:t>M:N relationship type	“Relationship” relation and two foreign keys</a:t>
            </a:r>
          </a:p>
          <a:p>
            <a:r>
              <a:rPr lang="en-US" sz="1800" i="1" dirty="0"/>
              <a:t>n</a:t>
            </a:r>
            <a:r>
              <a:rPr lang="en-US" sz="1800" dirty="0"/>
              <a:t>-</a:t>
            </a:r>
            <a:r>
              <a:rPr lang="en-US" sz="1800" dirty="0" err="1"/>
              <a:t>ary</a:t>
            </a:r>
            <a:r>
              <a:rPr lang="en-US" sz="1800" dirty="0"/>
              <a:t> relationship type	“Relationship” relation and n foreign keys</a:t>
            </a:r>
          </a:p>
          <a:p>
            <a:r>
              <a:rPr lang="en-US" sz="1800" dirty="0"/>
              <a:t>Simple attribute		</a:t>
            </a:r>
            <a:r>
              <a:rPr lang="en-US" sz="1800" dirty="0" err="1"/>
              <a:t>Attribute</a:t>
            </a:r>
            <a:endParaRPr lang="en-US" sz="1800" dirty="0"/>
          </a:p>
          <a:p>
            <a:r>
              <a:rPr lang="en-US" sz="1800" dirty="0"/>
              <a:t>Composite attribute		Set of simple component attributes</a:t>
            </a:r>
          </a:p>
          <a:p>
            <a:r>
              <a:rPr lang="en-US" sz="1800" dirty="0"/>
              <a:t>Multivalued attribute	Relation and foreign key</a:t>
            </a:r>
          </a:p>
          <a:p>
            <a:r>
              <a:rPr lang="en-US" sz="1800" dirty="0"/>
              <a:t>Value set			Domain</a:t>
            </a:r>
          </a:p>
          <a:p>
            <a:r>
              <a:rPr lang="en-US" sz="1800" dirty="0"/>
              <a:t>Key attribute		Primary (or secondary) key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b="1" dirty="0" smtClean="0"/>
              <a:t>Mapping Exercise</a:t>
            </a:r>
            <a:endParaRPr lang="en-IN" dirty="0"/>
          </a:p>
        </p:txBody>
      </p:sp>
      <p:pic>
        <p:nvPicPr>
          <p:cNvPr id="7" name="Picture 5" descr="31755_FIG0913.gif                                              0001035BEeyore                         B91DCF3B:"/>
          <p:cNvPicPr>
            <a:picLocks noChangeAspect="1" noChangeArrowheads="1"/>
          </p:cNvPicPr>
          <p:nvPr/>
        </p:nvPicPr>
        <p:blipFill>
          <a:blip r:embed="rId2" cstate="print"/>
          <a:srcRect/>
          <a:stretch>
            <a:fillRect/>
          </a:stretch>
        </p:blipFill>
        <p:spPr bwMode="auto">
          <a:xfrm>
            <a:off x="1043608" y="1124744"/>
            <a:ext cx="7304087" cy="4716463"/>
          </a:xfrm>
          <a:prstGeom prst="rect">
            <a:avLst/>
          </a:prstGeom>
          <a:noFill/>
          <a:ln w="9525">
            <a:noFill/>
            <a:miter lim="800000"/>
            <a:headEnd/>
            <a:tailEnd/>
          </a:ln>
        </p:spPr>
      </p:pic>
      <p:sp>
        <p:nvSpPr>
          <p:cNvPr id="9" name="Rectangle 4"/>
          <p:cNvSpPr>
            <a:spLocks noChangeArrowheads="1"/>
          </p:cNvSpPr>
          <p:nvPr/>
        </p:nvSpPr>
        <p:spPr bwMode="auto">
          <a:xfrm>
            <a:off x="395536" y="6021288"/>
            <a:ext cx="4710113" cy="665163"/>
          </a:xfrm>
          <a:prstGeom prst="rect">
            <a:avLst/>
          </a:prstGeom>
          <a:noFill/>
          <a:ln w="9525">
            <a:noFill/>
            <a:miter lim="800000"/>
            <a:headEnd/>
            <a:tailEnd/>
          </a:ln>
        </p:spPr>
        <p:txBody>
          <a:bodyPr lIns="92075" tIns="46038" rIns="92075" bIns="46038"/>
          <a:lstStyle/>
          <a:p>
            <a:r>
              <a:rPr lang="en-US" sz="1400" b="1" dirty="0">
                <a:solidFill>
                  <a:srgbClr val="333399"/>
                </a:solidFill>
                <a:latin typeface="Arial" charset="0"/>
              </a:rPr>
              <a:t>FIGURE 7.7</a:t>
            </a:r>
            <a:br>
              <a:rPr lang="en-US" sz="1400" b="1" dirty="0">
                <a:solidFill>
                  <a:srgbClr val="333399"/>
                </a:solidFill>
                <a:latin typeface="Arial" charset="0"/>
              </a:rPr>
            </a:br>
            <a:r>
              <a:rPr lang="en-US" sz="1400" dirty="0">
                <a:solidFill>
                  <a:srgbClr val="333399"/>
                </a:solidFill>
                <a:latin typeface="Arial" charset="0"/>
              </a:rPr>
              <a:t>An ER schema for a SHIP_TRACKING database.</a:t>
            </a:r>
            <a:r>
              <a:rPr lang="en-US" sz="1400" b="1" dirty="0">
                <a:solidFill>
                  <a:srgbClr val="333399"/>
                </a:solidFill>
                <a:latin typeface="Arial" charset="0"/>
              </a:rPr>
              <a:t/>
            </a:r>
            <a:br>
              <a:rPr lang="en-US" sz="1400" b="1" dirty="0">
                <a:solidFill>
                  <a:srgbClr val="333399"/>
                </a:solidFill>
                <a:latin typeface="Arial" charset="0"/>
              </a:rPr>
            </a:br>
            <a:endParaRPr lang="en-US" sz="1400" b="1" dirty="0">
              <a:solidFill>
                <a:srgbClr val="333399"/>
              </a:solidFill>
              <a:latin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r>
              <a:rPr lang="en-US" sz="3200" b="1" dirty="0" smtClean="0"/>
              <a:t>Mapping EER Model Constructs to Relations </a:t>
            </a:r>
            <a:endParaRPr lang="en-IN" sz="3200" dirty="0"/>
          </a:p>
        </p:txBody>
      </p:sp>
      <p:sp>
        <p:nvSpPr>
          <p:cNvPr id="3" name="Content Placeholder 2"/>
          <p:cNvSpPr>
            <a:spLocks noGrp="1"/>
          </p:cNvSpPr>
          <p:nvPr>
            <p:ph idx="1"/>
          </p:nvPr>
        </p:nvSpPr>
        <p:spPr>
          <a:xfrm>
            <a:off x="457200" y="1484784"/>
            <a:ext cx="8229600" cy="4839816"/>
          </a:xfrm>
        </p:spPr>
        <p:txBody>
          <a:bodyPr>
            <a:normAutofit/>
          </a:bodyPr>
          <a:lstStyle/>
          <a:p>
            <a:pPr>
              <a:lnSpc>
                <a:spcPct val="80000"/>
              </a:lnSpc>
            </a:pPr>
            <a:r>
              <a:rPr lang="en-US" sz="1800" b="1" dirty="0" smtClean="0"/>
              <a:t>Step8: Options for Mapping Specialization or Generalization.</a:t>
            </a:r>
          </a:p>
          <a:p>
            <a:pPr>
              <a:lnSpc>
                <a:spcPct val="80000"/>
              </a:lnSpc>
              <a:buNone/>
            </a:pPr>
            <a:endParaRPr lang="en-US" sz="1800" b="1" dirty="0" smtClean="0"/>
          </a:p>
          <a:p>
            <a:pPr>
              <a:lnSpc>
                <a:spcPct val="80000"/>
              </a:lnSpc>
              <a:buNone/>
            </a:pPr>
            <a:r>
              <a:rPr lang="en-US" sz="1800" dirty="0" smtClean="0"/>
              <a:t>       Convert each specialization with m subclasses {S</a:t>
            </a:r>
            <a:r>
              <a:rPr lang="en-US" sz="1800" baseline="-25000" dirty="0" smtClean="0"/>
              <a:t>1</a:t>
            </a:r>
            <a:r>
              <a:rPr lang="en-US" sz="1800" dirty="0" smtClean="0"/>
              <a:t>, S</a:t>
            </a:r>
            <a:r>
              <a:rPr lang="en-US" sz="1800" baseline="-25000" dirty="0" smtClean="0"/>
              <a:t>2</a:t>
            </a:r>
            <a:r>
              <a:rPr lang="en-US" sz="1800" dirty="0" smtClean="0"/>
              <a:t>,….,</a:t>
            </a:r>
            <a:r>
              <a:rPr lang="en-US" sz="1800" dirty="0" err="1" smtClean="0"/>
              <a:t>S</a:t>
            </a:r>
            <a:r>
              <a:rPr lang="en-US" sz="1800" baseline="-25000" dirty="0" err="1" smtClean="0"/>
              <a:t>m</a:t>
            </a:r>
            <a:r>
              <a:rPr lang="en-US" sz="1800" dirty="0" smtClean="0"/>
              <a:t>} and generalized superclass C, where the attributes of C are {k,a</a:t>
            </a:r>
            <a:r>
              <a:rPr lang="en-US" sz="1800" baseline="-25000" dirty="0" smtClean="0"/>
              <a:t>1</a:t>
            </a:r>
            <a:r>
              <a:rPr lang="en-US" sz="1800" dirty="0" smtClean="0"/>
              <a:t>,…a</a:t>
            </a:r>
            <a:r>
              <a:rPr lang="en-US" sz="1800" baseline="-25000" dirty="0" smtClean="0"/>
              <a:t>n</a:t>
            </a:r>
            <a:r>
              <a:rPr lang="en-US" sz="1800" dirty="0" smtClean="0"/>
              <a:t>} and k is the (primary) key, into relational schemas using one of the four following options:</a:t>
            </a:r>
          </a:p>
          <a:p>
            <a:pPr>
              <a:lnSpc>
                <a:spcPct val="80000"/>
              </a:lnSpc>
              <a:buNone/>
            </a:pPr>
            <a:endParaRPr lang="en-US" sz="1800" dirty="0" smtClean="0"/>
          </a:p>
          <a:p>
            <a:pPr>
              <a:lnSpc>
                <a:spcPct val="80000"/>
              </a:lnSpc>
              <a:buNone/>
            </a:pPr>
            <a:endParaRPr lang="en-US" sz="1800" dirty="0" smtClean="0"/>
          </a:p>
          <a:p>
            <a:pPr>
              <a:lnSpc>
                <a:spcPct val="80000"/>
              </a:lnSpc>
              <a:buNone/>
            </a:pPr>
            <a:r>
              <a:rPr lang="en-US" sz="1800" dirty="0" smtClean="0"/>
              <a:t>      </a:t>
            </a:r>
            <a:r>
              <a:rPr lang="en-US" sz="1800" b="1" dirty="0" smtClean="0"/>
              <a:t>Option 8A: Multiple relations-</a:t>
            </a:r>
            <a:r>
              <a:rPr lang="en-US" sz="1800" b="1" dirty="0" err="1" smtClean="0"/>
              <a:t>Superclass</a:t>
            </a:r>
            <a:r>
              <a:rPr lang="en-US" sz="1800" b="1" dirty="0" smtClean="0"/>
              <a:t> and subclasses.</a:t>
            </a:r>
            <a:r>
              <a:rPr lang="en-US" sz="1800" dirty="0" smtClean="0"/>
              <a:t> </a:t>
            </a:r>
          </a:p>
          <a:p>
            <a:pPr>
              <a:lnSpc>
                <a:spcPct val="80000"/>
              </a:lnSpc>
              <a:buNone/>
            </a:pPr>
            <a:r>
              <a:rPr lang="en-US" sz="1800" dirty="0" smtClean="0"/>
              <a:t>      Create a relation L for C with attributes </a:t>
            </a:r>
            <a:r>
              <a:rPr lang="en-US" sz="1800" dirty="0" err="1" smtClean="0"/>
              <a:t>Attrs</a:t>
            </a:r>
            <a:r>
              <a:rPr lang="en-US" sz="1800" dirty="0" smtClean="0"/>
              <a:t>(L) = {k,a</a:t>
            </a:r>
            <a:r>
              <a:rPr lang="en-US" sz="1800" baseline="-25000" dirty="0" smtClean="0"/>
              <a:t>1</a:t>
            </a:r>
            <a:r>
              <a:rPr lang="en-US" sz="1800" dirty="0" smtClean="0"/>
              <a:t>,…a</a:t>
            </a:r>
            <a:r>
              <a:rPr lang="en-US" sz="1800" baseline="-25000" dirty="0" smtClean="0"/>
              <a:t>n</a:t>
            </a:r>
            <a:r>
              <a:rPr lang="en-US" sz="1800" dirty="0" smtClean="0"/>
              <a:t>} and PK(L) = k. Create a relation L</a:t>
            </a:r>
            <a:r>
              <a:rPr lang="en-US" sz="1800" baseline="-25000" dirty="0" smtClean="0"/>
              <a:t>i</a:t>
            </a:r>
            <a:r>
              <a:rPr lang="en-US" sz="1800" dirty="0" smtClean="0"/>
              <a:t> for each subclass S</a:t>
            </a:r>
            <a:r>
              <a:rPr lang="en-US" sz="1800" baseline="-25000" dirty="0" smtClean="0"/>
              <a:t>i</a:t>
            </a:r>
            <a:r>
              <a:rPr lang="en-US" sz="1800" dirty="0" smtClean="0"/>
              <a:t>, 1 &lt; i &lt; m, with the </a:t>
            </a:r>
            <a:r>
              <a:rPr lang="en-US" sz="1800" dirty="0" smtClean="0"/>
              <a:t>attributes </a:t>
            </a:r>
            <a:r>
              <a:rPr lang="en-US" sz="1800" dirty="0" err="1" smtClean="0"/>
              <a:t>Attrs</a:t>
            </a:r>
            <a:r>
              <a:rPr lang="en-US" sz="1800" dirty="0" smtClean="0"/>
              <a:t>(L</a:t>
            </a:r>
            <a:r>
              <a:rPr lang="en-US" sz="1800" baseline="-25000" dirty="0" smtClean="0"/>
              <a:t>i</a:t>
            </a:r>
            <a:r>
              <a:rPr lang="en-US" sz="1800" dirty="0" smtClean="0"/>
              <a:t>) = {k} U {attributes of S</a:t>
            </a:r>
            <a:r>
              <a:rPr lang="en-US" sz="1800" baseline="-25000" dirty="0" smtClean="0"/>
              <a:t>i</a:t>
            </a:r>
            <a:r>
              <a:rPr lang="en-US" sz="1800" dirty="0" smtClean="0"/>
              <a:t>} and PK(L</a:t>
            </a:r>
            <a:r>
              <a:rPr lang="en-US" sz="1800" baseline="-25000" dirty="0" smtClean="0"/>
              <a:t>i</a:t>
            </a:r>
            <a:r>
              <a:rPr lang="en-US" sz="1800" dirty="0" smtClean="0"/>
              <a:t>)=k. This option works </a:t>
            </a:r>
            <a:r>
              <a:rPr lang="en-US" sz="1800" b="1" dirty="0" smtClean="0"/>
              <a:t>for any specialization</a:t>
            </a:r>
            <a:r>
              <a:rPr lang="en-US" sz="1800" dirty="0" smtClean="0"/>
              <a:t> (total or partial, disjoint </a:t>
            </a:r>
            <a:r>
              <a:rPr lang="en-US" sz="1800" dirty="0" smtClean="0"/>
              <a:t>or </a:t>
            </a:r>
            <a:r>
              <a:rPr lang="en-US" sz="1800" dirty="0" smtClean="0"/>
              <a:t>over-lapping).  	</a:t>
            </a:r>
          </a:p>
          <a:p>
            <a:pPr>
              <a:lnSpc>
                <a:spcPct val="80000"/>
              </a:lnSpc>
              <a:buNone/>
            </a:pPr>
            <a:endParaRPr lang="en-US" sz="1800" dirty="0" smtClean="0"/>
          </a:p>
          <a:p>
            <a:pPr>
              <a:lnSpc>
                <a:spcPct val="80000"/>
              </a:lnSpc>
              <a:buNone/>
            </a:pPr>
            <a:r>
              <a:rPr lang="en-US" sz="1800" dirty="0" smtClean="0"/>
              <a:t>      </a:t>
            </a:r>
            <a:r>
              <a:rPr lang="en-US" sz="1800" b="1" dirty="0" smtClean="0"/>
              <a:t>Option 8B: Multiple relations-Subclass relations only</a:t>
            </a:r>
          </a:p>
          <a:p>
            <a:pPr>
              <a:lnSpc>
                <a:spcPct val="80000"/>
              </a:lnSpc>
              <a:buNone/>
            </a:pPr>
            <a:r>
              <a:rPr lang="en-US" sz="1800" b="1" dirty="0" smtClean="0"/>
              <a:t>      </a:t>
            </a:r>
            <a:r>
              <a:rPr lang="en-US" sz="1800" dirty="0" smtClean="0"/>
              <a:t>Create a relation L</a:t>
            </a:r>
            <a:r>
              <a:rPr lang="en-US" sz="1800" baseline="-25000" dirty="0" smtClean="0"/>
              <a:t>i</a:t>
            </a:r>
            <a:r>
              <a:rPr lang="en-US" sz="1800" dirty="0" smtClean="0"/>
              <a:t> for each subclass S</a:t>
            </a:r>
            <a:r>
              <a:rPr lang="en-US" sz="1800" baseline="-25000" dirty="0" smtClean="0"/>
              <a:t>i</a:t>
            </a:r>
            <a:r>
              <a:rPr lang="en-US" sz="1800" dirty="0" smtClean="0"/>
              <a:t>, 1 &lt; i &lt; m, with the attributes </a:t>
            </a:r>
            <a:r>
              <a:rPr lang="en-US" sz="1800" dirty="0" err="1" smtClean="0"/>
              <a:t>Attr</a:t>
            </a:r>
            <a:r>
              <a:rPr lang="en-US" sz="1800" dirty="0" smtClean="0"/>
              <a:t>(L</a:t>
            </a:r>
            <a:r>
              <a:rPr lang="en-US" sz="1800" baseline="-25000" dirty="0" smtClean="0"/>
              <a:t>i</a:t>
            </a:r>
            <a:r>
              <a:rPr lang="en-US" sz="1800" dirty="0" smtClean="0"/>
              <a:t>) = {attributes of S</a:t>
            </a:r>
            <a:r>
              <a:rPr lang="en-US" sz="1800" baseline="-25000" dirty="0" smtClean="0"/>
              <a:t>i</a:t>
            </a:r>
            <a:r>
              <a:rPr lang="en-US" sz="1800" dirty="0" smtClean="0"/>
              <a:t>} U {k,a</a:t>
            </a:r>
            <a:r>
              <a:rPr lang="en-US" sz="1800" baseline="-25000" dirty="0" smtClean="0"/>
              <a:t>1</a:t>
            </a:r>
            <a:r>
              <a:rPr lang="en-US" sz="1800" dirty="0" smtClean="0"/>
              <a:t>…,a</a:t>
            </a:r>
            <a:r>
              <a:rPr lang="en-US" sz="1800" baseline="-25000" dirty="0" smtClean="0"/>
              <a:t>n</a:t>
            </a:r>
            <a:r>
              <a:rPr lang="en-US" sz="1800" dirty="0" smtClean="0"/>
              <a:t>} and PK(L</a:t>
            </a:r>
            <a:r>
              <a:rPr lang="en-US" sz="1800" baseline="-25000" dirty="0" smtClean="0"/>
              <a:t>i</a:t>
            </a:r>
            <a:r>
              <a:rPr lang="en-US" sz="1800" dirty="0" smtClean="0"/>
              <a:t>) = k. This option only works for a  specialization whose subclasses are </a:t>
            </a:r>
            <a:r>
              <a:rPr lang="en-US" sz="1800" b="1" dirty="0" smtClean="0"/>
              <a:t>total</a:t>
            </a:r>
            <a:r>
              <a:rPr lang="en-US" sz="1800" dirty="0" smtClean="0"/>
              <a:t> (every entity in the superclass must belong to (at least) one of the subclasses).</a:t>
            </a:r>
          </a:p>
          <a:p>
            <a:pPr>
              <a:lnSpc>
                <a:spcPct val="80000"/>
              </a:lnSpc>
              <a:buNone/>
            </a:pPr>
            <a:endParaRPr lang="en-US" sz="1800" dirty="0" smtClean="0"/>
          </a:p>
          <a:p>
            <a:pPr>
              <a:lnSpc>
                <a:spcPct val="80000"/>
              </a:lnSpc>
              <a:buNone/>
            </a:pPr>
            <a:endParaRPr lang="en-US" sz="1800" dirty="0" smtClean="0"/>
          </a:p>
          <a:p>
            <a:endParaRPr lang="en-IN"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79512" y="332656"/>
            <a:ext cx="2209800" cy="4165600"/>
          </a:xfrm>
        </p:spPr>
        <p:txBody>
          <a:bodyPr anchor="t"/>
          <a:lstStyle/>
          <a:p>
            <a:pPr algn="l" eaLnBrk="1" hangingPunct="1"/>
            <a:r>
              <a:rPr lang="en-US" sz="2400" b="1" dirty="0" smtClean="0"/>
              <a:t>FIGURE 4.4</a:t>
            </a:r>
            <a:r>
              <a:rPr lang="en-US" sz="2400" dirty="0" smtClean="0"/>
              <a:t/>
            </a:r>
            <a:br>
              <a:rPr lang="en-US" sz="2400" dirty="0" smtClean="0"/>
            </a:br>
            <a:r>
              <a:rPr lang="en-US" sz="2400" dirty="0" smtClean="0"/>
              <a:t>EER diagram notation for an attribute-defined specialization on </a:t>
            </a:r>
            <a:r>
              <a:rPr lang="en-US" sz="2400" dirty="0" smtClean="0"/>
              <a:t>Job Type.</a:t>
            </a:r>
            <a:endParaRPr lang="en-US" dirty="0" smtClean="0"/>
          </a:p>
        </p:txBody>
      </p:sp>
      <p:pic>
        <p:nvPicPr>
          <p:cNvPr id="6" name="Picture 3" descr="31755_FIG0404.gif                                              0001035BEeyore                         B91DCF3B:"/>
          <p:cNvPicPr>
            <a:picLocks noGrp="1" noChangeAspect="1" noChangeArrowheads="1"/>
          </p:cNvPicPr>
          <p:nvPr>
            <p:ph idx="1"/>
          </p:nvPr>
        </p:nvPicPr>
        <p:blipFill>
          <a:blip r:embed="rId2" cstate="print"/>
          <a:srcRect/>
          <a:stretch>
            <a:fillRect/>
          </a:stretch>
        </p:blipFill>
        <p:spPr>
          <a:xfrm>
            <a:off x="2743201" y="1139825"/>
            <a:ext cx="5697539" cy="4600575"/>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8229600" cy="1143000"/>
          </a:xfrm>
        </p:spPr>
        <p:txBody>
          <a:bodyPr>
            <a:noAutofit/>
          </a:bodyPr>
          <a:lstStyle/>
          <a:p>
            <a:r>
              <a:rPr lang="en-US" sz="2400" b="1" dirty="0" smtClean="0">
                <a:solidFill>
                  <a:srgbClr val="333399"/>
                </a:solidFill>
                <a:latin typeface="+mn-lt"/>
              </a:rPr>
              <a:t>FIGURE 7.4</a:t>
            </a:r>
            <a:br>
              <a:rPr lang="en-US" sz="2400" b="1" dirty="0" smtClean="0">
                <a:solidFill>
                  <a:srgbClr val="333399"/>
                </a:solidFill>
                <a:latin typeface="+mn-lt"/>
              </a:rPr>
            </a:br>
            <a:r>
              <a:rPr lang="en-US" sz="2400" dirty="0" smtClean="0">
                <a:solidFill>
                  <a:srgbClr val="333399"/>
                </a:solidFill>
                <a:latin typeface="+mn-lt"/>
              </a:rPr>
              <a:t>Options for mapping specialization or </a:t>
            </a:r>
            <a:r>
              <a:rPr lang="en-US" sz="2400" dirty="0" smtClean="0">
                <a:solidFill>
                  <a:srgbClr val="333399"/>
                </a:solidFill>
                <a:latin typeface="+mn-lt"/>
              </a:rPr>
              <a:t> generalization</a:t>
            </a:r>
            <a:r>
              <a:rPr lang="en-US" sz="2400" dirty="0" smtClean="0">
                <a:solidFill>
                  <a:srgbClr val="333399"/>
                </a:solidFill>
                <a:latin typeface="+mn-lt"/>
              </a:rPr>
              <a:t>. </a:t>
            </a:r>
            <a:br>
              <a:rPr lang="en-US" sz="2400" dirty="0" smtClean="0">
                <a:solidFill>
                  <a:srgbClr val="333399"/>
                </a:solidFill>
                <a:latin typeface="+mn-lt"/>
              </a:rPr>
            </a:br>
            <a:r>
              <a:rPr lang="en-US" sz="2400" dirty="0" smtClean="0">
                <a:solidFill>
                  <a:srgbClr val="333399"/>
                </a:solidFill>
                <a:latin typeface="+mn-lt"/>
              </a:rPr>
              <a:t>(a) Mapping the EER schema in Figure 4.4 using option 8A. </a:t>
            </a:r>
            <a:r>
              <a:rPr lang="en-US" sz="2400" b="1" dirty="0" smtClean="0">
                <a:solidFill>
                  <a:srgbClr val="333399"/>
                </a:solidFill>
                <a:latin typeface="+mn-lt"/>
              </a:rPr>
              <a:t/>
            </a:r>
            <a:br>
              <a:rPr lang="en-US" sz="2400" b="1" dirty="0" smtClean="0">
                <a:solidFill>
                  <a:srgbClr val="333399"/>
                </a:solidFill>
                <a:latin typeface="+mn-lt"/>
              </a:rPr>
            </a:br>
            <a:endParaRPr lang="en-IN" sz="2400" dirty="0">
              <a:latin typeface="+mn-lt"/>
            </a:endParaRPr>
          </a:p>
        </p:txBody>
      </p:sp>
      <p:pic>
        <p:nvPicPr>
          <p:cNvPr id="4" name="Picture 4" descr=" 0704a.gif                                                      0001035BEeyore                         B91DCF3B:"/>
          <p:cNvPicPr>
            <a:picLocks noChangeAspect="1" noChangeArrowheads="1"/>
          </p:cNvPicPr>
          <p:nvPr/>
        </p:nvPicPr>
        <p:blipFill>
          <a:blip r:embed="rId2" cstate="print"/>
          <a:srcRect/>
          <a:stretch>
            <a:fillRect/>
          </a:stretch>
        </p:blipFill>
        <p:spPr bwMode="auto">
          <a:xfrm>
            <a:off x="806453" y="2573340"/>
            <a:ext cx="8105775" cy="198596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FIGURE 4.3</a:t>
            </a:r>
            <a:r>
              <a:rPr lang="en-US" sz="2800" dirty="0" smtClean="0"/>
              <a:t/>
            </a:r>
            <a:br>
              <a:rPr lang="en-US" sz="2800" dirty="0" smtClean="0"/>
            </a:br>
            <a:r>
              <a:rPr lang="en-US" sz="2800" dirty="0" smtClean="0"/>
              <a:t>Generalization. (b) Generalizing CAR and TRUCK into the super class VEHICLE.</a:t>
            </a:r>
            <a:endParaRPr lang="en-IN" sz="2800" dirty="0"/>
          </a:p>
        </p:txBody>
      </p:sp>
      <p:pic>
        <p:nvPicPr>
          <p:cNvPr id="4" name="Picture 5" descr=" 0403b.gif                                                      0001035BEeyore                         B91DCF3B:"/>
          <p:cNvPicPr>
            <a:picLocks noGrp="1" noChangeAspect="1" noChangeArrowheads="1"/>
          </p:cNvPicPr>
          <p:nvPr>
            <p:ph idx="1"/>
          </p:nvPr>
        </p:nvPicPr>
        <p:blipFill>
          <a:blip r:embed="rId2" cstate="print"/>
          <a:srcRect/>
          <a:stretch>
            <a:fillRect/>
          </a:stretch>
        </p:blipFill>
        <p:spPr>
          <a:xfrm>
            <a:off x="685800" y="2103439"/>
            <a:ext cx="7772400" cy="3427412"/>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Outline</a:t>
            </a:r>
            <a:endParaRPr lang="en-IN" dirty="0"/>
          </a:p>
        </p:txBody>
      </p:sp>
      <p:sp>
        <p:nvSpPr>
          <p:cNvPr id="3" name="Content Placeholder 2"/>
          <p:cNvSpPr>
            <a:spLocks noGrp="1"/>
          </p:cNvSpPr>
          <p:nvPr>
            <p:ph idx="1"/>
          </p:nvPr>
        </p:nvSpPr>
        <p:spPr/>
        <p:txBody>
          <a:bodyPr>
            <a:noAutofit/>
          </a:bodyPr>
          <a:lstStyle/>
          <a:p>
            <a:pPr>
              <a:lnSpc>
                <a:spcPct val="80000"/>
              </a:lnSpc>
            </a:pPr>
            <a:endParaRPr lang="en-US" sz="2000" b="1" dirty="0" smtClean="0"/>
          </a:p>
          <a:p>
            <a:pPr>
              <a:lnSpc>
                <a:spcPct val="80000"/>
              </a:lnSpc>
            </a:pPr>
            <a:r>
              <a:rPr lang="en-US" sz="2000" b="1" dirty="0" smtClean="0"/>
              <a:t>ER-to-Relational Mapping Algorithm </a:t>
            </a:r>
          </a:p>
          <a:p>
            <a:pPr>
              <a:lnSpc>
                <a:spcPct val="80000"/>
              </a:lnSpc>
              <a:buNone/>
            </a:pPr>
            <a:endParaRPr lang="en-US" sz="2000" b="1" dirty="0" smtClean="0"/>
          </a:p>
          <a:p>
            <a:pPr>
              <a:lnSpc>
                <a:spcPct val="80000"/>
              </a:lnSpc>
              <a:buNone/>
            </a:pPr>
            <a:r>
              <a:rPr lang="en-US" sz="2000" b="1" dirty="0" smtClean="0"/>
              <a:t>	</a:t>
            </a:r>
            <a:r>
              <a:rPr lang="en-US" sz="2000" dirty="0" smtClean="0"/>
              <a:t>Step 1: Mapping of Regular Entity Types</a:t>
            </a:r>
          </a:p>
          <a:p>
            <a:pPr>
              <a:lnSpc>
                <a:spcPct val="80000"/>
              </a:lnSpc>
              <a:buNone/>
            </a:pPr>
            <a:r>
              <a:rPr lang="en-US" sz="2000" dirty="0" smtClean="0"/>
              <a:t>	Step 2: Mapping of Weak Entity Types</a:t>
            </a:r>
          </a:p>
          <a:p>
            <a:pPr>
              <a:lnSpc>
                <a:spcPct val="80000"/>
              </a:lnSpc>
              <a:buNone/>
            </a:pPr>
            <a:r>
              <a:rPr lang="en-US" sz="2000" dirty="0" smtClean="0"/>
              <a:t>	Step 3: Mapping of Binary 1:1 Relation Types</a:t>
            </a:r>
          </a:p>
          <a:p>
            <a:pPr>
              <a:lnSpc>
                <a:spcPct val="80000"/>
              </a:lnSpc>
              <a:buNone/>
            </a:pPr>
            <a:r>
              <a:rPr lang="en-US" sz="2000" dirty="0" smtClean="0"/>
              <a:t>	Step 4: Mapping of Binary 1:N Relationship Types.</a:t>
            </a:r>
          </a:p>
          <a:p>
            <a:pPr>
              <a:lnSpc>
                <a:spcPct val="80000"/>
              </a:lnSpc>
              <a:buNone/>
            </a:pPr>
            <a:r>
              <a:rPr lang="en-US" sz="2000" dirty="0" smtClean="0"/>
              <a:t>	Step 5: Mapping of Binary M:N Relationship Types.</a:t>
            </a:r>
          </a:p>
          <a:p>
            <a:pPr>
              <a:lnSpc>
                <a:spcPct val="80000"/>
              </a:lnSpc>
              <a:buNone/>
            </a:pPr>
            <a:r>
              <a:rPr lang="en-US" sz="2000" dirty="0" smtClean="0"/>
              <a:t>	Step 6: Mapping of Multivalued attributes.</a:t>
            </a:r>
          </a:p>
          <a:p>
            <a:pPr>
              <a:lnSpc>
                <a:spcPct val="80000"/>
              </a:lnSpc>
              <a:buNone/>
            </a:pPr>
            <a:r>
              <a:rPr lang="en-US" sz="2000" dirty="0" smtClean="0"/>
              <a:t>	Step 7: Mapping of N-</a:t>
            </a:r>
            <a:r>
              <a:rPr lang="en-US" sz="2000" dirty="0" err="1" smtClean="0"/>
              <a:t>ary</a:t>
            </a:r>
            <a:r>
              <a:rPr lang="en-US" sz="2000" dirty="0" smtClean="0"/>
              <a:t> Relationship Types.</a:t>
            </a:r>
          </a:p>
          <a:p>
            <a:pPr>
              <a:lnSpc>
                <a:spcPct val="80000"/>
              </a:lnSpc>
              <a:buNone/>
            </a:pPr>
            <a:endParaRPr lang="en-US" sz="2000" dirty="0" smtClean="0"/>
          </a:p>
          <a:p>
            <a:pPr>
              <a:lnSpc>
                <a:spcPct val="80000"/>
              </a:lnSpc>
            </a:pPr>
            <a:r>
              <a:rPr lang="en-US" sz="2000" b="1" dirty="0" smtClean="0"/>
              <a:t>Mapping EER Model Constructs to Relations </a:t>
            </a:r>
          </a:p>
          <a:p>
            <a:pPr>
              <a:lnSpc>
                <a:spcPct val="80000"/>
              </a:lnSpc>
              <a:buNone/>
            </a:pPr>
            <a:r>
              <a:rPr lang="en-US" sz="2000" b="1" dirty="0" smtClean="0"/>
              <a:t>	</a:t>
            </a:r>
          </a:p>
          <a:p>
            <a:pPr>
              <a:lnSpc>
                <a:spcPct val="80000"/>
              </a:lnSpc>
              <a:buNone/>
            </a:pPr>
            <a:r>
              <a:rPr lang="en-US" sz="2000" b="1" dirty="0" smtClean="0"/>
              <a:t>     </a:t>
            </a:r>
            <a:r>
              <a:rPr lang="en-US" sz="2000" dirty="0" smtClean="0"/>
              <a:t>Step 8: Options for Mapping Specialization or Generalization.</a:t>
            </a:r>
          </a:p>
          <a:p>
            <a:pPr>
              <a:lnSpc>
                <a:spcPct val="80000"/>
              </a:lnSpc>
              <a:buNone/>
            </a:pPr>
            <a:r>
              <a:rPr lang="en-US" sz="2000" dirty="0" smtClean="0"/>
              <a:t>     Step 9: Mapping of Union Types (Categories).</a:t>
            </a:r>
          </a:p>
          <a:p>
            <a:pPr>
              <a:lnSpc>
                <a:spcPct val="80000"/>
              </a:lnSpc>
              <a:buNone/>
            </a:pPr>
            <a:endParaRPr lang="en-US" sz="2000" dirty="0" smtClean="0"/>
          </a:p>
          <a:p>
            <a:endParaRPr lang="en-IN"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solidFill>
                  <a:srgbClr val="333399"/>
                </a:solidFill>
                <a:latin typeface="+mn-lt"/>
              </a:rPr>
              <a:t>FIGURE 7.4</a:t>
            </a:r>
            <a:br>
              <a:rPr lang="en-US" sz="2400" b="1" dirty="0" smtClean="0">
                <a:solidFill>
                  <a:srgbClr val="333399"/>
                </a:solidFill>
                <a:latin typeface="+mn-lt"/>
              </a:rPr>
            </a:br>
            <a:r>
              <a:rPr lang="en-US" sz="2400" dirty="0" smtClean="0">
                <a:solidFill>
                  <a:srgbClr val="333399"/>
                </a:solidFill>
                <a:latin typeface="+mn-lt"/>
              </a:rPr>
              <a:t>Options for mapping specialization or generalization. </a:t>
            </a:r>
            <a:br>
              <a:rPr lang="en-US" sz="2400" dirty="0" smtClean="0">
                <a:solidFill>
                  <a:srgbClr val="333399"/>
                </a:solidFill>
                <a:latin typeface="+mn-lt"/>
              </a:rPr>
            </a:br>
            <a:r>
              <a:rPr lang="en-US" sz="2400" dirty="0" smtClean="0">
                <a:solidFill>
                  <a:srgbClr val="333399"/>
                </a:solidFill>
                <a:latin typeface="+mn-lt"/>
              </a:rPr>
              <a:t> (b) Mapping the EER schema in Figure 4.3b using option 8B. </a:t>
            </a:r>
            <a:r>
              <a:rPr lang="en-US" sz="2400" b="1" dirty="0" smtClean="0">
                <a:solidFill>
                  <a:srgbClr val="333399"/>
                </a:solidFill>
                <a:latin typeface="+mn-lt"/>
              </a:rPr>
              <a:t/>
            </a:r>
            <a:br>
              <a:rPr lang="en-US" sz="2400" b="1" dirty="0" smtClean="0">
                <a:solidFill>
                  <a:srgbClr val="333399"/>
                </a:solidFill>
                <a:latin typeface="+mn-lt"/>
              </a:rPr>
            </a:br>
            <a:endParaRPr lang="en-IN" sz="2400" dirty="0">
              <a:latin typeface="+mn-lt"/>
            </a:endParaRPr>
          </a:p>
        </p:txBody>
      </p:sp>
      <p:pic>
        <p:nvPicPr>
          <p:cNvPr id="4" name="Picture 4" descr=" 0704b.gif                                                      0001035BEeyore                         B91DCF3B:"/>
          <p:cNvPicPr>
            <a:picLocks noChangeAspect="1" noChangeArrowheads="1"/>
          </p:cNvPicPr>
          <p:nvPr/>
        </p:nvPicPr>
        <p:blipFill>
          <a:blip r:embed="rId2" cstate="print"/>
          <a:srcRect/>
          <a:stretch>
            <a:fillRect/>
          </a:stretch>
        </p:blipFill>
        <p:spPr bwMode="auto">
          <a:xfrm>
            <a:off x="603253" y="2362200"/>
            <a:ext cx="7935913" cy="21336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143000"/>
          </a:xfrm>
        </p:spPr>
        <p:txBody>
          <a:bodyPr>
            <a:normAutofit/>
          </a:bodyPr>
          <a:lstStyle/>
          <a:p>
            <a:r>
              <a:rPr lang="en-US" sz="3200" b="1" dirty="0" smtClean="0"/>
              <a:t>Mapping EER Model Constructs to Relations (cont)</a:t>
            </a:r>
            <a:endParaRPr lang="en-IN" sz="3200"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a:t>
            </a:r>
            <a:r>
              <a:rPr lang="en-US" sz="2800" b="1" dirty="0" smtClean="0"/>
              <a:t>Option 8C: Single relation with one type attribute.</a:t>
            </a:r>
            <a:r>
              <a:rPr lang="en-US" dirty="0" smtClean="0"/>
              <a:t> </a:t>
            </a:r>
          </a:p>
          <a:p>
            <a:pPr>
              <a:buNone/>
            </a:pPr>
            <a:r>
              <a:rPr lang="en-US" sz="3600" dirty="0" smtClean="0"/>
              <a:t>     </a:t>
            </a:r>
            <a:r>
              <a:rPr lang="en-US" sz="2800" dirty="0" smtClean="0"/>
              <a:t>Create a single relation L with attributes Attrs(L) = {k,a</a:t>
            </a:r>
            <a:r>
              <a:rPr lang="en-US" sz="2800" baseline="-25000" dirty="0" smtClean="0"/>
              <a:t>1</a:t>
            </a:r>
            <a:r>
              <a:rPr lang="en-US" sz="2800" dirty="0" smtClean="0"/>
              <a:t>,…a</a:t>
            </a:r>
            <a:r>
              <a:rPr lang="en-US" sz="2800" baseline="-25000" dirty="0" smtClean="0"/>
              <a:t>n</a:t>
            </a:r>
            <a:r>
              <a:rPr lang="en-US" sz="2800" dirty="0" smtClean="0"/>
              <a:t>} U {attributes of S</a:t>
            </a:r>
            <a:r>
              <a:rPr lang="en-US" sz="2800" baseline="-25000" dirty="0" smtClean="0"/>
              <a:t>1</a:t>
            </a:r>
            <a:r>
              <a:rPr lang="en-US" sz="2800" dirty="0" smtClean="0"/>
              <a:t>} U…U {attributes of </a:t>
            </a:r>
            <a:r>
              <a:rPr lang="en-US" sz="2800" dirty="0" err="1" smtClean="0"/>
              <a:t>S</a:t>
            </a:r>
            <a:r>
              <a:rPr lang="en-US" sz="2800" baseline="-25000" dirty="0" err="1" smtClean="0"/>
              <a:t>m</a:t>
            </a:r>
            <a:r>
              <a:rPr lang="en-US" sz="2800" dirty="0" smtClean="0"/>
              <a:t>} U {t} and PK(L) = k. The attribute t is called a type (or </a:t>
            </a:r>
            <a:r>
              <a:rPr lang="en-US" sz="2800" b="1" dirty="0" smtClean="0"/>
              <a:t>discriminating</a:t>
            </a:r>
            <a:r>
              <a:rPr lang="en-US" sz="2800" dirty="0" smtClean="0"/>
              <a:t>) attribute that indicates the subclass to which each tuple belongs</a:t>
            </a:r>
          </a:p>
          <a:p>
            <a:pPr>
              <a:buNone/>
            </a:pPr>
            <a:r>
              <a:rPr lang="en-US" sz="3600" dirty="0" smtClean="0"/>
              <a:t>	</a:t>
            </a:r>
          </a:p>
          <a:p>
            <a:pPr>
              <a:buNone/>
            </a:pPr>
            <a:r>
              <a:rPr lang="en-US" sz="2800" b="1" dirty="0" smtClean="0"/>
              <a:t>     Option 8D: Single relation with multiple type attributes.</a:t>
            </a:r>
          </a:p>
          <a:p>
            <a:pPr>
              <a:buNone/>
            </a:pPr>
            <a:r>
              <a:rPr lang="en-US" sz="3200" b="1" dirty="0" smtClean="0"/>
              <a:t>    </a:t>
            </a:r>
            <a:r>
              <a:rPr lang="en-US" sz="2800" dirty="0" smtClean="0"/>
              <a:t>Create a single relation schema L with attributes Attrs(L) = {k,a</a:t>
            </a:r>
            <a:r>
              <a:rPr lang="en-US" sz="2800" baseline="-25000" dirty="0" smtClean="0"/>
              <a:t>1</a:t>
            </a:r>
            <a:r>
              <a:rPr lang="en-US" sz="2800" dirty="0" smtClean="0"/>
              <a:t>,…a</a:t>
            </a:r>
            <a:r>
              <a:rPr lang="en-US" sz="2800" baseline="-25000" dirty="0" smtClean="0"/>
              <a:t>n</a:t>
            </a:r>
            <a:r>
              <a:rPr lang="en-US" sz="2800" dirty="0" smtClean="0"/>
              <a:t>} U {attributes of S</a:t>
            </a:r>
            <a:r>
              <a:rPr lang="en-US" sz="2800" baseline="-25000" dirty="0" smtClean="0"/>
              <a:t>1</a:t>
            </a:r>
            <a:r>
              <a:rPr lang="en-US" sz="2800" dirty="0" smtClean="0"/>
              <a:t>} U…U {attributes of </a:t>
            </a:r>
            <a:r>
              <a:rPr lang="en-US" sz="2800" dirty="0" err="1" smtClean="0"/>
              <a:t>S</a:t>
            </a:r>
            <a:r>
              <a:rPr lang="en-US" sz="2800" baseline="-25000" dirty="0" err="1" smtClean="0"/>
              <a:t>m</a:t>
            </a:r>
            <a:r>
              <a:rPr lang="en-US" sz="2800" dirty="0" smtClean="0"/>
              <a:t>} U {t</a:t>
            </a:r>
            <a:r>
              <a:rPr lang="en-US" sz="2800" baseline="-25000" dirty="0" smtClean="0"/>
              <a:t>1</a:t>
            </a:r>
            <a:r>
              <a:rPr lang="en-US" sz="2800" dirty="0" smtClean="0"/>
              <a:t>, t</a:t>
            </a:r>
            <a:r>
              <a:rPr lang="en-US" sz="2800" baseline="-25000" dirty="0" smtClean="0"/>
              <a:t>2</a:t>
            </a:r>
            <a:r>
              <a:rPr lang="en-US" sz="2800" dirty="0" smtClean="0"/>
              <a:t>,…,t</a:t>
            </a:r>
            <a:r>
              <a:rPr lang="en-US" sz="2800" baseline="-25000" dirty="0" smtClean="0"/>
              <a:t>m</a:t>
            </a:r>
            <a:r>
              <a:rPr lang="en-US" sz="2800" dirty="0" smtClean="0"/>
              <a:t>} and PK(L) = k. Each </a:t>
            </a:r>
            <a:r>
              <a:rPr lang="en-US" sz="2800" dirty="0" err="1" smtClean="0"/>
              <a:t>t</a:t>
            </a:r>
            <a:r>
              <a:rPr lang="en-US" sz="2800" baseline="-25000" dirty="0" err="1" smtClean="0"/>
              <a:t>i</a:t>
            </a:r>
            <a:r>
              <a:rPr lang="en-US" sz="2800" dirty="0" smtClean="0"/>
              <a:t>, 1 &lt; I &lt; m, is a Boolean type attribute indicating whether a tuple belongs to the subclass S</a:t>
            </a:r>
            <a:r>
              <a:rPr lang="en-US" sz="2800" baseline="-25000" dirty="0" smtClean="0"/>
              <a:t>i</a:t>
            </a:r>
            <a:r>
              <a:rPr lang="en-US" sz="2800" dirty="0" smtClean="0"/>
              <a:t>.</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23528" y="332656"/>
            <a:ext cx="2209800" cy="4165600"/>
          </a:xfrm>
        </p:spPr>
        <p:txBody>
          <a:bodyPr anchor="t"/>
          <a:lstStyle/>
          <a:p>
            <a:pPr algn="l" eaLnBrk="1" hangingPunct="1"/>
            <a:r>
              <a:rPr lang="en-US" sz="2400" b="1" dirty="0" smtClean="0"/>
              <a:t>FIGURE 4.4</a:t>
            </a:r>
            <a:r>
              <a:rPr lang="en-US" sz="2400" dirty="0" smtClean="0"/>
              <a:t/>
            </a:r>
            <a:br>
              <a:rPr lang="en-US" sz="2400" dirty="0" smtClean="0"/>
            </a:br>
            <a:r>
              <a:rPr lang="en-US" sz="2400" dirty="0" smtClean="0"/>
              <a:t>EER diagram notation for an attribute-defined specialization on </a:t>
            </a:r>
            <a:r>
              <a:rPr lang="en-US" sz="2400" dirty="0" smtClean="0"/>
              <a:t>Job Type</a:t>
            </a:r>
            <a:r>
              <a:rPr lang="en-US" sz="2400" dirty="0" smtClean="0"/>
              <a:t>.</a:t>
            </a:r>
            <a:endParaRPr lang="en-US" dirty="0" smtClean="0"/>
          </a:p>
        </p:txBody>
      </p:sp>
      <p:pic>
        <p:nvPicPr>
          <p:cNvPr id="5" name="Picture 3" descr="31755_FIG0404.gif                                              0001035BEeyore                         B91DCF3B:"/>
          <p:cNvPicPr>
            <a:picLocks noGrp="1" noChangeAspect="1" noChangeArrowheads="1"/>
          </p:cNvPicPr>
          <p:nvPr>
            <p:ph idx="1"/>
          </p:nvPr>
        </p:nvPicPr>
        <p:blipFill>
          <a:blip r:embed="rId2" cstate="print"/>
          <a:srcRect/>
          <a:stretch>
            <a:fillRect/>
          </a:stretch>
        </p:blipFill>
        <p:spPr>
          <a:xfrm>
            <a:off x="2743201" y="1139825"/>
            <a:ext cx="5697539" cy="4600575"/>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solidFill>
                  <a:srgbClr val="333399"/>
                </a:solidFill>
                <a:latin typeface="+mn-lt"/>
              </a:rPr>
              <a:t>FIGURE 7.4</a:t>
            </a:r>
            <a:br>
              <a:rPr lang="en-US" sz="2400" b="1" dirty="0" smtClean="0">
                <a:solidFill>
                  <a:srgbClr val="333399"/>
                </a:solidFill>
                <a:latin typeface="+mn-lt"/>
              </a:rPr>
            </a:br>
            <a:r>
              <a:rPr lang="en-US" sz="2400" dirty="0" smtClean="0">
                <a:solidFill>
                  <a:srgbClr val="333399"/>
                </a:solidFill>
                <a:latin typeface="+mn-lt"/>
              </a:rPr>
              <a:t>Options for mapping specialization or generalization. </a:t>
            </a:r>
            <a:br>
              <a:rPr lang="en-US" sz="2400" dirty="0" smtClean="0">
                <a:solidFill>
                  <a:srgbClr val="333399"/>
                </a:solidFill>
                <a:latin typeface="+mn-lt"/>
              </a:rPr>
            </a:br>
            <a:r>
              <a:rPr lang="en-US" sz="2400" dirty="0" smtClean="0">
                <a:solidFill>
                  <a:srgbClr val="333399"/>
                </a:solidFill>
                <a:latin typeface="+mn-lt"/>
              </a:rPr>
              <a:t>(c) Mapping the EER schema in Figure 4.4 using option 8C.</a:t>
            </a:r>
            <a:r>
              <a:rPr lang="en-US" sz="2400" b="1" dirty="0" smtClean="0">
                <a:solidFill>
                  <a:srgbClr val="333399"/>
                </a:solidFill>
                <a:latin typeface="+mn-lt"/>
              </a:rPr>
              <a:t/>
            </a:r>
            <a:br>
              <a:rPr lang="en-US" sz="2400" b="1" dirty="0" smtClean="0">
                <a:solidFill>
                  <a:srgbClr val="333399"/>
                </a:solidFill>
                <a:latin typeface="+mn-lt"/>
              </a:rPr>
            </a:br>
            <a:endParaRPr lang="en-IN" sz="2400" dirty="0">
              <a:latin typeface="+mn-lt"/>
            </a:endParaRPr>
          </a:p>
        </p:txBody>
      </p:sp>
      <p:pic>
        <p:nvPicPr>
          <p:cNvPr id="4" name="Picture 4" descr=" 0704c.gif                                                      0001035BEeyore                         B91DCF3B:"/>
          <p:cNvPicPr>
            <a:picLocks noChangeAspect="1" noChangeArrowheads="1"/>
          </p:cNvPicPr>
          <p:nvPr/>
        </p:nvPicPr>
        <p:blipFill>
          <a:blip r:embed="rId2" cstate="print"/>
          <a:srcRect/>
          <a:stretch>
            <a:fillRect/>
          </a:stretch>
        </p:blipFill>
        <p:spPr bwMode="auto">
          <a:xfrm>
            <a:off x="685800" y="2668588"/>
            <a:ext cx="7772400" cy="5715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1143000"/>
          </a:xfrm>
        </p:spPr>
        <p:txBody>
          <a:bodyPr>
            <a:noAutofit/>
          </a:bodyPr>
          <a:lstStyle/>
          <a:p>
            <a:r>
              <a:rPr lang="en-US" sz="2800" b="1" dirty="0" smtClean="0"/>
              <a:t>FIGURE 4.5</a:t>
            </a:r>
            <a:r>
              <a:rPr lang="en-US" sz="2800" dirty="0" smtClean="0"/>
              <a:t/>
            </a:r>
            <a:br>
              <a:rPr lang="en-US" sz="2800" dirty="0" smtClean="0"/>
            </a:br>
            <a:r>
              <a:rPr lang="en-US" sz="2800" dirty="0" smtClean="0"/>
              <a:t>EER diagram notation for an overlapping (</a:t>
            </a:r>
            <a:r>
              <a:rPr lang="en-US" sz="2800" dirty="0" smtClean="0"/>
              <a:t>non disjoint</a:t>
            </a:r>
            <a:r>
              <a:rPr lang="en-US" sz="2800" dirty="0" smtClean="0"/>
              <a:t>) specialization.</a:t>
            </a:r>
            <a:endParaRPr lang="en-IN" sz="2800" dirty="0"/>
          </a:p>
        </p:txBody>
      </p:sp>
      <p:pic>
        <p:nvPicPr>
          <p:cNvPr id="4" name="Content Placeholder 3" descr="31755_FIG0405.gif                                              0001035BEeyore                         B91DCF3B:"/>
          <p:cNvPicPr>
            <a:picLocks noGrp="1" noChangeAspect="1" noChangeArrowheads="1"/>
          </p:cNvPicPr>
          <p:nvPr>
            <p:ph idx="1"/>
          </p:nvPr>
        </p:nvPicPr>
        <p:blipFill>
          <a:blip r:embed="rId2" cstate="print"/>
          <a:srcRect/>
          <a:stretch>
            <a:fillRect/>
          </a:stretch>
        </p:blipFill>
        <p:spPr>
          <a:xfrm>
            <a:off x="898527" y="1644651"/>
            <a:ext cx="7343775" cy="445135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smtClean="0">
                <a:solidFill>
                  <a:srgbClr val="333399"/>
                </a:solidFill>
                <a:latin typeface="+mn-lt"/>
              </a:rPr>
              <a:t>FIGURE 7.4</a:t>
            </a:r>
            <a:br>
              <a:rPr lang="en-US" sz="2000" b="1" dirty="0" smtClean="0">
                <a:solidFill>
                  <a:srgbClr val="333399"/>
                </a:solidFill>
                <a:latin typeface="+mn-lt"/>
              </a:rPr>
            </a:br>
            <a:r>
              <a:rPr lang="en-US" sz="2000" dirty="0" smtClean="0">
                <a:solidFill>
                  <a:srgbClr val="333399"/>
                </a:solidFill>
                <a:latin typeface="+mn-lt"/>
              </a:rPr>
              <a:t>Options for mapping specialization or generalization. </a:t>
            </a:r>
            <a:br>
              <a:rPr lang="en-US" sz="2000" dirty="0" smtClean="0">
                <a:solidFill>
                  <a:srgbClr val="333399"/>
                </a:solidFill>
                <a:latin typeface="+mn-lt"/>
              </a:rPr>
            </a:br>
            <a:r>
              <a:rPr lang="en-US" sz="2000" dirty="0" smtClean="0">
                <a:solidFill>
                  <a:srgbClr val="333399"/>
                </a:solidFill>
                <a:latin typeface="+mn-lt"/>
              </a:rPr>
              <a:t>(d) Mapping Figure 4.5 using option 8D with Boolean type fields </a:t>
            </a:r>
            <a:r>
              <a:rPr lang="en-US" sz="2000" dirty="0" err="1" smtClean="0">
                <a:solidFill>
                  <a:srgbClr val="333399"/>
                </a:solidFill>
                <a:latin typeface="+mn-lt"/>
              </a:rPr>
              <a:t>Mflag</a:t>
            </a:r>
            <a:r>
              <a:rPr lang="en-US" sz="2000" dirty="0" smtClean="0">
                <a:solidFill>
                  <a:srgbClr val="333399"/>
                </a:solidFill>
                <a:latin typeface="+mn-lt"/>
              </a:rPr>
              <a:t> and </a:t>
            </a:r>
            <a:r>
              <a:rPr lang="en-US" sz="2000" dirty="0" err="1" smtClean="0">
                <a:solidFill>
                  <a:srgbClr val="333399"/>
                </a:solidFill>
                <a:latin typeface="+mn-lt"/>
              </a:rPr>
              <a:t>Pflag</a:t>
            </a:r>
            <a:r>
              <a:rPr lang="en-US" sz="2000" dirty="0" smtClean="0">
                <a:solidFill>
                  <a:srgbClr val="333399"/>
                </a:solidFill>
                <a:latin typeface="+mn-lt"/>
              </a:rPr>
              <a:t>.</a:t>
            </a:r>
            <a:r>
              <a:rPr lang="en-US" sz="2000" b="1" dirty="0" smtClean="0">
                <a:solidFill>
                  <a:srgbClr val="333399"/>
                </a:solidFill>
                <a:latin typeface="+mn-lt"/>
              </a:rPr>
              <a:t/>
            </a:r>
            <a:br>
              <a:rPr lang="en-US" sz="2000" b="1" dirty="0" smtClean="0">
                <a:solidFill>
                  <a:srgbClr val="333399"/>
                </a:solidFill>
                <a:latin typeface="+mn-lt"/>
              </a:rPr>
            </a:br>
            <a:endParaRPr lang="en-IN" sz="2000" dirty="0">
              <a:latin typeface="+mn-lt"/>
            </a:endParaRPr>
          </a:p>
        </p:txBody>
      </p:sp>
      <p:pic>
        <p:nvPicPr>
          <p:cNvPr id="4" name="Picture 4" descr=" 0704d.gif                                                      0001035BEeyore                         B91DCF3B:"/>
          <p:cNvPicPr>
            <a:picLocks noChangeAspect="1" noChangeArrowheads="1"/>
          </p:cNvPicPr>
          <p:nvPr/>
        </p:nvPicPr>
        <p:blipFill>
          <a:blip r:embed="rId2" cstate="print"/>
          <a:srcRect/>
          <a:stretch>
            <a:fillRect/>
          </a:stretch>
        </p:blipFill>
        <p:spPr bwMode="auto">
          <a:xfrm>
            <a:off x="682627" y="3043240"/>
            <a:ext cx="7775575" cy="4826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1143000"/>
          </a:xfrm>
        </p:spPr>
        <p:txBody>
          <a:bodyPr>
            <a:normAutofit/>
          </a:bodyPr>
          <a:lstStyle/>
          <a:p>
            <a:r>
              <a:rPr lang="en-US" sz="2800" b="1" dirty="0" smtClean="0"/>
              <a:t>Mapping EER Model Constructs to Relations (cont)</a:t>
            </a:r>
            <a:endParaRPr lang="en-IN" sz="2800" dirty="0"/>
          </a:p>
        </p:txBody>
      </p:sp>
      <p:sp>
        <p:nvSpPr>
          <p:cNvPr id="3" name="Content Placeholder 2"/>
          <p:cNvSpPr>
            <a:spLocks noGrp="1"/>
          </p:cNvSpPr>
          <p:nvPr>
            <p:ph idx="1"/>
          </p:nvPr>
        </p:nvSpPr>
        <p:spPr>
          <a:xfrm>
            <a:off x="467544" y="1844824"/>
            <a:ext cx="8229600" cy="4248472"/>
          </a:xfrm>
        </p:spPr>
        <p:txBody>
          <a:bodyPr>
            <a:normAutofit fontScale="77500" lnSpcReduction="20000"/>
          </a:bodyPr>
          <a:lstStyle/>
          <a:p>
            <a:pPr algn="just">
              <a:lnSpc>
                <a:spcPct val="90000"/>
              </a:lnSpc>
            </a:pPr>
            <a:r>
              <a:rPr lang="en-US" sz="2800" b="1" dirty="0" smtClean="0">
                <a:latin typeface="Arial" charset="0"/>
              </a:rPr>
              <a:t>Mapping of Shared Subclasses (Multiple Inheritance)</a:t>
            </a:r>
          </a:p>
          <a:p>
            <a:pPr algn="just">
              <a:lnSpc>
                <a:spcPct val="90000"/>
              </a:lnSpc>
              <a:buNone/>
            </a:pPr>
            <a:r>
              <a:rPr lang="en-US" sz="3200" dirty="0" smtClean="0"/>
              <a:t>    </a:t>
            </a:r>
            <a:endParaRPr lang="en-US" sz="3200" dirty="0" smtClean="0"/>
          </a:p>
          <a:p>
            <a:pPr algn="just">
              <a:lnSpc>
                <a:spcPct val="90000"/>
              </a:lnSpc>
              <a:buNone/>
            </a:pPr>
            <a:r>
              <a:rPr lang="en-US" sz="3200" dirty="0" smtClean="0"/>
              <a:t> </a:t>
            </a:r>
            <a:r>
              <a:rPr lang="en-US" sz="3200" dirty="0" smtClean="0"/>
              <a:t> </a:t>
            </a:r>
            <a:r>
              <a:rPr lang="en-US" sz="3200" dirty="0" smtClean="0"/>
              <a:t>  </a:t>
            </a:r>
            <a:r>
              <a:rPr lang="en-US" sz="2800" dirty="0" smtClean="0"/>
              <a:t>A </a:t>
            </a:r>
            <a:r>
              <a:rPr lang="en-US" sz="2800" dirty="0" smtClean="0"/>
              <a:t>shared subclass, such as STUDENT_ASSISTANT, is a subclass of several classes, indicating multiple inheritance. These classes must all have the same key attribute; otherwise, the shared subclass would be modeled as a category. </a:t>
            </a:r>
          </a:p>
          <a:p>
            <a:pPr algn="just">
              <a:lnSpc>
                <a:spcPct val="90000"/>
              </a:lnSpc>
              <a:buNone/>
            </a:pPr>
            <a:endParaRPr lang="en-US" sz="2800" dirty="0" smtClean="0"/>
          </a:p>
          <a:p>
            <a:pPr algn="just">
              <a:lnSpc>
                <a:spcPct val="90000"/>
              </a:lnSpc>
              <a:buNone/>
            </a:pPr>
            <a:r>
              <a:rPr lang="en-US" sz="2800" dirty="0" smtClean="0"/>
              <a:t>	We can apply any of the options discussed in Step 8 to a shared subclass, subject to the restriction discussed in Step 8 of the mapping algorithm. Below both 8C and 8D are used for the shared class STUDENT_ASSISTANT.</a:t>
            </a:r>
          </a:p>
          <a:p>
            <a:pPr algn="just">
              <a:lnSpc>
                <a:spcPct val="90000"/>
              </a:lnSpc>
              <a:buNone/>
            </a:pPr>
            <a:r>
              <a:rPr lang="en-US" dirty="0" smtClean="0"/>
              <a:t>     </a:t>
            </a:r>
          </a:p>
          <a:p>
            <a:pPr algn="just">
              <a:lnSpc>
                <a:spcPct val="90000"/>
              </a:lnSpc>
              <a:buNone/>
            </a:pPr>
            <a:r>
              <a:rPr lang="en-US" dirty="0" smtClean="0"/>
              <a:t>     </a:t>
            </a:r>
          </a:p>
          <a:p>
            <a:pPr algn="just">
              <a:lnSpc>
                <a:spcPct val="90000"/>
              </a:lnSpc>
              <a:buNone/>
            </a:pPr>
            <a:endParaRPr lang="en-US" dirty="0" smtClean="0"/>
          </a:p>
          <a:p>
            <a:pPr algn="just">
              <a:lnSpc>
                <a:spcPct val="90000"/>
              </a:lnSpc>
              <a:buNone/>
            </a:pPr>
            <a:r>
              <a:rPr lang="en-US" dirty="0" smtClean="0"/>
              <a:t>      </a:t>
            </a:r>
          </a:p>
          <a:p>
            <a:pPr algn="just"/>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51520" y="476672"/>
            <a:ext cx="2921000" cy="2933700"/>
          </a:xfrm>
        </p:spPr>
        <p:txBody>
          <a:bodyPr anchor="t"/>
          <a:lstStyle/>
          <a:p>
            <a:pPr algn="l" eaLnBrk="1" hangingPunct="1"/>
            <a:r>
              <a:rPr lang="en-US" sz="2400" b="1" dirty="0" smtClean="0"/>
              <a:t>FIGURE 4.7</a:t>
            </a:r>
            <a:r>
              <a:rPr lang="en-US" sz="2400" dirty="0" smtClean="0"/>
              <a:t/>
            </a:r>
            <a:br>
              <a:rPr lang="en-US" sz="2400" dirty="0" smtClean="0"/>
            </a:br>
            <a:r>
              <a:rPr lang="en-US" sz="2400" dirty="0" smtClean="0"/>
              <a:t>A specialization lattice with multiple inheritance for a UNIVERSITY database.</a:t>
            </a:r>
            <a:endParaRPr lang="en-US" dirty="0" smtClean="0"/>
          </a:p>
        </p:txBody>
      </p:sp>
      <p:pic>
        <p:nvPicPr>
          <p:cNvPr id="5" name="Picture 3" descr="31755_FIG0407.gif                                              0001035BEeyore                         B91DCF3B:"/>
          <p:cNvPicPr>
            <a:picLocks noGrp="1" noChangeAspect="1" noChangeArrowheads="1"/>
          </p:cNvPicPr>
          <p:nvPr>
            <p:ph idx="1"/>
          </p:nvPr>
        </p:nvPicPr>
        <p:blipFill>
          <a:blip r:embed="rId2" cstate="print"/>
          <a:srcRect/>
          <a:stretch>
            <a:fillRect/>
          </a:stretch>
        </p:blipFill>
        <p:spPr>
          <a:xfrm>
            <a:off x="3227388" y="190500"/>
            <a:ext cx="5294312" cy="609600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8229600" cy="1143000"/>
          </a:xfrm>
        </p:spPr>
        <p:txBody>
          <a:bodyPr>
            <a:normAutofit/>
          </a:bodyPr>
          <a:lstStyle/>
          <a:p>
            <a:r>
              <a:rPr lang="en-US" sz="2400" b="1" dirty="0" smtClean="0"/>
              <a:t>FIGURE 7.5</a:t>
            </a:r>
            <a:br>
              <a:rPr lang="en-US" sz="2400" b="1" dirty="0" smtClean="0"/>
            </a:br>
            <a:r>
              <a:rPr lang="en-US" sz="2400" dirty="0" smtClean="0"/>
              <a:t>Mapping the EER specialization lattice in Figure 4.6 using multiple options.</a:t>
            </a:r>
            <a:endParaRPr lang="en-IN" sz="2400" dirty="0"/>
          </a:p>
        </p:txBody>
      </p:sp>
      <p:pic>
        <p:nvPicPr>
          <p:cNvPr id="4" name="Content Placeholder 3" descr="31755_FIG0903.gif                                              0001035BEeyore                         B91DCF3B:"/>
          <p:cNvPicPr>
            <a:picLocks noGrp="1" noChangeAspect="1" noChangeArrowheads="1"/>
          </p:cNvPicPr>
          <p:nvPr>
            <p:ph idx="1"/>
          </p:nvPr>
        </p:nvPicPr>
        <p:blipFill>
          <a:blip r:embed="rId2" cstate="print"/>
          <a:srcRect/>
          <a:stretch>
            <a:fillRect/>
          </a:stretch>
        </p:blipFill>
        <p:spPr>
          <a:xfrm>
            <a:off x="850900" y="2065340"/>
            <a:ext cx="7772400" cy="3307876"/>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1143000"/>
          </a:xfrm>
        </p:spPr>
        <p:txBody>
          <a:bodyPr>
            <a:normAutofit/>
          </a:bodyPr>
          <a:lstStyle/>
          <a:p>
            <a:r>
              <a:rPr lang="en-US" sz="2800" b="1" dirty="0" smtClean="0"/>
              <a:t>Mapping EER Model Constructs to Relations (cont)</a:t>
            </a:r>
            <a:endParaRPr lang="en-IN" sz="2800" dirty="0"/>
          </a:p>
        </p:txBody>
      </p:sp>
      <p:sp>
        <p:nvSpPr>
          <p:cNvPr id="3" name="Content Placeholder 2"/>
          <p:cNvSpPr>
            <a:spLocks noGrp="1"/>
          </p:cNvSpPr>
          <p:nvPr>
            <p:ph idx="1"/>
          </p:nvPr>
        </p:nvSpPr>
        <p:spPr/>
        <p:txBody>
          <a:bodyPr/>
          <a:lstStyle/>
          <a:p>
            <a:r>
              <a:rPr lang="en-US" sz="2000" b="1" dirty="0" smtClean="0">
                <a:latin typeface="Arial" charset="0"/>
              </a:rPr>
              <a:t>Step 9: Mapping of Union Types (Categories).</a:t>
            </a:r>
          </a:p>
          <a:p>
            <a:pPr>
              <a:buNone/>
            </a:pPr>
            <a:endParaRPr lang="en-US" sz="900" b="1" dirty="0" smtClean="0"/>
          </a:p>
          <a:p>
            <a:pPr lvl="1"/>
            <a:r>
              <a:rPr lang="en-US" sz="2000" dirty="0" smtClean="0"/>
              <a:t>For mapping a category whose defining superclass have different keys, it is customary to specify a new key attribute, called a </a:t>
            </a:r>
            <a:r>
              <a:rPr lang="en-US" sz="2000" b="1" dirty="0" smtClean="0"/>
              <a:t>surrogate key</a:t>
            </a:r>
            <a:r>
              <a:rPr lang="en-US" sz="2000" dirty="0" smtClean="0"/>
              <a:t>, when creating a relation to correspond to the category.</a:t>
            </a:r>
            <a:r>
              <a:rPr lang="en-US" sz="1600" dirty="0" smtClean="0"/>
              <a:t> </a:t>
            </a:r>
          </a:p>
          <a:p>
            <a:pPr lvl="1"/>
            <a:r>
              <a:rPr lang="en-US" sz="2000" dirty="0" smtClean="0"/>
              <a:t>In the example below we can create a relation OWNER to correspond to the OWNER category and include any attributes of the category in this relation. The primary key of the OWNER relation is the surrogate key, which we called OwnerId.</a:t>
            </a:r>
          </a:p>
          <a:p>
            <a:pPr>
              <a:buNone/>
            </a:pPr>
            <a:r>
              <a:rPr lang="en-US" sz="1800" dirty="0" smtClean="0"/>
              <a:t>  </a:t>
            </a:r>
          </a:p>
          <a:p>
            <a:pPr>
              <a:buNone/>
            </a:pPr>
            <a:endParaRPr lang="en-US" sz="1800" dirty="0" smtClean="0"/>
          </a:p>
          <a:p>
            <a:pPr>
              <a:buNone/>
            </a:pPr>
            <a:r>
              <a:rPr lang="en-US" sz="1800" dirty="0" smtClean="0"/>
              <a:t>       </a:t>
            </a:r>
            <a:endParaRPr lang="en-US" sz="2400" b="1" dirty="0" smtClean="0">
              <a:solidFill>
                <a:srgbClr val="FF0066"/>
              </a:solidFill>
            </a:endParaRPr>
          </a:p>
          <a:p>
            <a:pPr>
              <a:buNone/>
            </a:pPr>
            <a:endParaRPr lang="en-US" sz="2400" dirty="0" smtClean="0"/>
          </a:p>
          <a:p>
            <a:pPr>
              <a:buNone/>
            </a:pPr>
            <a:endParaRPr lang="en-US" sz="2400" dirty="0" smtClean="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ER-to-Relational Mapping Algorithm</a:t>
            </a:r>
            <a:endParaRPr lang="en-IN" dirty="0"/>
          </a:p>
        </p:txBody>
      </p:sp>
      <p:sp>
        <p:nvSpPr>
          <p:cNvPr id="3" name="Content Placeholder 2"/>
          <p:cNvSpPr>
            <a:spLocks noGrp="1"/>
          </p:cNvSpPr>
          <p:nvPr>
            <p:ph idx="1"/>
          </p:nvPr>
        </p:nvSpPr>
        <p:spPr/>
        <p:txBody>
          <a:bodyPr>
            <a:normAutofit/>
          </a:bodyPr>
          <a:lstStyle/>
          <a:p>
            <a:pPr>
              <a:lnSpc>
                <a:spcPct val="80000"/>
              </a:lnSpc>
            </a:pPr>
            <a:r>
              <a:rPr lang="en-US" sz="2000" b="1" dirty="0" smtClean="0">
                <a:latin typeface="Arial" charset="0"/>
              </a:rPr>
              <a:t>Step 1: Mapping of Regular Entity Types.</a:t>
            </a:r>
          </a:p>
          <a:p>
            <a:pPr>
              <a:lnSpc>
                <a:spcPct val="80000"/>
              </a:lnSpc>
              <a:buNone/>
            </a:pPr>
            <a:endParaRPr lang="en-US" sz="2000" b="1" dirty="0" smtClean="0">
              <a:latin typeface="Arial" charset="0"/>
            </a:endParaRPr>
          </a:p>
          <a:p>
            <a:pPr lvl="1">
              <a:lnSpc>
                <a:spcPct val="80000"/>
              </a:lnSpc>
            </a:pPr>
            <a:r>
              <a:rPr lang="en-US" sz="2000" dirty="0" smtClean="0"/>
              <a:t>For each regular (strong) entity type E in the ER schema, create a     relation R that includes all the simple attributes of E.</a:t>
            </a:r>
          </a:p>
          <a:p>
            <a:pPr lvl="1">
              <a:lnSpc>
                <a:spcPct val="80000"/>
              </a:lnSpc>
            </a:pPr>
            <a:r>
              <a:rPr lang="en-US" sz="2000" dirty="0" smtClean="0"/>
              <a:t>Choose one of the key attributes of E as the primary key for R. If the chosen key of E is composite, the set of simple attributes that form it will together form the primary key of R.</a:t>
            </a:r>
            <a:endParaRPr lang="en-US" sz="2000" b="1" dirty="0" smtClean="0"/>
          </a:p>
          <a:p>
            <a:pPr lvl="1">
              <a:lnSpc>
                <a:spcPct val="80000"/>
              </a:lnSpc>
              <a:buNone/>
            </a:pPr>
            <a:endParaRPr lang="en-US" sz="2000" dirty="0" smtClean="0"/>
          </a:p>
          <a:p>
            <a:pPr lvl="1">
              <a:lnSpc>
                <a:spcPct val="80000"/>
              </a:lnSpc>
              <a:buNone/>
            </a:pPr>
            <a:r>
              <a:rPr lang="en-US" sz="2900" dirty="0" smtClean="0"/>
              <a:t>	</a:t>
            </a:r>
            <a:r>
              <a:rPr lang="en-US" sz="2000" b="1" dirty="0" smtClean="0"/>
              <a:t>Example:</a:t>
            </a:r>
            <a:r>
              <a:rPr lang="en-US" sz="2000" dirty="0" smtClean="0"/>
              <a:t> We create the relations EMPLOYEE, DEPARTMENT, and PROJECT in the relational schema corresponding to the regular entities in the ER diagram. SSN, DNUMBER, and PNUMBER are the primary keys for the relations EMPLOYEE, DEPARTMENT, and PROJECT as shown.</a:t>
            </a:r>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txBox="1">
            <a:spLocks noChangeArrowheads="1"/>
          </p:cNvSpPr>
          <p:nvPr/>
        </p:nvSpPr>
        <p:spPr>
          <a:xfrm>
            <a:off x="533400" y="304800"/>
            <a:ext cx="3174504" cy="2933700"/>
          </a:xfrm>
          <a:prstGeom prst="rect">
            <a:avLst/>
          </a:prstGeom>
        </p:spPr>
        <p:txBody>
          <a:bodyPr anchor="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smtClean="0">
                <a:ln>
                  <a:noFill/>
                </a:ln>
                <a:solidFill>
                  <a:schemeClr val="tx2"/>
                </a:solidFill>
                <a:effectLst/>
                <a:uLnTx/>
                <a:uFillTx/>
                <a:latin typeface="+mj-lt"/>
                <a:ea typeface="+mj-ea"/>
                <a:cs typeface="+mj-cs"/>
              </a:rPr>
              <a:t>FIGURE 4.8</a:t>
            </a:r>
            <a:r>
              <a:rPr kumimoji="0" lang="en-US" sz="2400" b="0" i="0" u="none" strike="noStrike" kern="1200" cap="none" spc="0" normalizeH="0" baseline="0" noProof="0" smtClean="0">
                <a:ln>
                  <a:noFill/>
                </a:ln>
                <a:solidFill>
                  <a:schemeClr val="tx2"/>
                </a:solidFill>
                <a:effectLst/>
                <a:uLnTx/>
                <a:uFillTx/>
                <a:latin typeface="+mj-lt"/>
                <a:ea typeface="+mj-ea"/>
                <a:cs typeface="+mj-cs"/>
              </a:rPr>
              <a:t/>
            </a:r>
            <a:br>
              <a:rPr kumimoji="0" lang="en-US" sz="2400" b="0" i="0" u="none" strike="noStrike" kern="1200" cap="none" spc="0" normalizeH="0" baseline="0" noProof="0" smtClean="0">
                <a:ln>
                  <a:noFill/>
                </a:ln>
                <a:solidFill>
                  <a:schemeClr val="tx2"/>
                </a:solidFill>
                <a:effectLst/>
                <a:uLnTx/>
                <a:uFillTx/>
                <a:latin typeface="+mj-lt"/>
                <a:ea typeface="+mj-ea"/>
                <a:cs typeface="+mj-cs"/>
              </a:rPr>
            </a:br>
            <a:r>
              <a:rPr kumimoji="0" lang="en-US" sz="2400" b="0" i="0" u="none" strike="noStrike" kern="1200" cap="none" spc="0" normalizeH="0" baseline="0" noProof="0" smtClean="0">
                <a:ln>
                  <a:noFill/>
                </a:ln>
                <a:solidFill>
                  <a:schemeClr val="tx2"/>
                </a:solidFill>
                <a:effectLst/>
                <a:uLnTx/>
                <a:uFillTx/>
                <a:latin typeface="+mj-lt"/>
                <a:ea typeface="+mj-ea"/>
                <a:cs typeface="+mj-cs"/>
              </a:rPr>
              <a:t>Two categories (union types): OWNER and REGISTERED_VEHICLE.</a:t>
            </a:r>
            <a:endParaRPr kumimoji="0" lang="en-US" sz="50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3" name="Picture 1027" descr="31755_FIG0408.gif                                              0001035BEeyore                         B91DCF3B:"/>
          <p:cNvPicPr>
            <a:picLocks noChangeAspect="1" noChangeArrowheads="1"/>
          </p:cNvPicPr>
          <p:nvPr/>
        </p:nvPicPr>
        <p:blipFill>
          <a:blip r:embed="rId2" cstate="print"/>
          <a:srcRect/>
          <a:stretch>
            <a:fillRect/>
          </a:stretch>
        </p:blipFill>
        <p:spPr>
          <a:xfrm>
            <a:off x="4211960" y="190500"/>
            <a:ext cx="4603430" cy="60960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23528" y="260648"/>
            <a:ext cx="2844800" cy="2755900"/>
          </a:xfrm>
          <a:prstGeom prst="rect">
            <a:avLst/>
          </a:prstGeom>
        </p:spPr>
        <p:txBody>
          <a:bodyPr anchor="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smtClean="0">
                <a:ln>
                  <a:noFill/>
                </a:ln>
                <a:solidFill>
                  <a:schemeClr val="tx2"/>
                </a:solidFill>
                <a:effectLst/>
                <a:uLnTx/>
                <a:uFillTx/>
                <a:latin typeface="+mj-lt"/>
                <a:ea typeface="+mj-ea"/>
                <a:cs typeface="+mj-cs"/>
              </a:rPr>
              <a:t>FIGURE 7.6</a:t>
            </a:r>
            <a:br>
              <a:rPr kumimoji="0" lang="en-US" sz="2400" b="1" i="0" u="none" strike="noStrike" kern="1200" cap="none" spc="0" normalizeH="0" baseline="0" noProof="0" smtClean="0">
                <a:ln>
                  <a:noFill/>
                </a:ln>
                <a:solidFill>
                  <a:schemeClr val="tx2"/>
                </a:solidFill>
                <a:effectLst/>
                <a:uLnTx/>
                <a:uFillTx/>
                <a:latin typeface="+mj-lt"/>
                <a:ea typeface="+mj-ea"/>
                <a:cs typeface="+mj-cs"/>
              </a:rPr>
            </a:br>
            <a:r>
              <a:rPr kumimoji="0" lang="en-US" sz="2400" b="0" i="0" u="none" strike="noStrike" kern="1200" cap="none" spc="0" normalizeH="0" baseline="0" noProof="0" smtClean="0">
                <a:ln>
                  <a:noFill/>
                </a:ln>
                <a:solidFill>
                  <a:schemeClr val="tx2"/>
                </a:solidFill>
                <a:effectLst/>
                <a:uLnTx/>
                <a:uFillTx/>
                <a:latin typeface="+mj-lt"/>
                <a:ea typeface="+mj-ea"/>
                <a:cs typeface="+mj-cs"/>
              </a:rPr>
              <a:t>Mapping the EER categories (union types) in Figure 4.7 to relations.</a:t>
            </a:r>
            <a:endParaRPr kumimoji="0" lang="en-US" sz="5000" b="0" i="0" u="none" strike="noStrike" kern="1200" cap="none" spc="0" normalizeH="0" baseline="0" noProof="0" dirty="0" smtClean="0">
              <a:ln>
                <a:noFill/>
              </a:ln>
              <a:solidFill>
                <a:schemeClr val="tx2"/>
              </a:solidFill>
              <a:effectLst/>
              <a:uLnTx/>
              <a:uFillTx/>
              <a:latin typeface="+mj-lt"/>
              <a:ea typeface="+mj-ea"/>
              <a:cs typeface="+mj-cs"/>
            </a:endParaRPr>
          </a:p>
        </p:txBody>
      </p:sp>
      <p:pic>
        <p:nvPicPr>
          <p:cNvPr id="3" name="Picture 3" descr="31755_FIG0904.gif                                              0001035BEeyore                         B91DCF3B:"/>
          <p:cNvPicPr>
            <a:picLocks noChangeAspect="1" noChangeArrowheads="1"/>
          </p:cNvPicPr>
          <p:nvPr/>
        </p:nvPicPr>
        <p:blipFill>
          <a:blip r:embed="rId2" cstate="print"/>
          <a:srcRect/>
          <a:stretch>
            <a:fillRect/>
          </a:stretch>
        </p:blipFill>
        <p:spPr>
          <a:xfrm>
            <a:off x="4295778" y="571500"/>
            <a:ext cx="4354513" cy="55245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4000" dirty="0" smtClean="0"/>
              <a:t>                   </a:t>
            </a:r>
          </a:p>
          <a:p>
            <a:pPr>
              <a:buNone/>
            </a:pPr>
            <a:r>
              <a:rPr lang="en-US" sz="4000" dirty="0" smtClean="0"/>
              <a:t>                THANK YOU</a:t>
            </a:r>
            <a:endParaRPr lang="en-IN"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title"/>
          </p:nvPr>
        </p:nvSpPr>
        <p:spPr>
          <a:xfrm>
            <a:off x="0" y="476672"/>
            <a:ext cx="2022475" cy="4940300"/>
          </a:xfrm>
        </p:spPr>
        <p:txBody>
          <a:bodyPr anchor="t"/>
          <a:lstStyle/>
          <a:p>
            <a:pPr algn="l" eaLnBrk="1" hangingPunct="1"/>
            <a:r>
              <a:rPr lang="en-US" sz="2400" b="1" dirty="0" smtClean="0"/>
              <a:t>FIGURE 7.1</a:t>
            </a:r>
            <a:r>
              <a:rPr lang="en-US" sz="2400" dirty="0" smtClean="0"/>
              <a:t/>
            </a:r>
            <a:br>
              <a:rPr lang="en-US" sz="2400" dirty="0" smtClean="0"/>
            </a:br>
            <a:r>
              <a:rPr lang="en-US" sz="2400" dirty="0" smtClean="0"/>
              <a:t>The ER conceptual schema diagram for the COMPANY database.</a:t>
            </a:r>
            <a:endParaRPr lang="en-US" dirty="0" smtClean="0"/>
          </a:p>
        </p:txBody>
      </p:sp>
      <p:pic>
        <p:nvPicPr>
          <p:cNvPr id="5" name="Picture 1027" descr="3.2.gif                                                        0001035BEeyore                         B91DCF3B:"/>
          <p:cNvPicPr>
            <a:picLocks noGrp="1" noChangeAspect="1" noChangeArrowheads="1"/>
          </p:cNvPicPr>
          <p:nvPr>
            <p:ph idx="1"/>
          </p:nvPr>
        </p:nvPicPr>
        <p:blipFill>
          <a:blip r:embed="rId2" cstate="print"/>
          <a:stretch>
            <a:fillRect/>
          </a:stretch>
        </p:blipFill>
        <p:spPr>
          <a:xfrm>
            <a:off x="1979712" y="404665"/>
            <a:ext cx="6192688" cy="5919936"/>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09600" y="304801"/>
            <a:ext cx="2203451" cy="2659063"/>
          </a:xfrm>
        </p:spPr>
        <p:txBody>
          <a:bodyPr anchor="t">
            <a:normAutofit/>
          </a:bodyPr>
          <a:lstStyle/>
          <a:p>
            <a:pPr algn="l" eaLnBrk="1" hangingPunct="1"/>
            <a:r>
              <a:rPr lang="en-US" sz="2400" b="1" dirty="0" smtClean="0"/>
              <a:t>FIGURE 7.2</a:t>
            </a:r>
            <a:br>
              <a:rPr lang="en-US" sz="2400" b="1" dirty="0" smtClean="0"/>
            </a:br>
            <a:r>
              <a:rPr lang="en-US" sz="2400" dirty="0" smtClean="0"/>
              <a:t>Result of mapping the COMPANY ER schema into a relational schema.</a:t>
            </a:r>
            <a:endParaRPr lang="en-US" b="1" dirty="0" smtClean="0"/>
          </a:p>
        </p:txBody>
      </p:sp>
      <p:pic>
        <p:nvPicPr>
          <p:cNvPr id="5" name="Picture 3" descr="31755_FIG0707.gif                                              0001035BEeyore                         B91DCF3B:"/>
          <p:cNvPicPr>
            <a:picLocks noGrp="1" noChangeAspect="1" noChangeArrowheads="1"/>
          </p:cNvPicPr>
          <p:nvPr>
            <p:ph idx="1"/>
          </p:nvPr>
        </p:nvPicPr>
        <p:blipFill>
          <a:blip r:embed="rId2" cstate="print"/>
          <a:stretch>
            <a:fillRect/>
          </a:stretch>
        </p:blipFill>
        <p:spPr>
          <a:xfrm>
            <a:off x="2555776" y="620688"/>
            <a:ext cx="6100573" cy="4389437"/>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676456" cy="1282154"/>
          </a:xfrm>
        </p:spPr>
        <p:txBody>
          <a:bodyPr>
            <a:normAutofit fontScale="90000"/>
          </a:bodyPr>
          <a:lstStyle/>
          <a:p>
            <a:r>
              <a:rPr lang="en-US" b="1" dirty="0" smtClean="0"/>
              <a:t/>
            </a:r>
            <a:br>
              <a:rPr lang="en-US" b="1" dirty="0" smtClean="0"/>
            </a:br>
            <a:r>
              <a:rPr lang="en-US" b="1" dirty="0" smtClean="0"/>
              <a:t>ER-to-Relational Mapping Algorithm (cont)</a:t>
            </a:r>
            <a:endParaRPr lang="en-IN" dirty="0"/>
          </a:p>
        </p:txBody>
      </p:sp>
      <p:sp>
        <p:nvSpPr>
          <p:cNvPr id="3" name="Content Placeholder 2"/>
          <p:cNvSpPr>
            <a:spLocks noGrp="1"/>
          </p:cNvSpPr>
          <p:nvPr>
            <p:ph idx="1"/>
          </p:nvPr>
        </p:nvSpPr>
        <p:spPr>
          <a:xfrm>
            <a:off x="467544" y="1484784"/>
            <a:ext cx="8229600" cy="4968552"/>
          </a:xfrm>
        </p:spPr>
        <p:txBody>
          <a:bodyPr>
            <a:normAutofit fontScale="92500" lnSpcReduction="10000"/>
          </a:bodyPr>
          <a:lstStyle/>
          <a:p>
            <a:pPr>
              <a:lnSpc>
                <a:spcPct val="80000"/>
              </a:lnSpc>
            </a:pPr>
            <a:r>
              <a:rPr lang="en-US" sz="2000" b="1" dirty="0" smtClean="0">
                <a:latin typeface="Arial" charset="0"/>
              </a:rPr>
              <a:t>Step 2: Mapping of Weak Entity Types</a:t>
            </a:r>
          </a:p>
          <a:p>
            <a:pPr>
              <a:lnSpc>
                <a:spcPct val="80000"/>
              </a:lnSpc>
              <a:buNone/>
            </a:pPr>
            <a:endParaRPr lang="en-US" sz="2000" b="1" dirty="0" smtClean="0">
              <a:latin typeface="Arial" charset="0"/>
            </a:endParaRPr>
          </a:p>
          <a:p>
            <a:pPr lvl="1">
              <a:lnSpc>
                <a:spcPct val="80000"/>
              </a:lnSpc>
            </a:pPr>
            <a:r>
              <a:rPr lang="en-US" sz="2000" dirty="0" smtClean="0"/>
              <a:t>For each weak entity type W in the ER schema with owner entity type E, create a relation R and include all simple attributes (or simple components of composite attributes) of W as attributes of R.</a:t>
            </a:r>
          </a:p>
          <a:p>
            <a:pPr lvl="1">
              <a:lnSpc>
                <a:spcPct val="80000"/>
              </a:lnSpc>
            </a:pPr>
            <a:r>
              <a:rPr lang="en-US" sz="2000" dirty="0" smtClean="0"/>
              <a:t>In addition, include as foreign key attributes of R the primary key attribute(s) of the relation(s) that correspond to the owner entity type(s).</a:t>
            </a:r>
          </a:p>
          <a:p>
            <a:pPr lvl="1">
              <a:lnSpc>
                <a:spcPct val="80000"/>
              </a:lnSpc>
            </a:pPr>
            <a:r>
              <a:rPr lang="en-US" sz="2000" dirty="0" smtClean="0"/>
              <a:t>The primary key of R is the </a:t>
            </a:r>
            <a:r>
              <a:rPr lang="en-US" sz="2000" i="1" dirty="0" smtClean="0"/>
              <a:t>combination of</a:t>
            </a:r>
            <a:r>
              <a:rPr lang="en-US" sz="2000" dirty="0" smtClean="0"/>
              <a:t> the primary key(s) of the owner(s) and the partial key of the weak entity type W, if any.</a:t>
            </a:r>
          </a:p>
          <a:p>
            <a:pPr lvl="1">
              <a:lnSpc>
                <a:spcPct val="80000"/>
              </a:lnSpc>
            </a:pPr>
            <a:endParaRPr lang="en-US" sz="2000" dirty="0" smtClean="0"/>
          </a:p>
          <a:p>
            <a:pPr lvl="1">
              <a:lnSpc>
                <a:spcPct val="80000"/>
              </a:lnSpc>
              <a:buNone/>
            </a:pPr>
            <a:r>
              <a:rPr lang="en-US" sz="1100" dirty="0" smtClean="0"/>
              <a:t>         </a:t>
            </a:r>
            <a:r>
              <a:rPr lang="en-US" sz="2000" b="1" dirty="0" smtClean="0"/>
              <a:t>Example:</a:t>
            </a:r>
            <a:r>
              <a:rPr lang="en-US" sz="2000" dirty="0" smtClean="0"/>
              <a:t> Create the relation DEPENDENT in this step to correspond to the weak entity type DEPENDENT. Include the primary key SSN of the EMPLOYEE relation as a foreign key attribute of DEPENDENT (renamed to ESSN). </a:t>
            </a:r>
          </a:p>
          <a:p>
            <a:pPr lvl="1">
              <a:lnSpc>
                <a:spcPct val="80000"/>
              </a:lnSpc>
              <a:buNone/>
            </a:pPr>
            <a:r>
              <a:rPr lang="en-US" sz="2000" dirty="0" smtClean="0"/>
              <a:t>    The primary key of the DEPENDENT relation is the combination {ESSN, DEPENDENT_NAME} because DEPENDENT_NAME is the partial key of DEPENDENT. </a:t>
            </a:r>
            <a:endParaRPr lang="en-US" sz="3100" dirty="0" smtClean="0"/>
          </a:p>
          <a:p>
            <a:pPr>
              <a:lnSpc>
                <a:spcPct val="80000"/>
              </a:lnSpc>
              <a:buNone/>
            </a:pPr>
            <a:endParaRPr lang="en-US" sz="2000" dirty="0" smtClean="0"/>
          </a:p>
          <a:p>
            <a:pPr>
              <a:lnSpc>
                <a:spcPct val="80000"/>
              </a:lnSpc>
              <a:buNone/>
            </a:pPr>
            <a:r>
              <a:rPr lang="en-US" sz="2000" dirty="0" smtClean="0"/>
              <a:t>	</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08720"/>
          </a:xfrm>
        </p:spPr>
        <p:txBody>
          <a:bodyPr>
            <a:noAutofit/>
          </a:bodyPr>
          <a:lstStyle/>
          <a:p>
            <a:r>
              <a:rPr lang="en-US" sz="3200" b="1" dirty="0" smtClean="0"/>
              <a:t/>
            </a:r>
            <a:br>
              <a:rPr lang="en-US" sz="3200" b="1" dirty="0" smtClean="0"/>
            </a:br>
            <a:r>
              <a:rPr lang="en-US" sz="3200" b="1" dirty="0" smtClean="0"/>
              <a:t>ER-to-Relational Mapping Algorithm </a:t>
            </a:r>
            <a:endParaRPr lang="en-IN" sz="3200" dirty="0"/>
          </a:p>
        </p:txBody>
      </p:sp>
      <p:sp>
        <p:nvSpPr>
          <p:cNvPr id="3" name="Content Placeholder 2"/>
          <p:cNvSpPr>
            <a:spLocks noGrp="1"/>
          </p:cNvSpPr>
          <p:nvPr>
            <p:ph idx="1"/>
          </p:nvPr>
        </p:nvSpPr>
        <p:spPr>
          <a:xfrm>
            <a:off x="467544" y="1268760"/>
            <a:ext cx="8229600" cy="5589240"/>
          </a:xfrm>
        </p:spPr>
        <p:txBody>
          <a:bodyPr>
            <a:normAutofit/>
          </a:bodyPr>
          <a:lstStyle/>
          <a:p>
            <a:pPr>
              <a:lnSpc>
                <a:spcPct val="80000"/>
              </a:lnSpc>
            </a:pPr>
            <a:r>
              <a:rPr lang="en-US" sz="1800" b="1" dirty="0" smtClean="0">
                <a:cs typeface="Times New Roman" pitchFamily="18" charset="0"/>
              </a:rPr>
              <a:t>Step 3: Mapping of Binary 1:1 Relation Types</a:t>
            </a:r>
          </a:p>
          <a:p>
            <a:pPr>
              <a:lnSpc>
                <a:spcPct val="80000"/>
              </a:lnSpc>
              <a:buNone/>
            </a:pPr>
            <a:endParaRPr lang="en-US" sz="1800" b="1" dirty="0" smtClean="0">
              <a:cs typeface="Times New Roman" pitchFamily="18" charset="0"/>
            </a:endParaRPr>
          </a:p>
          <a:p>
            <a:pPr>
              <a:lnSpc>
                <a:spcPct val="80000"/>
              </a:lnSpc>
              <a:buNone/>
            </a:pPr>
            <a:r>
              <a:rPr lang="en-US" sz="1800" dirty="0" smtClean="0">
                <a:cs typeface="Times New Roman" pitchFamily="18" charset="0"/>
              </a:rPr>
              <a:t>                 For each binary 1:1 relationship type R in the ER schema, identify the relations S and T that correspond to the entity types participating in R. There are three possible approaches:</a:t>
            </a:r>
          </a:p>
          <a:p>
            <a:pPr>
              <a:lnSpc>
                <a:spcPct val="80000"/>
              </a:lnSpc>
              <a:buNone/>
            </a:pPr>
            <a:endParaRPr lang="en-US" sz="1800" dirty="0" smtClean="0">
              <a:cs typeface="Times New Roman" pitchFamily="18" charset="0"/>
            </a:endParaRPr>
          </a:p>
          <a:p>
            <a:pPr>
              <a:lnSpc>
                <a:spcPct val="80000"/>
              </a:lnSpc>
              <a:buNone/>
            </a:pPr>
            <a:r>
              <a:rPr lang="en-US" sz="1800" dirty="0" smtClean="0">
                <a:cs typeface="Times New Roman" pitchFamily="18" charset="0"/>
              </a:rPr>
              <a:t>      (1) </a:t>
            </a:r>
            <a:r>
              <a:rPr lang="en-US" sz="1800" u="sng" dirty="0" smtClean="0">
                <a:cs typeface="Times New Roman" pitchFamily="18" charset="0"/>
              </a:rPr>
              <a:t>Foreign Key approach:</a:t>
            </a:r>
            <a:r>
              <a:rPr lang="en-US" sz="1800" dirty="0" smtClean="0">
                <a:cs typeface="Times New Roman" pitchFamily="18" charset="0"/>
              </a:rPr>
              <a:t> Choose one of the relations-S, say-and include a foreign key in S the primary key of T. It is better to choose an entity type with </a:t>
            </a:r>
            <a:r>
              <a:rPr lang="en-US" sz="1800" i="1" dirty="0" smtClean="0">
                <a:cs typeface="Times New Roman" pitchFamily="18" charset="0"/>
              </a:rPr>
              <a:t>total participation </a:t>
            </a:r>
            <a:r>
              <a:rPr lang="en-US" sz="1800" dirty="0" smtClean="0">
                <a:cs typeface="Times New Roman" pitchFamily="18" charset="0"/>
              </a:rPr>
              <a:t>in R in the role of S. </a:t>
            </a:r>
          </a:p>
          <a:p>
            <a:pPr>
              <a:lnSpc>
                <a:spcPct val="80000"/>
              </a:lnSpc>
              <a:buNone/>
            </a:pPr>
            <a:r>
              <a:rPr lang="en-US" sz="1800" dirty="0" smtClean="0">
                <a:cs typeface="Times New Roman" pitchFamily="18" charset="0"/>
              </a:rPr>
              <a:t>      </a:t>
            </a:r>
            <a:r>
              <a:rPr lang="en-US" sz="1800" b="1" dirty="0" smtClean="0">
                <a:cs typeface="Times New Roman" pitchFamily="18" charset="0"/>
              </a:rPr>
              <a:t>Example</a:t>
            </a:r>
            <a:r>
              <a:rPr lang="en-US" sz="1800" dirty="0" smtClean="0">
                <a:cs typeface="Times New Roman" pitchFamily="18" charset="0"/>
              </a:rPr>
              <a:t>: 1:1 relation MANAGES is mapped by choosing the participating entity type DEPARTMENT to serve in the role of S, because its participation in the MANAGES relationship type is total.</a:t>
            </a:r>
          </a:p>
          <a:p>
            <a:pPr>
              <a:lnSpc>
                <a:spcPct val="80000"/>
              </a:lnSpc>
              <a:buNone/>
            </a:pPr>
            <a:endParaRPr lang="en-US" sz="1800" dirty="0" smtClean="0">
              <a:cs typeface="Times New Roman" pitchFamily="18" charset="0"/>
            </a:endParaRPr>
          </a:p>
          <a:p>
            <a:pPr>
              <a:lnSpc>
                <a:spcPct val="80000"/>
              </a:lnSpc>
              <a:buNone/>
            </a:pPr>
            <a:r>
              <a:rPr lang="en-US" sz="1800" dirty="0" smtClean="0">
                <a:cs typeface="Times New Roman" pitchFamily="18" charset="0"/>
              </a:rPr>
              <a:t>     (2) </a:t>
            </a:r>
            <a:r>
              <a:rPr lang="en-US" sz="1800" u="sng" dirty="0" smtClean="0">
                <a:cs typeface="Times New Roman" pitchFamily="18" charset="0"/>
              </a:rPr>
              <a:t>Merged relation option:</a:t>
            </a:r>
            <a:r>
              <a:rPr lang="en-US" sz="1800" dirty="0" smtClean="0">
                <a:cs typeface="Times New Roman" pitchFamily="18" charset="0"/>
              </a:rPr>
              <a:t> An alternate mapping of a 1:1 relationship type is possible by merging the two entity types and the relationship into a single relation. This may be appropriate when </a:t>
            </a:r>
            <a:r>
              <a:rPr lang="en-US" sz="1800" i="1" dirty="0" smtClean="0">
                <a:cs typeface="Times New Roman" pitchFamily="18" charset="0"/>
              </a:rPr>
              <a:t>both</a:t>
            </a:r>
            <a:r>
              <a:rPr lang="en-US" sz="1800" dirty="0" smtClean="0">
                <a:cs typeface="Times New Roman" pitchFamily="18" charset="0"/>
              </a:rPr>
              <a:t> </a:t>
            </a:r>
            <a:r>
              <a:rPr lang="en-US" sz="1800" i="1" dirty="0" smtClean="0">
                <a:cs typeface="Times New Roman" pitchFamily="18" charset="0"/>
              </a:rPr>
              <a:t>participations are total.</a:t>
            </a:r>
          </a:p>
          <a:p>
            <a:pPr>
              <a:lnSpc>
                <a:spcPct val="80000"/>
              </a:lnSpc>
              <a:buNone/>
            </a:pPr>
            <a:endParaRPr lang="en-US" sz="1800" i="1" dirty="0" smtClean="0">
              <a:cs typeface="Times New Roman" pitchFamily="18" charset="0"/>
            </a:endParaRPr>
          </a:p>
          <a:p>
            <a:pPr>
              <a:lnSpc>
                <a:spcPct val="80000"/>
              </a:lnSpc>
              <a:buNone/>
            </a:pPr>
            <a:r>
              <a:rPr lang="en-US" sz="1800" i="1" dirty="0" smtClean="0">
                <a:cs typeface="Times New Roman" pitchFamily="18" charset="0"/>
              </a:rPr>
              <a:t>     </a:t>
            </a:r>
            <a:r>
              <a:rPr lang="en-US" sz="1800" dirty="0" smtClean="0">
                <a:cs typeface="Times New Roman" pitchFamily="18" charset="0"/>
              </a:rPr>
              <a:t>(3) </a:t>
            </a:r>
            <a:r>
              <a:rPr lang="en-US" sz="1800" u="sng" dirty="0" smtClean="0">
                <a:cs typeface="Times New Roman" pitchFamily="18" charset="0"/>
              </a:rPr>
              <a:t>Cross-reference or relationship relation option:</a:t>
            </a:r>
            <a:r>
              <a:rPr lang="en-US" sz="1800" dirty="0" smtClean="0">
                <a:cs typeface="Times New Roman" pitchFamily="18" charset="0"/>
              </a:rPr>
              <a:t> The third alternative is to set up a third relation R for the purpose of cross-referencing the primary keys of the two relations S and T representing the entity types. </a:t>
            </a:r>
          </a:p>
          <a:p>
            <a:pPr>
              <a:lnSpc>
                <a:spcPct val="80000"/>
              </a:lnSpc>
              <a:buNone/>
            </a:pPr>
            <a:endParaRPr lang="en-US" sz="1800" dirty="0" smtClean="0">
              <a:cs typeface="Times New Roman" pitchFamily="18" charset="0"/>
            </a:endParaRPr>
          </a:p>
          <a:p>
            <a:pPr>
              <a:lnSpc>
                <a:spcPct val="80000"/>
              </a:lnSpc>
              <a:buNone/>
            </a:pPr>
            <a:endParaRPr lang="en-US" sz="1800" dirty="0" smtClean="0">
              <a:cs typeface="Times New Roman" pitchFamily="18" charset="0"/>
            </a:endParaRPr>
          </a:p>
          <a:p>
            <a:endParaRPr lang="en-IN" sz="1800" dirty="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normAutofit fontScale="90000"/>
          </a:bodyPr>
          <a:lstStyle/>
          <a:p>
            <a:r>
              <a:rPr lang="en-US" b="1" dirty="0" smtClean="0"/>
              <a:t/>
            </a:r>
            <a:br>
              <a:rPr lang="en-US" b="1" dirty="0" smtClean="0"/>
            </a:br>
            <a:r>
              <a:rPr lang="en-US" b="1" dirty="0" smtClean="0"/>
              <a:t>ER-to-Relational Mapping Algorithm (cont)</a:t>
            </a:r>
            <a:endParaRPr lang="en-IN" dirty="0"/>
          </a:p>
        </p:txBody>
      </p:sp>
      <p:sp>
        <p:nvSpPr>
          <p:cNvPr id="3" name="Content Placeholder 2"/>
          <p:cNvSpPr>
            <a:spLocks noGrp="1"/>
          </p:cNvSpPr>
          <p:nvPr>
            <p:ph idx="1"/>
          </p:nvPr>
        </p:nvSpPr>
        <p:spPr/>
        <p:txBody>
          <a:bodyPr>
            <a:normAutofit lnSpcReduction="10000"/>
          </a:bodyPr>
          <a:lstStyle/>
          <a:p>
            <a:r>
              <a:rPr lang="en-US" sz="2000" b="1" dirty="0" smtClean="0">
                <a:latin typeface="Arial" charset="0"/>
              </a:rPr>
              <a:t>Step 4: Mapping of Binary 1:N Relationship Types.</a:t>
            </a:r>
          </a:p>
          <a:p>
            <a:pPr>
              <a:buNone/>
            </a:pPr>
            <a:endParaRPr lang="en-US" sz="1400" b="1" dirty="0" smtClean="0">
              <a:latin typeface="Arial" charset="0"/>
            </a:endParaRPr>
          </a:p>
          <a:p>
            <a:pPr lvl="1"/>
            <a:r>
              <a:rPr lang="en-US" sz="2000" dirty="0" smtClean="0"/>
              <a:t>For each regular binary 1:N relationship type R, identify the relation S that represent the participating entity type at the N-side of the relationship type. </a:t>
            </a:r>
          </a:p>
          <a:p>
            <a:pPr lvl="1"/>
            <a:r>
              <a:rPr lang="en-US" sz="2000" dirty="0" smtClean="0"/>
              <a:t>Include as foreign key in S the primary key of the relation T that represents the other entity type participating in R. </a:t>
            </a:r>
          </a:p>
          <a:p>
            <a:pPr lvl="1"/>
            <a:r>
              <a:rPr lang="en-US" sz="2000" dirty="0" smtClean="0"/>
              <a:t>Include any simple attributes of the 1:N relation type as attributes of S.</a:t>
            </a:r>
            <a:r>
              <a:rPr lang="en-US" sz="1800" dirty="0" smtClean="0"/>
              <a:t> </a:t>
            </a:r>
          </a:p>
          <a:p>
            <a:pPr>
              <a:buNone/>
            </a:pPr>
            <a:endParaRPr lang="en-US" sz="1000" dirty="0" smtClean="0"/>
          </a:p>
          <a:p>
            <a:pPr lvl="1">
              <a:buNone/>
            </a:pPr>
            <a:r>
              <a:rPr lang="en-US" sz="1800" dirty="0" smtClean="0"/>
              <a:t>     </a:t>
            </a:r>
            <a:r>
              <a:rPr lang="en-US" sz="2000" b="1" dirty="0" smtClean="0"/>
              <a:t>Example:</a:t>
            </a:r>
            <a:r>
              <a:rPr lang="en-US" sz="2000" dirty="0" smtClean="0"/>
              <a:t> 1:N relationship types WORKS_FOR, CONTROLS, and SUPERVISION in the figure. For WORKS_FOR we include the primary key DNUMBER of the DEPARTMENT relation as foreign key in the EMPLOYEE relation and call it DNO. </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normAutofit/>
          </a:bodyPr>
          <a:lstStyle/>
          <a:p>
            <a:r>
              <a:rPr lang="en-US" sz="3200" b="1" dirty="0" smtClean="0"/>
              <a:t/>
            </a:r>
            <a:br>
              <a:rPr lang="en-US" sz="3200" b="1" dirty="0" smtClean="0"/>
            </a:br>
            <a:r>
              <a:rPr lang="en-US" sz="3200" b="1" dirty="0" smtClean="0"/>
              <a:t>ER-to-Relational Mapping Algorithm (cont)</a:t>
            </a:r>
            <a:endParaRPr lang="en-IN" sz="3200" dirty="0"/>
          </a:p>
        </p:txBody>
      </p:sp>
      <p:sp>
        <p:nvSpPr>
          <p:cNvPr id="3" name="Content Placeholder 2"/>
          <p:cNvSpPr>
            <a:spLocks noGrp="1"/>
          </p:cNvSpPr>
          <p:nvPr>
            <p:ph idx="1"/>
          </p:nvPr>
        </p:nvSpPr>
        <p:spPr>
          <a:xfrm>
            <a:off x="457200" y="1412776"/>
            <a:ext cx="8229600" cy="4911824"/>
          </a:xfrm>
        </p:spPr>
        <p:txBody>
          <a:bodyPr>
            <a:normAutofit/>
          </a:bodyPr>
          <a:lstStyle/>
          <a:p>
            <a:pPr>
              <a:lnSpc>
                <a:spcPct val="80000"/>
              </a:lnSpc>
            </a:pPr>
            <a:r>
              <a:rPr lang="en-US" sz="2000" b="1" dirty="0" smtClean="0">
                <a:latin typeface="Arial" charset="0"/>
              </a:rPr>
              <a:t>Step 5: Mapping of Binary M:N Relationship Types.</a:t>
            </a:r>
          </a:p>
          <a:p>
            <a:pPr>
              <a:lnSpc>
                <a:spcPct val="80000"/>
              </a:lnSpc>
              <a:buNone/>
            </a:pPr>
            <a:endParaRPr lang="en-US" sz="2000" b="1" dirty="0" smtClean="0">
              <a:latin typeface="Arial" charset="0"/>
            </a:endParaRPr>
          </a:p>
          <a:p>
            <a:pPr lvl="1">
              <a:lnSpc>
                <a:spcPct val="80000"/>
              </a:lnSpc>
            </a:pPr>
            <a:r>
              <a:rPr lang="en-US" sz="2000" dirty="0" smtClean="0"/>
              <a:t>For each regular binary M:N relationship type R, </a:t>
            </a:r>
            <a:r>
              <a:rPr lang="en-US" sz="2000" i="1" dirty="0" smtClean="0"/>
              <a:t>create a new relation</a:t>
            </a:r>
            <a:r>
              <a:rPr lang="en-US" sz="2000" dirty="0" smtClean="0"/>
              <a:t> S to represent R. </a:t>
            </a:r>
          </a:p>
          <a:p>
            <a:pPr lvl="1">
              <a:lnSpc>
                <a:spcPct val="80000"/>
              </a:lnSpc>
            </a:pPr>
            <a:r>
              <a:rPr lang="en-US" sz="2000" dirty="0" smtClean="0"/>
              <a:t>Include as foreign key attributes in S the primary keys of the relations that represent the participating entity types; </a:t>
            </a:r>
            <a:r>
              <a:rPr lang="en-US" sz="2000" i="1" dirty="0" smtClean="0"/>
              <a:t>their combination will form the primary key</a:t>
            </a:r>
            <a:r>
              <a:rPr lang="en-US" sz="2000" dirty="0" smtClean="0"/>
              <a:t> of S. </a:t>
            </a:r>
          </a:p>
          <a:p>
            <a:pPr lvl="1">
              <a:lnSpc>
                <a:spcPct val="80000"/>
              </a:lnSpc>
            </a:pPr>
            <a:r>
              <a:rPr lang="en-US" sz="2000" dirty="0" smtClean="0"/>
              <a:t>Also include any simple attributes of the M:N relationship type (or simple components of composite attributes) as attributes of S.</a:t>
            </a:r>
          </a:p>
          <a:p>
            <a:pPr lvl="1">
              <a:lnSpc>
                <a:spcPct val="80000"/>
              </a:lnSpc>
              <a:buNone/>
            </a:pPr>
            <a:r>
              <a:rPr lang="en-US" sz="1600" dirty="0" smtClean="0"/>
              <a:t>     </a:t>
            </a:r>
          </a:p>
          <a:p>
            <a:pPr lvl="1">
              <a:lnSpc>
                <a:spcPct val="80000"/>
              </a:lnSpc>
              <a:buNone/>
            </a:pPr>
            <a:r>
              <a:rPr lang="en-US" sz="1800" dirty="0" smtClean="0"/>
              <a:t>     </a:t>
            </a:r>
            <a:r>
              <a:rPr lang="en-US" sz="2000" b="1" dirty="0" smtClean="0"/>
              <a:t>Example:</a:t>
            </a:r>
            <a:r>
              <a:rPr lang="en-US" sz="2000" dirty="0" smtClean="0"/>
              <a:t> The M:N relationship type WORKS_ON from the ER  diagram is mapped by creating a relation WORKS_ON in the relational database schema. The primary keys of the PROJECT and EMPLOYEE relations are included as foreign keys in WORKS_ON and renamed PNO and ESSN, respectively. </a:t>
            </a:r>
          </a:p>
          <a:p>
            <a:pPr lvl="1">
              <a:lnSpc>
                <a:spcPct val="80000"/>
              </a:lnSpc>
              <a:buNone/>
            </a:pPr>
            <a:r>
              <a:rPr lang="en-US" sz="2000" dirty="0" smtClean="0"/>
              <a:t>    Attribute HOURS in WORKS_ON represents the HOURS attribute of the relation type. The primary key of the WORKS_ON relation is the combination of the foreign key attributes {ESSN, PNO}.  </a:t>
            </a:r>
            <a:endParaRPr lang="en-US" sz="1400" dirty="0" smtClean="0"/>
          </a:p>
          <a:p>
            <a:pPr lvl="1">
              <a:lnSpc>
                <a:spcPct val="80000"/>
              </a:lnSpc>
              <a:buNone/>
            </a:pPr>
            <a:endParaRPr lang="en-US" sz="1400" dirty="0" smtClean="0"/>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68</TotalTime>
  <Words>1422</Words>
  <Application>Microsoft Office PowerPoint</Application>
  <PresentationFormat>On-screen Show (4:3)</PresentationFormat>
  <Paragraphs>149</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Flow</vt:lpstr>
      <vt:lpstr> Chapter 7  Relational Database Design by ER- and EER-to-Relational Mapping</vt:lpstr>
      <vt:lpstr>Chapter Outline</vt:lpstr>
      <vt:lpstr> ER-to-Relational Mapping Algorithm</vt:lpstr>
      <vt:lpstr>FIGURE 7.1 The ER conceptual schema diagram for the COMPANY database.</vt:lpstr>
      <vt:lpstr>FIGURE 7.2 Result of mapping the COMPANY ER schema into a relational schema.</vt:lpstr>
      <vt:lpstr> ER-to-Relational Mapping Algorithm (cont)</vt:lpstr>
      <vt:lpstr> ER-to-Relational Mapping Algorithm </vt:lpstr>
      <vt:lpstr> ER-to-Relational Mapping Algorithm (cont)</vt:lpstr>
      <vt:lpstr> ER-to-Relational Mapping Algorithm (cont)</vt:lpstr>
      <vt:lpstr> ER-to-Relational Mapping Algorithm (cont)</vt:lpstr>
      <vt:lpstr> ER-to-Relational Mapping Algorithm (cont)</vt:lpstr>
      <vt:lpstr>FIGURE 3.12 Ternary relationship types. (a) The SUPPLY relationship. </vt:lpstr>
      <vt:lpstr>FIGURE 7.3 Mapping the n-ary relationship type SUPPLY from Figure 3.12a.</vt:lpstr>
      <vt:lpstr> Summary of Mapping constructs and constraints</vt:lpstr>
      <vt:lpstr>Mapping Exercise</vt:lpstr>
      <vt:lpstr>Mapping EER Model Constructs to Relations </vt:lpstr>
      <vt:lpstr>FIGURE 4.4 EER diagram notation for an attribute-defined specialization on Job Type.</vt:lpstr>
      <vt:lpstr>FIGURE 7.4 Options for mapping specialization or  generalization.  (a) Mapping the EER schema in Figure 4.4 using option 8A.  </vt:lpstr>
      <vt:lpstr>FIGURE 4.3 Generalization. (b) Generalizing CAR and TRUCK into the super class VEHICLE.</vt:lpstr>
      <vt:lpstr>FIGURE 7.4 Options for mapping specialization or generalization.   (b) Mapping the EER schema in Figure 4.3b using option 8B.  </vt:lpstr>
      <vt:lpstr>Mapping EER Model Constructs to Relations (cont)</vt:lpstr>
      <vt:lpstr>FIGURE 4.4 EER diagram notation for an attribute-defined specialization on Job Type.</vt:lpstr>
      <vt:lpstr>FIGURE 7.4 Options for mapping specialization or generalization.  (c) Mapping the EER schema in Figure 4.4 using option 8C. </vt:lpstr>
      <vt:lpstr>FIGURE 4.5 EER diagram notation for an overlapping (non disjoint) specialization.</vt:lpstr>
      <vt:lpstr>FIGURE 7.4 Options for mapping specialization or generalization.  (d) Mapping Figure 4.5 using option 8D with Boolean type fields Mflag and Pflag. </vt:lpstr>
      <vt:lpstr>Mapping EER Model Constructs to Relations (cont)</vt:lpstr>
      <vt:lpstr>FIGURE 4.7 A specialization lattice with multiple inheritance for a UNIVERSITY database.</vt:lpstr>
      <vt:lpstr>FIGURE 7.5 Mapping the EER specialization lattice in Figure 4.6 using multiple options.</vt:lpstr>
      <vt:lpstr>Mapping EER Model Constructs to Relations (cont)</vt:lpstr>
      <vt:lpstr>Slide 30</vt:lpstr>
      <vt:lpstr>Slide 31</vt:lpstr>
      <vt:lpstr>Slide 32</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 by ER- and EER-to-Relational Mapping</dc:title>
  <dc:creator>hp</dc:creator>
  <cp:lastModifiedBy>hp</cp:lastModifiedBy>
  <cp:revision>10</cp:revision>
  <dcterms:created xsi:type="dcterms:W3CDTF">2013-09-11T12:32:08Z</dcterms:created>
  <dcterms:modified xsi:type="dcterms:W3CDTF">2013-09-15T04:20:39Z</dcterms:modified>
</cp:coreProperties>
</file>