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_rels/slide27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&lt;header&gt;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IN"/>
              <a:t>&lt;footer&gt;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B89615F5-B53C-4B5F-A015-37D1E4D614F1}" type="slidenum">
              <a:rPr lang="en-IN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/>
              <a:t>Modularity – separated and recombined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2996F37-B4FF-4511-A727-6C31EF293044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03/11/13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A885619-73F6-4DD1-906D-933AA1A77B37}" type="slidenum">
              <a:rPr lang="en-IN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03/11/13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E9AF545-CF16-4C7B-9F26-8258BEECF643}" type="slidenum">
              <a:rPr lang="en-IN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://fscked.org/writings/SHM/" TargetMode="External"/><Relationship Id="rId2" Type="http://schemas.openxmlformats.org/officeDocument/2006/relationships/hyperlink" Target="http://fscked.org/writings/SHM/" TargetMode="External"/><Relationship Id="rId3" Type="http://schemas.openxmlformats.org/officeDocument/2006/relationships/hyperlink" Target="http://beej.us/guide/bgipc/output/html/multipage/shm.html" TargetMode="External"/><Relationship Id="rId4" Type="http://schemas.openxmlformats.org/officeDocument/2006/relationships/hyperlink" Target="http://beej.us/guide/bgipc/output/html/multipage/shm.html" TargetMode="External"/><Relationship Id="rId5" Type="http://schemas.openxmlformats.org/officeDocument/2006/relationships/hyperlink" Target="http://beej.us/guide/bgipc/output/html/multipage/shm.html" TargetMode="External"/><Relationship Id="rId6" Type="http://schemas.openxmlformats.org/officeDocument/2006/relationships/hyperlink" Target="http://developers.sun.com/solaris/articles/named_pipes.html" TargetMode="External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Inter-process communication (IPC) using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Shared Memory &amp; Named Pipes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8b8b8b"/>
                </a:solidFill>
                <a:latin typeface="Calibri"/>
              </a:rPr>
              <a:t>CSE 5520/4520 Wireless Networks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2. Getting a pointer to the segment 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shared memory segment must be attached using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shmat()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before its used.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void *shmat(int </a:t>
            </a:r>
            <a:r>
              <a:rPr i="1" lang="en-US" sz="2400">
                <a:solidFill>
                  <a:srgbClr val="000000"/>
                </a:solidFill>
                <a:latin typeface="Courier New"/>
              </a:rPr>
              <a:t>shmid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, void *</a:t>
            </a:r>
            <a:r>
              <a:rPr i="1" lang="en-US" sz="2400">
                <a:solidFill>
                  <a:srgbClr val="000000"/>
                </a:solidFill>
                <a:latin typeface="Courier New"/>
              </a:rPr>
              <a:t>shmaddr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, int </a:t>
            </a:r>
            <a:r>
              <a:rPr i="1" lang="en-US" sz="2400">
                <a:solidFill>
                  <a:srgbClr val="000000"/>
                </a:solidFill>
                <a:latin typeface="Courier New"/>
              </a:rPr>
              <a:t>shmflg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2600">
                <a:solidFill>
                  <a:srgbClr val="000000"/>
                </a:solidFill>
                <a:latin typeface="Calibri"/>
              </a:rPr>
              <a:t>shmid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 is the shared memory ID from the </a:t>
            </a:r>
            <a:r>
              <a:rPr b="1" lang="en-US" sz="2600">
                <a:solidFill>
                  <a:srgbClr val="000000"/>
                </a:solidFill>
                <a:latin typeface="Calibri"/>
              </a:rPr>
              <a:t>shmget()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 call.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2600">
                <a:solidFill>
                  <a:srgbClr val="000000"/>
                </a:solidFill>
                <a:latin typeface="Calibri"/>
              </a:rPr>
              <a:t>shmaddr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, which you can use to tell </a:t>
            </a:r>
            <a:r>
              <a:rPr b="1" lang="en-US" sz="2600">
                <a:solidFill>
                  <a:srgbClr val="000000"/>
                </a:solidFill>
                <a:latin typeface="Calibri"/>
              </a:rPr>
              <a:t>shmat()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 which specific address to use. When set it to 0, the OS will decide the address.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2600">
                <a:solidFill>
                  <a:srgbClr val="000000"/>
                </a:solidFill>
                <a:latin typeface="Calibri"/>
              </a:rPr>
              <a:t>shmflg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 can be set to SHM_RDONLY if you only want to read from it, 0 otherwise.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42" nodeType="tmRoot" restart="never">
          <p:childTnLst>
            <p:seq>
              <p:cTn dur="indefinite" id="143" nodeType="mainSeq">
                <p:childTnLst>
                  <p:par>
                    <p:cTn fill="hold" id="144">
                      <p:stCondLst>
                        <p:cond delay="indefinite"/>
                      </p:stCondLst>
                      <p:childTnLst>
                        <p:par>
                          <p:cTn fill="hold" id="145">
                            <p:stCondLst>
                              <p:cond delay="0"/>
                            </p:stCondLst>
                            <p:childTnLst>
                              <p:par>
                                <p:cTn fill="hold" id="146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7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48"/>
                                        <p:tgtEl>
                                          <p:spTgt spid="107">
                                            <p:txEl>
                                              <p:pRg end="74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9">
                      <p:stCondLst>
                        <p:cond delay="indefinite"/>
                      </p:stCondLst>
                      <p:childTnLst>
                        <p:par>
                          <p:cTn fill="hold" id="150">
                            <p:stCondLst>
                              <p:cond delay="0"/>
                            </p:stCondLst>
                            <p:childTnLst>
                              <p:par>
                                <p:cTn fill="hold" id="151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26" st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53"/>
                                        <p:tgtEl>
                                          <p:spTgt spid="107">
                                            <p:txEl>
                                              <p:pRg end="126" st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4">
                      <p:stCondLst>
                        <p:cond delay="indefinite"/>
                      </p:stCondLst>
                      <p:childTnLst>
                        <p:par>
                          <p:cTn fill="hold" id="155">
                            <p:stCondLst>
                              <p:cond delay="0"/>
                            </p:stCondLst>
                            <p:childTnLst>
                              <p:par>
                                <p:cTn fill="hold" id="156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82" st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58"/>
                                        <p:tgtEl>
                                          <p:spTgt spid="107">
                                            <p:txEl>
                                              <p:pRg end="182" st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9">
                      <p:stCondLst>
                        <p:cond delay="indefinite"/>
                      </p:stCondLst>
                      <p:childTnLst>
                        <p:par>
                          <p:cTn fill="hold" id="160">
                            <p:stCondLst>
                              <p:cond delay="0"/>
                            </p:stCondLst>
                            <p:childTnLst>
                              <p:par>
                                <p:cTn fill="hold" id="161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06" st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63"/>
                                        <p:tgtEl>
                                          <p:spTgt spid="107">
                                            <p:txEl>
                                              <p:pRg end="306" st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4">
                      <p:stCondLst>
                        <p:cond delay="indefinite"/>
                      </p:stCondLst>
                      <p:childTnLst>
                        <p:par>
                          <p:cTn fill="hold" id="165">
                            <p:stCondLst>
                              <p:cond delay="0"/>
                            </p:stCondLst>
                            <p:childTnLst>
                              <p:par>
                                <p:cTn fill="hold" id="166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85" st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68"/>
                                        <p:tgtEl>
                                          <p:spTgt spid="107">
                                            <p:txEl>
                                              <p:pRg end="385" st="3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2. Getting a pointer to the segment Cont.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Here's a more complete example of how to get a pointer to a shared memory segment: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key_t key;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int shmid;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char *data;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key = ftok("/home/beej/somefile3", 'R');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shmid = shmget(key, 1024, 0644 | IPC_CREAT);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data = shmat(shmid, (void *)0, 0);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Notice that 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shmat()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 returns a void pointer, and its treated as a char pointer.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It can be treated as any data type depending on what kind of data you have in there. (Pointers to arrays, structures, etc.)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Also, it's interesting to note that 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shmat()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 returns -1 on failure. But how do you get -1 in a void pointer? Just do a cast during the comparison to check for errors: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urier New"/>
              </a:rPr>
              <a:t>data = shmat(shmid, (void *)0, 0); 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urier New"/>
              </a:rPr>
              <a:t>if (data == (char *)(-1)) </a:t>
            </a:r>
            <a:endParaRPr/>
          </a:p>
          <a:p>
            <a:r>
              <a:rPr lang="en-US" sz="2600">
                <a:solidFill>
                  <a:srgbClr val="000000"/>
                </a:solidFill>
                <a:latin typeface="Courier New"/>
              </a:rPr>
              <a:t>perror("shmat");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3. Reading and Writing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 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data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 pointer from the above example is a char pointer. Thus it reads chars from it.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lets say the 1K shared memory segment contains a null-terminated string.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It can be printed like this: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printf("shared contents: %s\n", data);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And we could store something in it as easily as this: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urier New"/>
              </a:rPr>
              <a:t>printf("Enter a string: "); 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urier New"/>
              </a:rPr>
              <a:t>gets(data);</a:t>
            </a:r>
            <a:endParaRPr/>
          </a:p>
        </p:txBody>
      </p:sp>
    </p:spTree>
  </p:cSld>
  <p:timing>
    <p:tnLst>
      <p:par>
        <p:cTn dur="indefinite" id="169" nodeType="tmRoot" restart="never">
          <p:childTnLst>
            <p:seq>
              <p:cTn dur="indefinite" id="170" nodeType="mainSeq">
                <p:childTnLst>
                  <p:par>
                    <p:cTn fill="hold" id="171">
                      <p:stCondLst>
                        <p:cond delay="indefinite"/>
                      </p:stCondLst>
                      <p:childTnLst>
                        <p:par>
                          <p:cTn fill="hold" id="172">
                            <p:stCondLst>
                              <p:cond delay="0"/>
                            </p:stCondLst>
                            <p:childTnLst>
                              <p:par>
                                <p:cTn fill="hold" id="173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8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75"/>
                                        <p:tgtEl>
                                          <p:spTgt spid="113">
                                            <p:txEl>
                                              <p:pRg end="88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6">
                      <p:stCondLst>
                        <p:cond delay="indefinite"/>
                      </p:stCondLst>
                      <p:childTnLst>
                        <p:par>
                          <p:cTn fill="hold" id="177">
                            <p:stCondLst>
                              <p:cond delay="0"/>
                            </p:stCondLst>
                            <p:childTnLst>
                              <p:par>
                                <p:cTn fill="hold" id="178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61" st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80"/>
                                        <p:tgtEl>
                                          <p:spTgt spid="113">
                                            <p:txEl>
                                              <p:pRg end="161" st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1">
                      <p:stCondLst>
                        <p:cond delay="indefinite"/>
                      </p:stCondLst>
                      <p:childTnLst>
                        <p:par>
                          <p:cTn fill="hold" id="182">
                            <p:stCondLst>
                              <p:cond delay="0"/>
                            </p:stCondLst>
                            <p:childTnLst>
                              <p:par>
                                <p:cTn fill="hold" id="183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90" st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85"/>
                                        <p:tgtEl>
                                          <p:spTgt spid="113">
                                            <p:txEl>
                                              <p:pRg end="190" st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86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29" st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88"/>
                                        <p:tgtEl>
                                          <p:spTgt spid="113">
                                            <p:txEl>
                                              <p:pRg end="229" st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9">
                      <p:stCondLst>
                        <p:cond delay="indefinite"/>
                      </p:stCondLst>
                      <p:childTnLst>
                        <p:par>
                          <p:cTn fill="hold" id="190">
                            <p:stCondLst>
                              <p:cond delay="0"/>
                            </p:stCondLst>
                            <p:childTnLst>
                              <p:par>
                                <p:cTn fill="hold" id="191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83" st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93"/>
                                        <p:tgtEl>
                                          <p:spTgt spid="113">
                                            <p:txEl>
                                              <p:pRg end="283" st="2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94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12" st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96"/>
                                        <p:tgtEl>
                                          <p:spTgt spid="113">
                                            <p:txEl>
                                              <p:pRg end="312" st="2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97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24" st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99"/>
                                        <p:tgtEl>
                                          <p:spTgt spid="113">
                                            <p:txEl>
                                              <p:pRg end="324" st="3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4. Detaching from and deleting segments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When you're done with the shared memory segment, your program should detach itself from it using the 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shmdt()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 call: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int shmdt(void *</a:t>
            </a:r>
            <a:r>
              <a:rPr i="1" lang="en-US" sz="2400">
                <a:solidFill>
                  <a:srgbClr val="000000"/>
                </a:solidFill>
                <a:latin typeface="Courier New"/>
              </a:rPr>
              <a:t>shmaddr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The only argument, </a:t>
            </a:r>
            <a:r>
              <a:rPr i="1" lang="en-US" sz="2000">
                <a:solidFill>
                  <a:srgbClr val="000000"/>
                </a:solidFill>
                <a:latin typeface="Calibri"/>
              </a:rPr>
              <a:t>shmaddr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, is the address you got from </a:t>
            </a:r>
            <a:r>
              <a:rPr b="1" lang="en-US" sz="2000">
                <a:solidFill>
                  <a:srgbClr val="000000"/>
                </a:solidFill>
                <a:latin typeface="Calibri"/>
              </a:rPr>
              <a:t>shmat()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.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The function returns -1 on error, 0 on success.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4. Detaching from and deleting segments Cont.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Remember!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When you detach from the segment, </a:t>
            </a:r>
            <a:r>
              <a:rPr lang="en-US" sz="2400">
                <a:solidFill>
                  <a:srgbClr val="ff0000"/>
                </a:solidFill>
                <a:latin typeface="Calibri"/>
              </a:rPr>
              <a:t>it isn't destroyed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. Nor is it removed when </a:t>
            </a:r>
            <a:r>
              <a:rPr i="1" lang="en-US" sz="2400">
                <a:solidFill>
                  <a:srgbClr val="000000"/>
                </a:solidFill>
                <a:latin typeface="Calibri"/>
              </a:rPr>
              <a:t>everyone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 detaches from it.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You have to specifically destroy it using a call to 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shmctl()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shmctl(shmid, IPC_RMID, NULL);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above call deletes the shared memory segment, assuming no one else is attached to it.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Code Example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Or else,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As always, you can destroy the shared memory segment from the command line using the 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ipcrm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 Unix command. 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urier New"/>
              </a:rPr>
              <a:t>ipcrm [–m shmid]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Also, be sure that you don't leave any unused shared memory segments sitting around wasting system resources.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All the System V IPC objects you own can be viewed using the 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ipcs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 command.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Shared Memory, Pros and Cons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Fast bidirectional communication among any number of processes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Saves Resources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Needs concurrency control (leads to data inconsistencies like ‘Lost update’)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Lack of data protection from Operating System (OS) </a:t>
            </a:r>
            <a:endParaRPr/>
          </a:p>
          <a:p>
            <a:endParaRPr/>
          </a:p>
          <a:p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Named Pipes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Named pipes also allow two unrelated processes to communicate with each other.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They are also known as FIFOs (first-in, first-out)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Used to establish a one-way (</a:t>
            </a:r>
            <a:r>
              <a:rPr b="1" lang="en-US" sz="2800">
                <a:solidFill>
                  <a:srgbClr val="000000"/>
                </a:solidFill>
                <a:latin typeface="Calibri"/>
              </a:rPr>
              <a:t>half-duplex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) flow of data.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2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971800" y="3200400"/>
            <a:ext cx="2495160" cy="1742760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Named Pipes Cont.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240" cy="2666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How does it work?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Uses an access point (A file on the file system)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Two unrelated processes opens this file to communicate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One process writes and the other reads, thus it is a half-duplex communication</a:t>
            </a:r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3276720" y="4648320"/>
            <a:ext cx="2666520" cy="1066320"/>
          </a:xfrm>
          <a:prstGeom prst="rect">
            <a:avLst/>
          </a:prstGeom>
          <a:gradFill>
            <a:gsLst>
              <a:gs pos="0">
                <a:srgbClr val="e6f7ff"/>
              </a:gs>
              <a:gs pos="50000">
                <a:srgbClr val="a6e6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File System</a:t>
            </a:r>
            <a:endParaRPr/>
          </a:p>
        </p:txBody>
      </p:sp>
      <p:sp>
        <p:nvSpPr>
          <p:cNvPr id="128" name="CustomShape 4"/>
          <p:cNvSpPr/>
          <p:nvPr/>
        </p:nvSpPr>
        <p:spPr>
          <a:xfrm>
            <a:off x="3390840" y="5154840"/>
            <a:ext cx="2437920" cy="364680"/>
          </a:xfrm>
          <a:prstGeom prst="rect">
            <a:avLst/>
          </a:prstGeom>
          <a:gradFill>
            <a:gsLst>
              <a:gs pos="0">
                <a:srgbClr val="7b57a7"/>
              </a:gs>
              <a:gs pos="50000">
                <a:srgbClr val="5e437f"/>
              </a:gs>
              <a:gs pos="100000">
                <a:srgbClr val="7b57a7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Named Pipe (FIFO)</a:t>
            </a:r>
            <a:endParaRPr/>
          </a:p>
        </p:txBody>
      </p:sp>
      <p:sp>
        <p:nvSpPr>
          <p:cNvPr id="129" name="CustomShape 5"/>
          <p:cNvSpPr/>
          <p:nvPr/>
        </p:nvSpPr>
        <p:spPr>
          <a:xfrm>
            <a:off x="6834600" y="5154840"/>
            <a:ext cx="1263240" cy="364680"/>
          </a:xfrm>
          <a:prstGeom prst="rect">
            <a:avLst/>
          </a:prstGeom>
          <a:gradFill>
            <a:gsLst>
              <a:gs pos="0">
                <a:srgbClr val="34b3d5"/>
              </a:gs>
              <a:gs pos="50000">
                <a:srgbClr val="2988a1"/>
              </a:gs>
              <a:gs pos="100000">
                <a:srgbClr val="34b3d5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Process 1</a:t>
            </a:r>
            <a:endParaRPr/>
          </a:p>
        </p:txBody>
      </p:sp>
      <p:sp>
        <p:nvSpPr>
          <p:cNvPr id="130" name="CustomShape 6"/>
          <p:cNvSpPr/>
          <p:nvPr/>
        </p:nvSpPr>
        <p:spPr>
          <a:xfrm>
            <a:off x="891000" y="5155200"/>
            <a:ext cx="1263240" cy="364680"/>
          </a:xfrm>
          <a:prstGeom prst="rect">
            <a:avLst/>
          </a:prstGeom>
          <a:gradFill>
            <a:gsLst>
              <a:gs pos="0">
                <a:srgbClr val="34b3d5"/>
              </a:gs>
              <a:gs pos="50000">
                <a:srgbClr val="2988a1"/>
              </a:gs>
              <a:gs pos="100000">
                <a:srgbClr val="34b3d5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Process 2</a:t>
            </a:r>
            <a:endParaRPr/>
          </a:p>
        </p:txBody>
      </p:sp>
      <p:sp>
        <p:nvSpPr>
          <p:cNvPr id="131" name="CustomShape 7"/>
          <p:cNvSpPr/>
          <p:nvPr/>
        </p:nvSpPr>
        <p:spPr>
          <a:xfrm flipH="1">
            <a:off x="5829480" y="5339520"/>
            <a:ext cx="1104480" cy="360"/>
          </a:xfrm>
          <a:prstGeom prst="straightConnector1">
            <a:avLst/>
          </a:prstGeom>
          <a:ln w="28440">
            <a:solidFill>
              <a:srgbClr val="f59240"/>
            </a:solidFill>
            <a:round/>
            <a:tailEnd len="med" type="triangle" w="med"/>
          </a:ln>
        </p:spPr>
      </p:sp>
      <p:sp>
        <p:nvSpPr>
          <p:cNvPr id="132" name="CustomShape 8"/>
          <p:cNvSpPr/>
          <p:nvPr/>
        </p:nvSpPr>
        <p:spPr>
          <a:xfrm flipH="1">
            <a:off x="2054880" y="5339520"/>
            <a:ext cx="1335600" cy="360"/>
          </a:xfrm>
          <a:prstGeom prst="straightConnector1">
            <a:avLst/>
          </a:prstGeom>
          <a:ln w="28440">
            <a:solidFill>
              <a:srgbClr val="f59240"/>
            </a:solidFill>
            <a:round/>
            <a:tailEnd len="med" type="triangle" w="med"/>
          </a:ln>
        </p:spPr>
      </p:sp>
      <p:sp>
        <p:nvSpPr>
          <p:cNvPr id="133" name="CustomShape 9"/>
          <p:cNvSpPr/>
          <p:nvPr/>
        </p:nvSpPr>
        <p:spPr>
          <a:xfrm>
            <a:off x="5963760" y="4970160"/>
            <a:ext cx="87444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writes</a:t>
            </a:r>
            <a:endParaRPr/>
          </a:p>
        </p:txBody>
      </p:sp>
      <p:sp>
        <p:nvSpPr>
          <p:cNvPr id="134" name="CustomShape 10"/>
          <p:cNvSpPr/>
          <p:nvPr/>
        </p:nvSpPr>
        <p:spPr>
          <a:xfrm>
            <a:off x="2284560" y="4961160"/>
            <a:ext cx="8136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reads</a:t>
            </a:r>
            <a:endParaRPr/>
          </a:p>
        </p:txBody>
      </p:sp>
      <p:sp>
        <p:nvSpPr>
          <p:cNvPr id="135" name="CustomShape 11"/>
          <p:cNvSpPr/>
          <p:nvPr/>
        </p:nvSpPr>
        <p:spPr>
          <a:xfrm>
            <a:off x="5402880" y="6172200"/>
            <a:ext cx="528480" cy="364680"/>
          </a:xfrm>
          <a:prstGeom prst="rect">
            <a:avLst/>
          </a:prstGeom>
          <a:solidFill>
            <a:srgbClr val="ffff00"/>
          </a:solidFill>
          <a:ln w="12600">
            <a:solidFill>
              <a:srgbClr val="10243e"/>
            </a:solidFill>
            <a:custDash>
              <a:ds d="105000" sp="35000"/>
            </a:custDash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file</a:t>
            </a:r>
            <a:endParaRPr/>
          </a:p>
        </p:txBody>
      </p:sp>
      <p:sp>
        <p:nvSpPr>
          <p:cNvPr id="136" name="Line 12"/>
          <p:cNvSpPr/>
          <p:nvPr/>
        </p:nvSpPr>
        <p:spPr>
          <a:xfrm flipV="1">
            <a:off x="5667120" y="5410080"/>
            <a:ext cx="0" cy="762120"/>
          </a:xfrm>
          <a:prstGeom prst="line">
            <a:avLst/>
          </a:prstGeom>
          <a:ln w="19080">
            <a:solidFill>
              <a:srgbClr val="10243e"/>
            </a:solidFill>
            <a:custDash>
              <a:ds d="53000" sp="53000"/>
            </a:custDash>
            <a:round/>
          </a:ln>
        </p:spPr>
      </p:sp>
    </p:spTree>
  </p:cSld>
  <p:timing>
    <p:tnLst>
      <p:par>
        <p:cTn dur="indefinite" id="200" nodeType="tmRoot" restart="never">
          <p:childTnLst>
            <p:seq>
              <p:cTn dur="indefinite" id="201" nodeType="mainSeq">
                <p:childTnLst>
                  <p:par>
                    <p:cTn fill="hold" id="202">
                      <p:stCondLst>
                        <p:cond delay="indefinite"/>
                      </p:stCondLst>
                      <p:childTnLst>
                        <p:par>
                          <p:cTn fill="hold" id="203">
                            <p:stCondLst>
                              <p:cond delay="0"/>
                            </p:stCondLst>
                            <p:childTnLst>
                              <p:par>
                                <p:cTn fill="hold" id="204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7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06"/>
                                        <p:tgtEl>
                                          <p:spTgt spid="126">
                                            <p:txEl>
                                              <p:pRg end="67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7">
                      <p:stCondLst>
                        <p:cond delay="indefinite"/>
                      </p:stCondLst>
                      <p:childTnLst>
                        <p:par>
                          <p:cTn fill="hold" id="208">
                            <p:stCondLst>
                              <p:cond delay="0"/>
                            </p:stCondLst>
                            <p:childTnLst>
                              <p:par>
                                <p:cTn fill="hold" id="20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22" st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11"/>
                                        <p:tgtEl>
                                          <p:spTgt spid="126">
                                            <p:txEl>
                                              <p:pRg end="122" st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2">
                      <p:stCondLst>
                        <p:cond delay="indefinite"/>
                      </p:stCondLst>
                      <p:childTnLst>
                        <p:par>
                          <p:cTn fill="hold" id="213">
                            <p:stCondLst>
                              <p:cond delay="0"/>
                            </p:stCondLst>
                            <p:childTnLst>
                              <p:par>
                                <p:cTn fill="hold" id="214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01" st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16"/>
                                        <p:tgtEl>
                                          <p:spTgt spid="126">
                                            <p:txEl>
                                              <p:pRg end="201" st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7">
                      <p:stCondLst>
                        <p:cond delay="indefinite"/>
                      </p:stCondLst>
                      <p:childTnLst>
                        <p:par>
                          <p:cTn fill="hold" id="218">
                            <p:stCondLst>
                              <p:cond delay="0"/>
                            </p:stCondLst>
                            <p:childTnLst>
                              <p:par>
                                <p:cTn fill="hold" id="21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21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22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24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25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27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28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3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31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33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34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36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37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39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40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42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43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4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46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48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Outline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Inter-Process communication (IPC)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Shared Memory Segments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Introduction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Pros and Cons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How to create and use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Demonstration of an example with C code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Named Pipes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What is named pipes and how to create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Half-Duplex Named Pipes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Full-Duplex named pipes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Demonstration of  examples with C code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"/>
                                        <p:tgtEl>
                                          <p:spTgt spid="82">
                                            <p:txEl>
                                              <p:pRg end="34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8" st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2"/>
                                        <p:tgtEl>
                                          <p:spTgt spid="82">
                                            <p:txEl>
                                              <p:pRg end="58" st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72" st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5"/>
                                        <p:tgtEl>
                                          <p:spTgt spid="82">
                                            <p:txEl>
                                              <p:pRg end="72" st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6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86" st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8"/>
                                        <p:tgtEl>
                                          <p:spTgt spid="82">
                                            <p:txEl>
                                              <p:pRg end="86" st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08" st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1"/>
                                        <p:tgtEl>
                                          <p:spTgt spid="82">
                                            <p:txEl>
                                              <p:pRg end="108" st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2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48" st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4"/>
                                        <p:tgtEl>
                                          <p:spTgt spid="82">
                                            <p:txEl>
                                              <p:pRg end="148" st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id="27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61" st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9"/>
                                        <p:tgtEl>
                                          <p:spTgt spid="82">
                                            <p:txEl>
                                              <p:pRg end="161" st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0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99" st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2"/>
                                        <p:tgtEl>
                                          <p:spTgt spid="82">
                                            <p:txEl>
                                              <p:pRg end="199" st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3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23" st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5"/>
                                        <p:tgtEl>
                                          <p:spTgt spid="82">
                                            <p:txEl>
                                              <p:pRg end="223" st="1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6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47" st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8"/>
                                        <p:tgtEl>
                                          <p:spTgt spid="82">
                                            <p:txEl>
                                              <p:pRg end="247" st="2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9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86" st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1"/>
                                        <p:tgtEl>
                                          <p:spTgt spid="82">
                                            <p:txEl>
                                              <p:pRg end="286" st="2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Named Pipes - Properties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457200" y="1600200"/>
            <a:ext cx="8229240" cy="5105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Named pipes are system-persistent objects.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i.e. They exist beyond the life of the process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In contrary, anonymous pipes are process-persistent objects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Named Pipes must be explicitly deleted by one of the process by calling “unlink”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By default, it supports 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blocked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read and writes.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i.e. if a process opens the file for reading, it is blocked until another process opens the file for writing, and vice versa.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This can be overridden by calling  O_NONBLOCK flag when opening them.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 named pipe must be opened either 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read-only or write-only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because it is 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half-duplex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, that is, a one-way channel.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49" nodeType="tmRoot" restart="never">
          <p:childTnLst>
            <p:seq>
              <p:cTn dur="indefinite" id="250" nodeType="mainSeq">
                <p:childTnLst>
                  <p:par>
                    <p:cTn fill="hold" id="251">
                      <p:stCondLst>
                        <p:cond delay="indefinite"/>
                      </p:stCondLst>
                      <p:childTnLst>
                        <p:par>
                          <p:cTn fill="hold" id="252">
                            <p:stCondLst>
                              <p:cond delay="0"/>
                            </p:stCondLst>
                            <p:childTnLst>
                              <p:par>
                                <p:cTn fill="hold" id="253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55"/>
                                        <p:tgtEl>
                                          <p:spTgt spid="138">
                                            <p:txEl>
                                              <p:pRg end="43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56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90" st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58"/>
                                        <p:tgtEl>
                                          <p:spTgt spid="138">
                                            <p:txEl>
                                              <p:pRg end="90" st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59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50" st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61"/>
                                        <p:tgtEl>
                                          <p:spTgt spid="138">
                                            <p:txEl>
                                              <p:pRg end="150" st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2">
                      <p:stCondLst>
                        <p:cond delay="indefinite"/>
                      </p:stCondLst>
                      <p:childTnLst>
                        <p:par>
                          <p:cTn fill="hold" id="263">
                            <p:stCondLst>
                              <p:cond delay="0"/>
                            </p:stCondLst>
                            <p:childTnLst>
                              <p:par>
                                <p:cTn fill="hold" id="264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32" st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66"/>
                                        <p:tgtEl>
                                          <p:spTgt spid="138">
                                            <p:txEl>
                                              <p:pRg end="232" st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7">
                      <p:stCondLst>
                        <p:cond delay="indefinite"/>
                      </p:stCondLst>
                      <p:childTnLst>
                        <p:par>
                          <p:cTn fill="hold" id="268">
                            <p:stCondLst>
                              <p:cond delay="0"/>
                            </p:stCondLst>
                            <p:childTnLst>
                              <p:par>
                                <p:cTn fill="hold" id="26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82" st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71"/>
                                        <p:tgtEl>
                                          <p:spTgt spid="138">
                                            <p:txEl>
                                              <p:pRg end="282" st="2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72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08" st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74"/>
                                        <p:tgtEl>
                                          <p:spTgt spid="138">
                                            <p:txEl>
                                              <p:pRg end="408" st="2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75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78" st="4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77"/>
                                        <p:tgtEl>
                                          <p:spTgt spid="138">
                                            <p:txEl>
                                              <p:pRg end="478" st="4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8">
                      <p:stCondLst>
                        <p:cond delay="indefinite"/>
                      </p:stCondLst>
                      <p:childTnLst>
                        <p:par>
                          <p:cTn fill="hold" id="279">
                            <p:stCondLst>
                              <p:cond delay="0"/>
                            </p:stCondLst>
                            <p:childTnLst>
                              <p:par>
                                <p:cTn fill="hold" id="28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93" st="4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82"/>
                                        <p:tgtEl>
                                          <p:spTgt spid="138">
                                            <p:txEl>
                                              <p:pRg end="593" st="4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1. Creating a Named Pipe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function "mkfifo" can be used to create a named pipe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Courier New"/>
              </a:rPr>
              <a:t>int mkfifo(const char *path, mode_t mode)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It creates the new named pipe file as specified by the path.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mode parameter used to set the permissions of the file.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This function creates a new named pipe or returns an error of EEXIST if the named pipe already exists. 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2. Opening Named Pipe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 named pipe can be opened for reading or writing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It is handled just like any other normal file in the system.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Ex: a named pipe can be opened by using the 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open() 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system call, or by using the 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fopen()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 standard C library function.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Once you have created the named pipe, you can treat it as a file so far as the operations for opening, reading, writing, and deleting are concerned.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3. Reading From and Writing to a Named Pipe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Reading from and writing to a named pipe are very similar to reading and writing from or to a normal file.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standard C library function calls 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read()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 and 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write()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 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can be used for reading from and writing to a named pipe.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These operations are blocking, by default.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3. Reading From and Writing to a Named Pipe Cont.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 named pipe cannot be opened for both reading and writing.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process opening it must choose either read mode or write mode.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pipe opened in one mode will remain in that mode until it is closed.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Read and write operations to a named pipe are blocking, by default.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3. Reading From and Writing to a Named Pipe Cont.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Therefore if a process reads from a named pipe and if the pipe does not have data in it, the reading process will be blocked.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Similarly if a process tries to write to a named pipe that has no reader, the writing process gets blocked, until another process opens the named pipe for reading.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This, of course, can be overridden by specifying the O_NONBLOCK flag while opening the named pipe.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Seek operations (via the Standard C library function lseek) cannot be performed on named pipes.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Code Example of </a:t>
            </a:r>
            <a:r>
              <a:rPr b="1" lang="en-US" sz="4400">
                <a:solidFill>
                  <a:srgbClr val="000000"/>
                </a:solidFill>
                <a:latin typeface="Calibri"/>
              </a:rPr>
              <a:t>Half-Duplex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Communication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2209680" y="3270600"/>
            <a:ext cx="1371240" cy="837720"/>
          </a:xfrm>
          <a:prstGeom prst="rect">
            <a:avLst/>
          </a:prstGeom>
          <a:gradFill>
            <a:gsLst>
              <a:gs pos="0">
                <a:srgbClr val="ff9135"/>
              </a:gs>
              <a:gs pos="50000">
                <a:srgbClr val="cc6d20"/>
              </a:gs>
              <a:gs pos="100000">
                <a:srgbClr val="ff9135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Calibri"/>
              </a:rPr>
              <a:t>Client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5562720" y="3270600"/>
            <a:ext cx="1294920" cy="837720"/>
          </a:xfrm>
          <a:prstGeom prst="rect">
            <a:avLst/>
          </a:prstGeom>
          <a:gradFill>
            <a:gsLst>
              <a:gs pos="0">
                <a:srgbClr val="7b57a7"/>
              </a:gs>
              <a:gs pos="50000">
                <a:srgbClr val="5e437f"/>
              </a:gs>
              <a:gs pos="100000">
                <a:srgbClr val="7b57a7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Calibri"/>
              </a:rPr>
              <a:t>Server</a:t>
            </a:r>
            <a:endParaRPr/>
          </a:p>
        </p:txBody>
      </p:sp>
      <p:sp>
        <p:nvSpPr>
          <p:cNvPr id="152" name="CustomShape 4"/>
          <p:cNvSpPr/>
          <p:nvPr/>
        </p:nvSpPr>
        <p:spPr>
          <a:xfrm>
            <a:off x="3886200" y="3439440"/>
            <a:ext cx="1371240" cy="5007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53" name="CustomShape 5"/>
          <p:cNvSpPr/>
          <p:nvPr/>
        </p:nvSpPr>
        <p:spPr>
          <a:xfrm>
            <a:off x="4156920" y="3853800"/>
            <a:ext cx="66132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Pipe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How to obtain Full-Duplex using Named Pipes?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 full-duplex communication can be established using different named pipes so each named pipe provides the flow of data in one direction.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Care should be taken to avoid deadlock.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An Example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Let us assume that the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server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opens the named pipe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NP1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for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reading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and the second pipe </a:t>
            </a:r>
            <a:r>
              <a:rPr lang="en-US" sz="3200">
                <a:solidFill>
                  <a:srgbClr val="0070c0"/>
                </a:solidFill>
                <a:latin typeface="Calibri"/>
              </a:rPr>
              <a:t>NP2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for </a:t>
            </a:r>
            <a:r>
              <a:rPr lang="en-US" sz="3200">
                <a:solidFill>
                  <a:srgbClr val="0070c0"/>
                </a:solidFill>
                <a:latin typeface="Calibri"/>
              </a:rPr>
              <a:t>writing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Then to ensure this works correctly, the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client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must open the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NP1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for </a:t>
            </a:r>
            <a:r>
              <a:rPr lang="en-US" sz="3200">
                <a:solidFill>
                  <a:srgbClr val="0070c0"/>
                </a:solidFill>
                <a:latin typeface="Calibri"/>
              </a:rPr>
              <a:t>writing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and the </a:t>
            </a:r>
            <a:r>
              <a:rPr lang="en-US" sz="3200">
                <a:solidFill>
                  <a:srgbClr val="0070c0"/>
                </a:solidFill>
                <a:latin typeface="Calibri"/>
              </a:rPr>
              <a:t>NP2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for </a:t>
            </a:r>
            <a:r>
              <a:rPr lang="en-US" sz="3200">
                <a:solidFill>
                  <a:srgbClr val="c00000"/>
                </a:solidFill>
                <a:latin typeface="Calibri"/>
              </a:rPr>
              <a:t>reading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This way a full-duplex channel can be established between the two processes.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Failure to observe the above-mentioned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sequence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may result in a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deadlock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situation.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Code Example of </a:t>
            </a:r>
            <a:r>
              <a:rPr b="1" lang="en-US" sz="4400">
                <a:solidFill>
                  <a:srgbClr val="000000"/>
                </a:solidFill>
                <a:latin typeface="Calibri"/>
              </a:rPr>
              <a:t>Full-Duplex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 Communication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2209680" y="3270600"/>
            <a:ext cx="1371240" cy="837720"/>
          </a:xfrm>
          <a:prstGeom prst="rect">
            <a:avLst/>
          </a:prstGeom>
          <a:gradFill>
            <a:gsLst>
              <a:gs pos="0">
                <a:srgbClr val="ff9135"/>
              </a:gs>
              <a:gs pos="50000">
                <a:srgbClr val="cc6d20"/>
              </a:gs>
              <a:gs pos="100000">
                <a:srgbClr val="ff9135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Calibri"/>
              </a:rPr>
              <a:t>Client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5562720" y="3270600"/>
            <a:ext cx="1294920" cy="837720"/>
          </a:xfrm>
          <a:prstGeom prst="rect">
            <a:avLst/>
          </a:prstGeom>
          <a:gradFill>
            <a:gsLst>
              <a:gs pos="0">
                <a:srgbClr val="7b57a7"/>
              </a:gs>
              <a:gs pos="50000">
                <a:srgbClr val="5e437f"/>
              </a:gs>
              <a:gs pos="100000">
                <a:srgbClr val="7b57a7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Calibri"/>
              </a:rPr>
              <a:t>Server</a:t>
            </a:r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3870360" y="3141000"/>
            <a:ext cx="1371240" cy="3639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62" name="CustomShape 5"/>
          <p:cNvSpPr/>
          <p:nvPr/>
        </p:nvSpPr>
        <p:spPr>
          <a:xfrm>
            <a:off x="3962520" y="2771640"/>
            <a:ext cx="118692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Pipe NP1</a:t>
            </a:r>
            <a:endParaRPr/>
          </a:p>
        </p:txBody>
      </p:sp>
      <p:sp>
        <p:nvSpPr>
          <p:cNvPr id="163" name="CustomShape 6"/>
          <p:cNvSpPr/>
          <p:nvPr/>
        </p:nvSpPr>
        <p:spPr>
          <a:xfrm flipH="1">
            <a:off x="3869640" y="3825360"/>
            <a:ext cx="1371240" cy="3639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64" name="CustomShape 7"/>
          <p:cNvSpPr/>
          <p:nvPr/>
        </p:nvSpPr>
        <p:spPr>
          <a:xfrm>
            <a:off x="4106880" y="4189320"/>
            <a:ext cx="118692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Pipe NP2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Inter-Process Communication (IPC)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IPC is a set of methods for the exchange of data among multiple threads or processes.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Benefits of Named Pipes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457200" y="1600200"/>
            <a:ext cx="822924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Named pipes are very simple to use.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mkfifo is a thread-safe function.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 synchronization mechanism is needed when using named pipes.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Write (using write function call) to a named pipe is guaranteed to be atomic. It is atomic even if the named pipe is opened in non-blocking mode.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Named pipes have permissions (read and write) associated with them, unlike anonymous pipes. These permissions can be used to enforce secure communication.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83" nodeType="tmRoot" restart="never">
          <p:childTnLst>
            <p:seq>
              <p:cTn dur="indefinite" id="284" nodeType="mainSeq">
                <p:childTnLst>
                  <p:par>
                    <p:cTn fill="hold" id="285">
                      <p:stCondLst>
                        <p:cond delay="indefinite"/>
                      </p:stCondLst>
                      <p:childTnLst>
                        <p:par>
                          <p:cTn fill="hold" id="286">
                            <p:stCondLst>
                              <p:cond delay="0"/>
                            </p:stCondLst>
                            <p:childTnLst>
                              <p:par>
                                <p:cTn fill="hold" id="287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89"/>
                                        <p:tgtEl>
                                          <p:spTgt spid="166">
                                            <p:txEl>
                                              <p:pRg end="36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0">
                      <p:stCondLst>
                        <p:cond delay="indefinite"/>
                      </p:stCondLst>
                      <p:childTnLst>
                        <p:par>
                          <p:cTn fill="hold" id="291">
                            <p:stCondLst>
                              <p:cond delay="0"/>
                            </p:stCondLst>
                            <p:childTnLst>
                              <p:par>
                                <p:cTn fill="hold" id="292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70" st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94"/>
                                        <p:tgtEl>
                                          <p:spTgt spid="166">
                                            <p:txEl>
                                              <p:pRg end="70" st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5">
                      <p:stCondLst>
                        <p:cond delay="indefinite"/>
                      </p:stCondLst>
                      <p:childTnLst>
                        <p:par>
                          <p:cTn fill="hold" id="296">
                            <p:stCondLst>
                              <p:cond delay="0"/>
                            </p:stCondLst>
                            <p:childTnLst>
                              <p:par>
                                <p:cTn fill="hold" id="297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33" st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299"/>
                                        <p:tgtEl>
                                          <p:spTgt spid="166">
                                            <p:txEl>
                                              <p:pRg end="133" st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0">
                      <p:stCondLst>
                        <p:cond delay="indefinite"/>
                      </p:stCondLst>
                      <p:childTnLst>
                        <p:par>
                          <p:cTn fill="hold" id="301">
                            <p:stCondLst>
                              <p:cond delay="0"/>
                            </p:stCondLst>
                            <p:childTnLst>
                              <p:par>
                                <p:cTn fill="hold" id="302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79" st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04"/>
                                        <p:tgtEl>
                                          <p:spTgt spid="166">
                                            <p:txEl>
                                              <p:pRg end="279" st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5">
                      <p:stCondLst>
                        <p:cond delay="indefinite"/>
                      </p:stCondLst>
                      <p:childTnLst>
                        <p:par>
                          <p:cTn fill="hold" id="306">
                            <p:stCondLst>
                              <p:cond delay="0"/>
                            </p:stCondLst>
                            <p:childTnLst>
                              <p:par>
                                <p:cTn fill="hold" id="307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34" st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09"/>
                                        <p:tgtEl>
                                          <p:spTgt spid="166">
                                            <p:txEl>
                                              <p:pRg end="434" st="2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Limitations of Named Pipes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Named pipes can only be used for communication among processes on the same host machine.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Named pipes can be created only in the local file system of the host, (i.e. cannot create a named pipe on the NFS file system.)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Careful programming is required for the client and server, in order 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to avoid deadlocks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Named pipe data is a byte stream, and no record identification exists.</a:t>
            </a:r>
            <a:endParaRPr/>
          </a:p>
        </p:txBody>
      </p:sp>
    </p:spTree>
  </p:cSld>
  <p:timing>
    <p:tnLst>
      <p:par>
        <p:cTn dur="indefinite" id="310" nodeType="tmRoot" restart="never">
          <p:childTnLst>
            <p:seq>
              <p:cTn dur="indefinite" id="311" nodeType="mainSeq">
                <p:childTnLst>
                  <p:par>
                    <p:cTn fill="hold" id="312">
                      <p:stCondLst>
                        <p:cond delay="indefinite"/>
                      </p:stCondLst>
                      <p:childTnLst>
                        <p:par>
                          <p:cTn fill="hold" id="313">
                            <p:stCondLst>
                              <p:cond delay="0"/>
                            </p:stCondLst>
                            <p:childTnLst>
                              <p:par>
                                <p:cTn fill="hold" id="314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89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16"/>
                                        <p:tgtEl>
                                          <p:spTgt spid="168">
                                            <p:txEl>
                                              <p:pRg end="89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7">
                      <p:stCondLst>
                        <p:cond delay="indefinite"/>
                      </p:stCondLst>
                      <p:childTnLst>
                        <p:par>
                          <p:cTn fill="hold" id="318">
                            <p:stCondLst>
                              <p:cond delay="0"/>
                            </p:stCondLst>
                            <p:childTnLst>
                              <p:par>
                                <p:cTn fill="hold" id="31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17" st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21"/>
                                        <p:tgtEl>
                                          <p:spTgt spid="168">
                                            <p:txEl>
                                              <p:pRg end="217" st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22">
                      <p:stCondLst>
                        <p:cond delay="indefinite"/>
                      </p:stCondLst>
                      <p:childTnLst>
                        <p:par>
                          <p:cTn fill="hold" id="323">
                            <p:stCondLst>
                              <p:cond delay="0"/>
                            </p:stCondLst>
                            <p:childTnLst>
                              <p:par>
                                <p:cTn fill="hold" id="324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05" st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26"/>
                                        <p:tgtEl>
                                          <p:spTgt spid="168">
                                            <p:txEl>
                                              <p:pRg end="305" st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27">
                      <p:stCondLst>
                        <p:cond delay="indefinite"/>
                      </p:stCondLst>
                      <p:childTnLst>
                        <p:par>
                          <p:cTn fill="hold" id="328">
                            <p:stCondLst>
                              <p:cond delay="0"/>
                            </p:stCondLst>
                            <p:childTnLst>
                              <p:par>
                                <p:cTn fill="hold" id="32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76" st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31"/>
                                        <p:tgtEl>
                                          <p:spTgt spid="168">
                                            <p:txEl>
                                              <p:pRg end="376" st="3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References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Shared Memory Under Linux by Mike Perry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u="sng">
                <a:solidFill>
                  <a:srgbClr val="0000ff"/>
                </a:solidFill>
                <a:latin typeface="Calibri"/>
                <a:hlinkClick r:id="rId1"/>
              </a:rPr>
              <a:t>http://fscked.org/writings/SHM</a:t>
            </a:r>
            <a:r>
              <a:rPr lang="en-US" sz="2800" u="sng">
                <a:solidFill>
                  <a:srgbClr val="0000ff"/>
                </a:solidFill>
                <a:latin typeface="Calibri"/>
                <a:hlinkClick r:id="rId2"/>
              </a:rPr>
              <a:t>/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Beej's Guide to Unix IPC by Brian "Beej Jorgensen" Hall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Section 9. Shared Memory Segments: </a:t>
            </a:r>
            <a:r>
              <a:rPr lang="en-US" sz="2800" u="sng">
                <a:solidFill>
                  <a:srgbClr val="0000ff"/>
                </a:solidFill>
                <a:latin typeface="Calibri"/>
                <a:hlinkClick r:id="rId3"/>
              </a:rPr>
              <a:t>http</a:t>
            </a:r>
            <a:r>
              <a:rPr lang="en-US" sz="2800" u="sng">
                <a:solidFill>
                  <a:srgbClr val="0000ff"/>
                </a:solidFill>
                <a:latin typeface="Calibri"/>
                <a:hlinkClick r:id="rId4"/>
              </a:rPr>
              <a:t>://</a:t>
            </a:r>
            <a:r>
              <a:rPr lang="en-US" sz="2800" u="sng">
                <a:solidFill>
                  <a:srgbClr val="0000ff"/>
                </a:solidFill>
                <a:latin typeface="Calibri"/>
                <a:hlinkClick r:id="rId5"/>
              </a:rPr>
              <a:t>beej.us/guide/bgipc/output/html/multipage/shm.html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Introduction to Interprocess Communication Using Named Pipes by Faisal Faruqui, July 2002 at Oracle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u="sng">
                <a:solidFill>
                  <a:srgbClr val="0000ff"/>
                </a:solidFill>
                <a:latin typeface="Calibri"/>
                <a:hlinkClick r:id="rId6"/>
              </a:rPr>
              <a:t>http://developers.sun.com/solaris/articles/named_pipes.html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Why do we need IPC?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Information sharing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Computational Speedup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When parallelizing programs 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Modularity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Convenience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Privilege separation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Ability to provide access control</a:t>
            </a:r>
            <a:endParaRPr/>
          </a:p>
        </p:txBody>
      </p:sp>
    </p:spTree>
  </p:cSld>
  <p:timing>
    <p:tnLst>
      <p:par>
        <p:cTn dur="indefinite" id="42" nodeType="tmRoot" restart="never">
          <p:childTnLst>
            <p:seq>
              <p:cTn dur="indefinite" id="43" nodeType="mainSeq">
                <p:childTnLst>
                  <p:par>
                    <p:cTn fill="hold" id="44">
                      <p:stCondLst>
                        <p:cond delay="indefinite"/>
                      </p:stCondLst>
                      <p:childTnLst>
                        <p:par>
                          <p:cTn fill="hold" id="45">
                            <p:stCondLst>
                              <p:cond delay="0"/>
                            </p:stCondLst>
                            <p:childTnLst>
                              <p:par>
                                <p:cTn fill="hold" id="46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48"/>
                                        <p:tgtEl>
                                          <p:spTgt spid="86">
                                            <p:txEl>
                                              <p:pRg end="2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9">
                      <p:stCondLst>
                        <p:cond delay="indefinite"/>
                      </p:stCondLst>
                      <p:childTnLst>
                        <p:par>
                          <p:cTn fill="hold" id="50">
                            <p:stCondLst>
                              <p:cond delay="0"/>
                            </p:stCondLst>
                            <p:childTnLst>
                              <p:par>
                                <p:cTn fill="hold" id="51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3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53"/>
                                        <p:tgtEl>
                                          <p:spTgt spid="86">
                                            <p:txEl>
                                              <p:pRg end="43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4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72" st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56"/>
                                        <p:tgtEl>
                                          <p:spTgt spid="86">
                                            <p:txEl>
                                              <p:pRg end="72" st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>
                      <p:stCondLst>
                        <p:cond delay="indefinite"/>
                      </p:stCondLst>
                      <p:childTnLst>
                        <p:par>
                          <p:cTn fill="hold" id="58">
                            <p:stCondLst>
                              <p:cond delay="0"/>
                            </p:stCondLst>
                            <p:childTnLst>
                              <p:par>
                                <p:cTn fill="hold" id="5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84" st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61"/>
                                        <p:tgtEl>
                                          <p:spTgt spid="86">
                                            <p:txEl>
                                              <p:pRg end="84" st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2">
                      <p:stCondLst>
                        <p:cond delay="indefinite"/>
                      </p:stCondLst>
                      <p:childTnLst>
                        <p:par>
                          <p:cTn fill="hold" id="63">
                            <p:stCondLst>
                              <p:cond delay="0"/>
                            </p:stCondLst>
                            <p:childTnLst>
                              <p:par>
                                <p:cTn fill="hold" id="64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97" st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66"/>
                                        <p:tgtEl>
                                          <p:spTgt spid="86">
                                            <p:txEl>
                                              <p:pRg end="97" st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7">
                      <p:stCondLst>
                        <p:cond delay="indefinite"/>
                      </p:stCondLst>
                      <p:childTnLst>
                        <p:par>
                          <p:cTn fill="hold" id="68">
                            <p:stCondLst>
                              <p:cond delay="0"/>
                            </p:stCondLst>
                            <p:childTnLst>
                              <p:par>
                                <p:cTn fill="hold" id="6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19" st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1"/>
                                        <p:tgtEl>
                                          <p:spTgt spid="86">
                                            <p:txEl>
                                              <p:pRg end="119" st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2" nodeType="with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53" st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4"/>
                                        <p:tgtEl>
                                          <p:spTgt spid="86">
                                            <p:txEl>
                                              <p:pRg end="153" st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Methods of IPC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600">
                <a:solidFill>
                  <a:srgbClr val="00b050"/>
                </a:solidFill>
                <a:latin typeface="Calibri"/>
              </a:rPr>
              <a:t>Shared memory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600">
                <a:solidFill>
                  <a:srgbClr val="00b050"/>
                </a:solidFill>
                <a:latin typeface="Calibri"/>
              </a:rPr>
              <a:t>Named Pipes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Message passing (MPI)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Synchronization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Remote procedure calls (RPC)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Etc.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75" nodeType="tmRoot" restart="never">
          <p:childTnLst>
            <p:seq>
              <p:cTn dur="indefinite" id="76" nodeType="mainSeq">
                <p:childTnLst>
                  <p:par>
                    <p:cTn fill="hold" id="77">
                      <p:stCondLst>
                        <p:cond delay="indefinite"/>
                      </p:stCondLst>
                      <p:childTnLst>
                        <p:par>
                          <p:cTn fill="hold" id="78">
                            <p:stCondLst>
                              <p:cond delay="0"/>
                            </p:stCondLst>
                            <p:childTnLst>
                              <p:par>
                                <p:cTn fill="hold" id="79" nodeType="clickEffect" presetClass="emph" presetID="1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80"/>
                                        <p:tgtEl>
                                          <p:spTgt spid="88">
                                            <p:txEl>
                                              <p:pRg end="14" st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hold" id="81" nodeType="withEffect" presetClass="emph" presetID="1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82"/>
                                        <p:tgtEl>
                                          <p:spTgt spid="88">
                                            <p:txEl>
                                              <p:pRg end="26" st="1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894400" y="4191120"/>
            <a:ext cx="2972880" cy="1345320"/>
          </a:xfrm>
          <a:prstGeom prst="rect">
            <a:avLst/>
          </a:prstGeom>
          <a:gradFill>
            <a:gsLst>
              <a:gs pos="0">
                <a:srgbClr val="fff1ec"/>
              </a:gs>
              <a:gs pos="50000">
                <a:srgbClr val="ffd2bc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Memory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Shared Memory Segment</a:t>
            </a:r>
            <a:endParaRPr/>
          </a:p>
        </p:txBody>
      </p:sp>
      <p:sp>
        <p:nvSpPr>
          <p:cNvPr id="91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What is shared memory?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Shared memory (SHM) is one method of inter-process communication (IPC) whereby 2 or more processes share a single chunk of memory to communicate.</a:t>
            </a:r>
            <a:endParaRPr/>
          </a:p>
        </p:txBody>
      </p:sp>
      <p:sp>
        <p:nvSpPr>
          <p:cNvPr id="92" name="CustomShape 4"/>
          <p:cNvSpPr/>
          <p:nvPr/>
        </p:nvSpPr>
        <p:spPr>
          <a:xfrm>
            <a:off x="3429000" y="4834800"/>
            <a:ext cx="1904760" cy="638280"/>
          </a:xfrm>
          <a:prstGeom prst="rect">
            <a:avLst/>
          </a:prstGeom>
          <a:gradFill>
            <a:gsLst>
              <a:gs pos="0">
                <a:srgbClr val="ff9135"/>
              </a:gs>
              <a:gs pos="50000">
                <a:srgbClr val="cc6d20"/>
              </a:gs>
              <a:gs pos="100000">
                <a:srgbClr val="ff9135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Calibri"/>
              </a:rPr>
              <a:t>Memory Segment</a:t>
            </a:r>
            <a:endParaRPr/>
          </a:p>
        </p:txBody>
      </p:sp>
      <p:sp>
        <p:nvSpPr>
          <p:cNvPr id="93" name="CustomShape 5"/>
          <p:cNvSpPr/>
          <p:nvPr/>
        </p:nvSpPr>
        <p:spPr>
          <a:xfrm>
            <a:off x="2262600" y="5869440"/>
            <a:ext cx="1263240" cy="364680"/>
          </a:xfrm>
          <a:prstGeom prst="rect">
            <a:avLst/>
          </a:prstGeom>
          <a:gradFill>
            <a:gsLst>
              <a:gs pos="0">
                <a:srgbClr val="34b3d5"/>
              </a:gs>
              <a:gs pos="50000">
                <a:srgbClr val="2988a1"/>
              </a:gs>
              <a:gs pos="100000">
                <a:srgbClr val="34b3d5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Process 1</a:t>
            </a:r>
            <a:endParaRPr/>
          </a:p>
        </p:txBody>
      </p:sp>
      <p:sp>
        <p:nvSpPr>
          <p:cNvPr id="94" name="CustomShape 6"/>
          <p:cNvSpPr/>
          <p:nvPr/>
        </p:nvSpPr>
        <p:spPr>
          <a:xfrm>
            <a:off x="3533760" y="5879160"/>
            <a:ext cx="1263240" cy="364680"/>
          </a:xfrm>
          <a:prstGeom prst="rect">
            <a:avLst/>
          </a:prstGeom>
          <a:gradFill>
            <a:gsLst>
              <a:gs pos="0">
                <a:srgbClr val="34b3d5"/>
              </a:gs>
              <a:gs pos="50000">
                <a:srgbClr val="2988a1"/>
              </a:gs>
              <a:gs pos="100000">
                <a:srgbClr val="34b3d5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Process 2</a:t>
            </a:r>
            <a:endParaRPr/>
          </a:p>
        </p:txBody>
      </p:sp>
      <p:sp>
        <p:nvSpPr>
          <p:cNvPr id="95" name="CustomShape 7"/>
          <p:cNvSpPr/>
          <p:nvPr/>
        </p:nvSpPr>
        <p:spPr>
          <a:xfrm>
            <a:off x="5463000" y="5869440"/>
            <a:ext cx="1263240" cy="364680"/>
          </a:xfrm>
          <a:prstGeom prst="rect">
            <a:avLst/>
          </a:prstGeom>
          <a:gradFill>
            <a:gsLst>
              <a:gs pos="0">
                <a:srgbClr val="34b3d5"/>
              </a:gs>
              <a:gs pos="50000">
                <a:srgbClr val="2988a1"/>
              </a:gs>
              <a:gs pos="100000">
                <a:srgbClr val="34b3d5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Process n</a:t>
            </a:r>
            <a:endParaRPr/>
          </a:p>
        </p:txBody>
      </p:sp>
      <p:sp>
        <p:nvSpPr>
          <p:cNvPr id="96" name="CustomShape 8"/>
          <p:cNvSpPr/>
          <p:nvPr/>
        </p:nvSpPr>
        <p:spPr>
          <a:xfrm>
            <a:off x="4912200" y="5869440"/>
            <a:ext cx="40824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…</a:t>
            </a:r>
            <a:endParaRPr/>
          </a:p>
        </p:txBody>
      </p:sp>
      <p:sp>
        <p:nvSpPr>
          <p:cNvPr id="97" name="CustomShape 9"/>
          <p:cNvSpPr/>
          <p:nvPr/>
        </p:nvSpPr>
        <p:spPr>
          <a:xfrm flipV="1">
            <a:off x="2894400" y="5203440"/>
            <a:ext cx="531720" cy="66492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98" name="CustomShape 10"/>
          <p:cNvSpPr/>
          <p:nvPr/>
        </p:nvSpPr>
        <p:spPr>
          <a:xfrm flipV="1">
            <a:off x="4165560" y="5204160"/>
            <a:ext cx="360" cy="67464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99" name="CustomShape 11"/>
          <p:cNvSpPr/>
          <p:nvPr/>
        </p:nvSpPr>
        <p:spPr>
          <a:xfrm flipH="1" flipV="1">
            <a:off x="5334120" y="5203440"/>
            <a:ext cx="760320" cy="664920"/>
          </a:xfrm>
          <a:prstGeom prst="straightConnector1">
            <a:avLst/>
          </a:prstGeom>
          <a:ln w="9360">
            <a:solidFill>
              <a:srgbClr val="4a7ebb"/>
            </a:solidFill>
            <a:round/>
            <a:tailEnd len="med" type="triangle" w="med"/>
          </a:ln>
        </p:spPr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Steps of Shared Memory IPC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Creating the segment and connecting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Getting a pointer to the segment 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Reading and Writing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Detaching from and deleting segments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83" nodeType="tmRoot" restart="never">
          <p:childTnLst>
            <p:seq>
              <p:cTn dur="indefinite" id="84" nodeType="mainSeq">
                <p:childTnLst>
                  <p:par>
                    <p:cTn fill="hold" id="85">
                      <p:stCondLst>
                        <p:cond delay="indefinite"/>
                      </p:stCondLst>
                      <p:childTnLst>
                        <p:par>
                          <p:cTn fill="hold" id="86">
                            <p:stCondLst>
                              <p:cond delay="0"/>
                            </p:stCondLst>
                            <p:childTnLst>
                              <p:par>
                                <p:cTn fill="hold" id="87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89"/>
                                        <p:tgtEl>
                                          <p:spTgt spid="101">
                                            <p:txEl>
                                              <p:pRg end="36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0">
                      <p:stCondLst>
                        <p:cond delay="indefinite"/>
                      </p:stCondLst>
                      <p:childTnLst>
                        <p:par>
                          <p:cTn fill="hold" id="91">
                            <p:stCondLst>
                              <p:cond delay="0"/>
                            </p:stCondLst>
                            <p:childTnLst>
                              <p:par>
                                <p:cTn fill="hold" id="92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70" st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94"/>
                                        <p:tgtEl>
                                          <p:spTgt spid="101">
                                            <p:txEl>
                                              <p:pRg end="70" st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5">
                      <p:stCondLst>
                        <p:cond delay="indefinite"/>
                      </p:stCondLst>
                      <p:childTnLst>
                        <p:par>
                          <p:cTn fill="hold" id="96">
                            <p:stCondLst>
                              <p:cond delay="0"/>
                            </p:stCondLst>
                            <p:childTnLst>
                              <p:par>
                                <p:cTn fill="hold" id="97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90" st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99"/>
                                        <p:tgtEl>
                                          <p:spTgt spid="101">
                                            <p:txEl>
                                              <p:pRg end="90" st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0">
                      <p:stCondLst>
                        <p:cond delay="indefinite"/>
                      </p:stCondLst>
                      <p:childTnLst>
                        <p:par>
                          <p:cTn fill="hold" id="101">
                            <p:stCondLst>
                              <p:cond delay="0"/>
                            </p:stCondLst>
                            <p:childTnLst>
                              <p:par>
                                <p:cTn fill="hold" id="102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27" st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04"/>
                                        <p:tgtEl>
                                          <p:spTgt spid="101">
                                            <p:txEl>
                                              <p:pRg end="127" st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1. Creating the segment and connecting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System V IPC is used in these examples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 shared memory segment is ‘created’ and ‘connected to’ via the 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shmget()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 call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int shmget(key_t </a:t>
            </a:r>
            <a:r>
              <a:rPr i="1" lang="en-US" sz="2400">
                <a:solidFill>
                  <a:srgbClr val="000000"/>
                </a:solidFill>
                <a:latin typeface="Courier New"/>
              </a:rPr>
              <a:t>key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, size_t </a:t>
            </a:r>
            <a:r>
              <a:rPr i="1" lang="en-US" sz="2400">
                <a:solidFill>
                  <a:srgbClr val="000000"/>
                </a:solidFill>
                <a:latin typeface="Courier New"/>
              </a:rPr>
              <a:t>size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, int </a:t>
            </a:r>
            <a:r>
              <a:rPr i="1" lang="en-US" sz="2400">
                <a:solidFill>
                  <a:srgbClr val="000000"/>
                </a:solidFill>
                <a:latin typeface="Courier New"/>
              </a:rPr>
              <a:t>shmflg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);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 </a:t>
            </a:r>
            <a:r>
              <a:rPr i="1" lang="en-US" sz="2400">
                <a:solidFill>
                  <a:srgbClr val="000000"/>
                </a:solidFill>
                <a:latin typeface="Calibri"/>
              </a:rPr>
              <a:t>key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 argument should be created using 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ftok()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 </a:t>
            </a:r>
            <a:r>
              <a:rPr i="1" lang="en-US" sz="2400">
                <a:solidFill>
                  <a:srgbClr val="000000"/>
                </a:solidFill>
                <a:latin typeface="Calibri"/>
              </a:rPr>
              <a:t>size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, is the size in bytes of the shared memory segment.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 </a:t>
            </a:r>
            <a:r>
              <a:rPr i="1" lang="en-US" sz="2400">
                <a:solidFill>
                  <a:srgbClr val="000000"/>
                </a:solidFill>
                <a:latin typeface="Calibri"/>
              </a:rPr>
              <a:t>shmflg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 should be set to the permissions of the segment bitwise-ORd with IPC_CREAT if you want to create the segment, but can be 0 otherwise.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Upon successful completion, 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shmget()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 returns an identifier for the shared memory segment.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05" nodeType="tmRoot" restart="never">
          <p:childTnLst>
            <p:seq>
              <p:cTn dur="indefinite" id="106" nodeType="mainSeq">
                <p:childTnLst>
                  <p:par>
                    <p:cTn fill="hold" id="107">
                      <p:stCondLst>
                        <p:cond delay="indefinite"/>
                      </p:stCondLst>
                      <p:childTnLst>
                        <p:par>
                          <p:cTn fill="hold" id="108">
                            <p:stCondLst>
                              <p:cond delay="0"/>
                            </p:stCondLst>
                            <p:childTnLst>
                              <p:par>
                                <p:cTn fill="hold" id="10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9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11"/>
                                        <p:tgtEl>
                                          <p:spTgt spid="103">
                                            <p:txEl>
                                              <p:pRg end="39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2">
                      <p:stCondLst>
                        <p:cond delay="indefinite"/>
                      </p:stCondLst>
                      <p:childTnLst>
                        <p:par>
                          <p:cTn fill="hold" id="113">
                            <p:stCondLst>
                              <p:cond delay="0"/>
                            </p:stCondLst>
                            <p:childTnLst>
                              <p:par>
                                <p:cTn fill="hold" id="114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17" st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16"/>
                                        <p:tgtEl>
                                          <p:spTgt spid="103">
                                            <p:txEl>
                                              <p:pRg end="117" st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7">
                      <p:stCondLst>
                        <p:cond delay="indefinite"/>
                      </p:stCondLst>
                      <p:childTnLst>
                        <p:par>
                          <p:cTn fill="hold" id="118">
                            <p:stCondLst>
                              <p:cond delay="0"/>
                            </p:stCondLst>
                            <p:childTnLst>
                              <p:par>
                                <p:cTn fill="hold" id="11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65" st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21"/>
                                        <p:tgtEl>
                                          <p:spTgt spid="103">
                                            <p:txEl>
                                              <p:pRg end="165" st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2">
                      <p:stCondLst>
                        <p:cond delay="indefinite"/>
                      </p:stCondLst>
                      <p:childTnLst>
                        <p:par>
                          <p:cTn fill="hold" id="123">
                            <p:stCondLst>
                              <p:cond delay="0"/>
                            </p:stCondLst>
                            <p:childTnLst>
                              <p:par>
                                <p:cTn fill="hold" id="124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15" st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26"/>
                                        <p:tgtEl>
                                          <p:spTgt spid="103">
                                            <p:txEl>
                                              <p:pRg end="215" st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7">
                      <p:stCondLst>
                        <p:cond delay="indefinite"/>
                      </p:stCondLst>
                      <p:childTnLst>
                        <p:par>
                          <p:cTn fill="hold" id="128">
                            <p:stCondLst>
                              <p:cond delay="0"/>
                            </p:stCondLst>
                            <p:childTnLst>
                              <p:par>
                                <p:cTn fill="hold" id="12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77" st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31"/>
                                        <p:tgtEl>
                                          <p:spTgt spid="103">
                                            <p:txEl>
                                              <p:pRg end="277" st="2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2">
                      <p:stCondLst>
                        <p:cond delay="indefinite"/>
                      </p:stCondLst>
                      <p:childTnLst>
                        <p:par>
                          <p:cTn fill="hold" id="133">
                            <p:stCondLst>
                              <p:cond delay="0"/>
                            </p:stCondLst>
                            <p:childTnLst>
                              <p:par>
                                <p:cTn fill="hold" id="134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23" st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36"/>
                                        <p:tgtEl>
                                          <p:spTgt spid="103">
                                            <p:txEl>
                                              <p:pRg end="423" st="2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7">
                      <p:stCondLst>
                        <p:cond delay="indefinite"/>
                      </p:stCondLst>
                      <p:childTnLst>
                        <p:par>
                          <p:cTn fill="hold" id="138">
                            <p:stCondLst>
                              <p:cond delay="0"/>
                            </p:stCondLst>
                            <p:childTnLst>
                              <p:par>
                                <p:cTn fill="hold" id="139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14" st="4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41"/>
                                        <p:tgtEl>
                                          <p:spTgt spid="103">
                                            <p:txEl>
                                              <p:pRg end="514" st="4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1. Creating the segment and connecting Cont.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Here's an example call that creates a 1K segment with 644 permissions (rw-r--r--)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key_t key;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int shmid;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key = ftok("/home/beej/somefile3", 'R');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</a:rPr>
              <a:t>shmid = shmget(key, 1024, 0644 | IPC_CREAT);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