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2"/>
  </p:notesMasterIdLst>
  <p:sldIdLst>
    <p:sldId id="256" r:id="rId2"/>
    <p:sldId id="257" r:id="rId3"/>
    <p:sldId id="258" r:id="rId4"/>
    <p:sldId id="259" r:id="rId5"/>
    <p:sldId id="340" r:id="rId6"/>
    <p:sldId id="264" r:id="rId7"/>
    <p:sldId id="260" r:id="rId8"/>
    <p:sldId id="262" r:id="rId9"/>
    <p:sldId id="263" r:id="rId10"/>
    <p:sldId id="339" r:id="rId11"/>
    <p:sldId id="266" r:id="rId12"/>
    <p:sldId id="267" r:id="rId13"/>
    <p:sldId id="336" r:id="rId14"/>
    <p:sldId id="268" r:id="rId15"/>
    <p:sldId id="269" r:id="rId16"/>
    <p:sldId id="270" r:id="rId17"/>
    <p:sldId id="341" r:id="rId18"/>
    <p:sldId id="342" r:id="rId19"/>
    <p:sldId id="271" r:id="rId20"/>
    <p:sldId id="343" r:id="rId21"/>
    <p:sldId id="272" r:id="rId22"/>
    <p:sldId id="273" r:id="rId23"/>
    <p:sldId id="274" r:id="rId24"/>
    <p:sldId id="275" r:id="rId25"/>
    <p:sldId id="344" r:id="rId26"/>
    <p:sldId id="276" r:id="rId27"/>
    <p:sldId id="277" r:id="rId28"/>
    <p:sldId id="278" r:id="rId29"/>
    <p:sldId id="279" r:id="rId30"/>
    <p:sldId id="338"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346" r:id="rId46"/>
    <p:sldId id="347" r:id="rId47"/>
    <p:sldId id="348" r:id="rId48"/>
    <p:sldId id="349" r:id="rId49"/>
    <p:sldId id="352" r:id="rId50"/>
    <p:sldId id="350" r:id="rId51"/>
    <p:sldId id="351" r:id="rId52"/>
    <p:sldId id="294" r:id="rId53"/>
    <p:sldId id="295"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 id="308" r:id="rId67"/>
    <p:sldId id="309" r:id="rId68"/>
    <p:sldId id="310" r:id="rId69"/>
    <p:sldId id="311" r:id="rId70"/>
    <p:sldId id="312" r:id="rId71"/>
    <p:sldId id="313" r:id="rId72"/>
    <p:sldId id="314" r:id="rId73"/>
    <p:sldId id="315" r:id="rId74"/>
    <p:sldId id="316"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67" r:id="rId89"/>
    <p:sldId id="366" r:id="rId90"/>
    <p:sldId id="365"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FA0795-41F1-47DD-A97D-3D8036F9B5FC}" type="datetimeFigureOut">
              <a:rPr lang="en-IN" smtClean="0"/>
              <a:pPr/>
              <a:t>09-10-2013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32B9BD-3BCF-47E5-BD27-4C3B477FC69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32B9BD-3BCF-47E5-BD27-4C3B477FC698}" type="slidenum">
              <a:rPr lang="en-IN" smtClean="0"/>
              <a:pPr/>
              <a:t>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IN"/>
          </a:p>
        </p:txBody>
      </p:sp>
      <p:sp>
        <p:nvSpPr>
          <p:cNvPr id="77827"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3</a:t>
            </a:r>
          </a:p>
        </p:txBody>
      </p:sp>
      <p:sp>
        <p:nvSpPr>
          <p:cNvPr id="77828"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IN"/>
          </a:p>
        </p:txBody>
      </p:sp>
      <p:sp>
        <p:nvSpPr>
          <p:cNvPr id="77829"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IN"/>
          </a:p>
        </p:txBody>
      </p:sp>
      <p:sp>
        <p:nvSpPr>
          <p:cNvPr id="77830" name="Rectangle 6"/>
          <p:cNvSpPr>
            <a:spLocks noGrp="1" noRot="1" noChangeAspect="1" noChangeArrowheads="1" noTextEdit="1"/>
          </p:cNvSpPr>
          <p:nvPr>
            <p:ph type="sldImg"/>
          </p:nvPr>
        </p:nvSpPr>
        <p:spPr>
          <a:ln cap="flat"/>
        </p:spPr>
      </p:sp>
      <p:sp>
        <p:nvSpPr>
          <p:cNvPr id="77831" name="Rectangle 7"/>
          <p:cNvSpPr>
            <a:spLocks noGrp="1" noChangeArrowheads="1"/>
          </p:cNvSpPr>
          <p:nvPr>
            <p:ph type="body" idx="1"/>
          </p:nvPr>
        </p:nvSpPr>
        <p:spPr>
          <a:noFill/>
          <a:ln w="9525"/>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10/9/2013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10/9/2013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365375"/>
          </a:xfrm>
        </p:spPr>
        <p:txBody>
          <a:bodyPr/>
          <a:lstStyle/>
          <a:p>
            <a:r>
              <a:rPr lang="en-US" dirty="0" smtClean="0"/>
              <a:t>Relational Calculus</a:t>
            </a:r>
            <a:br>
              <a:rPr lang="en-US" dirty="0" smtClean="0"/>
            </a:br>
            <a:r>
              <a:rPr lang="en-US" dirty="0" smtClean="0"/>
              <a:t> And SQL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ln>
            <a:miter lim="800000"/>
            <a:headEnd/>
            <a:tailEnd/>
          </a:ln>
        </p:spPr>
        <p:txBody>
          <a:bodyPr vert="horz" wrap="square" lIns="92075" tIns="46038" rIns="92075" bIns="46038" numCol="1" anchor="b" anchorCtr="0" compatLnSpc="1">
            <a:prstTxWarp prst="textNoShape">
              <a:avLst/>
            </a:prstTxWarp>
            <a:normAutofit/>
          </a:bodyPr>
          <a:lstStyle/>
          <a:p>
            <a:pPr eaLnBrk="1" hangingPunct="1">
              <a:defRPr/>
            </a:pPr>
            <a:r>
              <a:rPr lang="en-US" altLang="zh-TW" sz="5400" b="0" dirty="0" smtClean="0">
                <a:effectLst>
                  <a:outerShdw blurRad="38100" dist="38100" dir="2700000" algn="tl">
                    <a:srgbClr val="C0C0C0"/>
                  </a:outerShdw>
                </a:effectLst>
                <a:ea typeface="細明體" pitchFamily="49" charset="-120"/>
              </a:rPr>
              <a:t>Introduction to SQL</a:t>
            </a:r>
            <a:endParaRPr lang="zh-TW" altLang="zh-TW" sz="5400" b="0" dirty="0" smtClean="0">
              <a:ea typeface="細明體" pitchFamily="49" charset="-120"/>
            </a:endParaRPr>
          </a:p>
        </p:txBody>
      </p:sp>
      <p:sp>
        <p:nvSpPr>
          <p:cNvPr id="10" name="Content Placeholder 9"/>
          <p:cNvSpPr>
            <a:spLocks noGrp="1"/>
          </p:cNvSpPr>
          <p:nvPr>
            <p:ph idx="1"/>
          </p:nvPr>
        </p:nvSpPr>
        <p:spPr/>
        <p:txBody>
          <a:bodyPr/>
          <a:lstStyle/>
          <a:p>
            <a:pPr marL="274320" lvl="1" indent="-274320">
              <a:buClr>
                <a:schemeClr val="accent3"/>
              </a:buClr>
              <a:buSzPct val="95000"/>
            </a:pPr>
            <a:r>
              <a:rPr lang="en-US" altLang="zh-TW" sz="2800" dirty="0" smtClean="0">
                <a:ea typeface="DFKai-SB" pitchFamily="65" charset="-120"/>
              </a:rPr>
              <a:t>When a user wants to get some information from a database file, he can issue a </a:t>
            </a:r>
            <a:r>
              <a:rPr lang="en-US" altLang="zh-TW" sz="2800" b="1" i="1" dirty="0" smtClean="0">
                <a:ea typeface="DFKai-SB" pitchFamily="65" charset="-120"/>
              </a:rPr>
              <a:t>query</a:t>
            </a:r>
            <a:r>
              <a:rPr lang="en-US" altLang="zh-TW" sz="2800" dirty="0" smtClean="0">
                <a:ea typeface="DFKai-SB" pitchFamily="65" charset="-120"/>
              </a:rPr>
              <a:t>. </a:t>
            </a:r>
            <a:endParaRPr lang="zh-TW" altLang="zh-TW" sz="2800" dirty="0" smtClean="0">
              <a:ea typeface="DFKai-SB" pitchFamily="65" charset="-120"/>
            </a:endParaRPr>
          </a:p>
          <a:p>
            <a:r>
              <a:rPr lang="en-US" altLang="zh-TW" sz="2400" dirty="0" smtClean="0">
                <a:ea typeface="DFKai-SB" pitchFamily="65" charset="-120"/>
              </a:rPr>
              <a:t>A query is a user–request to retrieve data or information with a certain condition.</a:t>
            </a:r>
          </a:p>
          <a:p>
            <a:pPr marL="274320" lvl="1" indent="-274320">
              <a:buClr>
                <a:schemeClr val="accent3"/>
              </a:buClr>
              <a:buSzPct val="95000"/>
            </a:pPr>
            <a:r>
              <a:rPr lang="en-US" altLang="zh-TW" sz="2800" dirty="0" smtClean="0">
                <a:ea typeface="DFKai-SB" pitchFamily="65" charset="-120"/>
              </a:rPr>
              <a:t>SQL is a query language that allows user to specify the conditions. (instead of algorithms)</a:t>
            </a:r>
            <a:endParaRPr lang="zh-TW" altLang="zh-TW" sz="2800" dirty="0" smtClean="0">
              <a:ea typeface="DFKai-SB" pitchFamily="65" charset="-120"/>
            </a:endParaRPr>
          </a:p>
          <a:p>
            <a:endParaRPr lang="en-IN" dirty="0"/>
          </a:p>
        </p:txBody>
      </p:sp>
      <p:sp>
        <p:nvSpPr>
          <p:cNvPr id="5127" name="Rectangle 7"/>
          <p:cNvSpPr>
            <a:spLocks noChangeArrowheads="1"/>
          </p:cNvSpPr>
          <p:nvPr/>
        </p:nvSpPr>
        <p:spPr bwMode="auto">
          <a:xfrm>
            <a:off x="990600" y="2352675"/>
            <a:ext cx="7315200" cy="1219200"/>
          </a:xfrm>
          <a:prstGeom prst="rect">
            <a:avLst/>
          </a:prstGeom>
          <a:noFill/>
          <a:ln w="9525">
            <a:noFill/>
            <a:miter lim="800000"/>
            <a:headEnd/>
            <a:tailEnd/>
          </a:ln>
        </p:spPr>
        <p:txBody>
          <a:bodyPr lIns="92075" tIns="46038" rIns="92075" bIns="46038"/>
          <a:lstStyle/>
          <a:p>
            <a:pPr marL="742950" lvl="1" indent="-285750" eaLnBrk="1" hangingPunct="1">
              <a:spcBef>
                <a:spcPct val="20000"/>
              </a:spcBef>
              <a:buFontTx/>
              <a:buChar char="–"/>
            </a:pPr>
            <a:endParaRPr lang="zh-TW" altLang="zh-TW" sz="2800" dirty="0">
              <a:effectLst/>
              <a:ea typeface="DFKai-SB"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nodePh="1">
                                  <p:stCondLst>
                                    <p:cond delay="0"/>
                                  </p:stCondLst>
                                  <p:endCondLst>
                                    <p:cond evt="begin" delay="0">
                                      <p:tn val="5"/>
                                    </p:cond>
                                  </p:endCondLst>
                                  <p:childTnLst>
                                    <p:set>
                                      <p:cBhvr>
                                        <p:cTn id="6" dur="1" fill="hold">
                                          <p:stCondLst>
                                            <p:cond delay="0"/>
                                          </p:stCondLst>
                                        </p:cTn>
                                        <p:tgtEl>
                                          <p:spTgt spid="5127"/>
                                        </p:tgtEl>
                                        <p:attrNameLst>
                                          <p:attrName>style.visibility</p:attrName>
                                        </p:attrNameLst>
                                      </p:cBhvr>
                                      <p:to>
                                        <p:strVal val="visible"/>
                                      </p:to>
                                    </p:set>
                                    <p:animEffect transition="in" filter="slide(fromLeft)">
                                      <p:cBhvr>
                                        <p:cTn id="7" dur="500"/>
                                        <p:tgtEl>
                                          <p:spTgt spid="5127"/>
                                        </p:tgtEl>
                                      </p:cBhvr>
                                    </p:animEffect>
                                  </p:childTnLst>
                                  <p:subTnLst>
                                    <p:animClr>
                                      <p:cBhvr override="childStyle">
                                        <p:cTn dur="1" fill="hold" display="0" masterRel="nextClick" afterEffect="1"/>
                                        <p:tgtEl>
                                          <p:spTgt spid="5127"/>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en-IN" dirty="0"/>
          </a:p>
        </p:txBody>
      </p:sp>
      <p:sp>
        <p:nvSpPr>
          <p:cNvPr id="3" name="Content Placeholder 2"/>
          <p:cNvSpPr>
            <a:spLocks noGrp="1"/>
          </p:cNvSpPr>
          <p:nvPr>
            <p:ph idx="1"/>
          </p:nvPr>
        </p:nvSpPr>
        <p:spPr/>
        <p:txBody>
          <a:bodyPr/>
          <a:lstStyle/>
          <a:p>
            <a:r>
              <a:rPr lang="en-US" dirty="0" smtClean="0"/>
              <a:t>Data Definition Language (DDL)</a:t>
            </a:r>
          </a:p>
          <a:p>
            <a:pPr lvl="1"/>
            <a:r>
              <a:rPr lang="en-US" dirty="0" smtClean="0"/>
              <a:t>Create/alter/delete tables and their attributes</a:t>
            </a:r>
          </a:p>
          <a:p>
            <a:r>
              <a:rPr lang="en-US" dirty="0" smtClean="0"/>
              <a:t>Data Manipulation Language (DML)</a:t>
            </a:r>
          </a:p>
          <a:p>
            <a:pPr lvl="1"/>
            <a:r>
              <a:rPr lang="en-US" dirty="0" smtClean="0"/>
              <a:t>Query one or more tables </a:t>
            </a:r>
          </a:p>
          <a:p>
            <a:pPr lvl="1"/>
            <a:r>
              <a:rPr lang="en-US" dirty="0" smtClean="0"/>
              <a:t>Insert/delete/modify tuples in tables</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r>
              <a:rPr lang="en-US">
                <a:latin typeface="Times New Roman" pitchFamily="18" charset="0"/>
              </a:rPr>
              <a:t>Slide 8-</a:t>
            </a:r>
            <a:fld id="{CC41B4EB-CFF8-4704-9554-634D2D292820}" type="slidenum">
              <a:rPr lang="en-US">
                <a:latin typeface="Times New Roman" pitchFamily="18" charset="0"/>
              </a:rPr>
              <a:pPr/>
              <a:t>12</a:t>
            </a:fld>
            <a:endParaRPr lang="en-US">
              <a:latin typeface="Times New Roman" pitchFamily="18" charset="0"/>
            </a:endParaRPr>
          </a:p>
        </p:txBody>
      </p:sp>
      <p:sp>
        <p:nvSpPr>
          <p:cNvPr id="5123" name="Rectangle 2"/>
          <p:cNvSpPr>
            <a:spLocks noGrp="1" noChangeArrowheads="1"/>
          </p:cNvSpPr>
          <p:nvPr>
            <p:ph type="title"/>
          </p:nvPr>
        </p:nvSpPr>
        <p:spPr/>
        <p:txBody>
          <a:bodyPr>
            <a:normAutofit fontScale="90000"/>
          </a:bodyPr>
          <a:lstStyle/>
          <a:p>
            <a:pPr eaLnBrk="1" hangingPunct="1"/>
            <a:r>
              <a:rPr lang="en-US" smtClean="0"/>
              <a:t>Data Definition, Constraints, and Schema Changes</a:t>
            </a:r>
            <a:endParaRPr lang="en-US" smtClean="0">
              <a:solidFill>
                <a:srgbClr val="000000"/>
              </a:solidFill>
            </a:endParaRPr>
          </a:p>
        </p:txBody>
      </p:sp>
      <p:sp>
        <p:nvSpPr>
          <p:cNvPr id="5124" name="Rectangle 3"/>
          <p:cNvSpPr>
            <a:spLocks noGrp="1" noChangeArrowheads="1"/>
          </p:cNvSpPr>
          <p:nvPr>
            <p:ph type="body" idx="1"/>
          </p:nvPr>
        </p:nvSpPr>
        <p:spPr/>
        <p:txBody>
          <a:bodyPr/>
          <a:lstStyle/>
          <a:p>
            <a:pPr eaLnBrk="1" hangingPunct="1"/>
            <a:r>
              <a:rPr lang="en-US" smtClean="0">
                <a:solidFill>
                  <a:srgbClr val="000000"/>
                </a:solidFill>
              </a:rPr>
              <a:t>Used to CREATE, DROP, and ALTER the descriptions of the tables (relations) of a database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457200" y="0"/>
            <a:ext cx="8229600" cy="1143000"/>
          </a:xfrm>
        </p:spPr>
        <p:txBody>
          <a:bodyPr/>
          <a:lstStyle/>
          <a:p>
            <a:pPr>
              <a:defRPr/>
            </a:pPr>
            <a:r>
              <a:rPr lang="en-US" dirty="0" smtClean="0"/>
              <a:t>Domain Types in SQL</a:t>
            </a:r>
          </a:p>
        </p:txBody>
      </p:sp>
      <p:sp>
        <p:nvSpPr>
          <p:cNvPr id="11267" name="Rectangle 3"/>
          <p:cNvSpPr>
            <a:spLocks noGrp="1" noChangeArrowheads="1"/>
          </p:cNvSpPr>
          <p:nvPr>
            <p:ph type="body" idx="1"/>
          </p:nvPr>
        </p:nvSpPr>
        <p:spPr>
          <a:xfrm>
            <a:off x="609600" y="1600200"/>
            <a:ext cx="8191500" cy="4876800"/>
          </a:xfrm>
        </p:spPr>
        <p:txBody>
          <a:bodyPr>
            <a:normAutofit/>
          </a:bodyPr>
          <a:lstStyle/>
          <a:p>
            <a:pPr>
              <a:lnSpc>
                <a:spcPct val="90000"/>
              </a:lnSpc>
            </a:pPr>
            <a:r>
              <a:rPr lang="en-US" b="1" dirty="0" smtClean="0">
                <a:solidFill>
                  <a:schemeClr val="tx2"/>
                </a:solidFill>
              </a:rPr>
              <a:t>char(n).</a:t>
            </a:r>
            <a:r>
              <a:rPr lang="en-US" dirty="0" smtClean="0"/>
              <a:t>  Fixed length character string, with user-specified length </a:t>
            </a:r>
            <a:r>
              <a:rPr lang="en-US" i="1" dirty="0" smtClean="0"/>
              <a:t>n.</a:t>
            </a:r>
            <a:endParaRPr lang="en-US" dirty="0" smtClean="0"/>
          </a:p>
          <a:p>
            <a:pPr>
              <a:lnSpc>
                <a:spcPct val="90000"/>
              </a:lnSpc>
            </a:pPr>
            <a:r>
              <a:rPr lang="en-US" b="1" dirty="0" err="1" smtClean="0">
                <a:solidFill>
                  <a:schemeClr val="tx2"/>
                </a:solidFill>
              </a:rPr>
              <a:t>varchar</a:t>
            </a:r>
            <a:r>
              <a:rPr lang="en-US" b="1" dirty="0" smtClean="0">
                <a:solidFill>
                  <a:schemeClr val="tx2"/>
                </a:solidFill>
              </a:rPr>
              <a:t>(n).</a:t>
            </a:r>
            <a:r>
              <a:rPr lang="en-US" b="1" dirty="0" smtClean="0"/>
              <a:t> </a:t>
            </a:r>
            <a:r>
              <a:rPr lang="en-US" dirty="0" smtClean="0"/>
              <a:t> Variable length character strings, with user-specified maximum length </a:t>
            </a:r>
            <a:r>
              <a:rPr lang="en-US" i="1" dirty="0" smtClean="0"/>
              <a:t>n.</a:t>
            </a:r>
          </a:p>
          <a:p>
            <a:pPr>
              <a:lnSpc>
                <a:spcPct val="90000"/>
              </a:lnSpc>
            </a:pPr>
            <a:r>
              <a:rPr lang="en-US" b="1" dirty="0" smtClean="0">
                <a:solidFill>
                  <a:schemeClr val="tx2"/>
                </a:solidFill>
              </a:rPr>
              <a:t>int.</a:t>
            </a:r>
            <a:r>
              <a:rPr lang="en-US" b="1" dirty="0" smtClean="0"/>
              <a:t>  </a:t>
            </a:r>
            <a:r>
              <a:rPr lang="en-US" dirty="0" smtClean="0"/>
              <a:t>Integer (a finite subset of the integers that is machine-dependent).</a:t>
            </a:r>
          </a:p>
          <a:p>
            <a:pPr>
              <a:lnSpc>
                <a:spcPct val="90000"/>
              </a:lnSpc>
            </a:pPr>
            <a:r>
              <a:rPr lang="en-US" b="1" dirty="0" smtClean="0">
                <a:solidFill>
                  <a:schemeClr val="tx2"/>
                </a:solidFill>
              </a:rPr>
              <a:t>numeric(</a:t>
            </a:r>
            <a:r>
              <a:rPr lang="en-US" b="1" dirty="0" err="1" smtClean="0">
                <a:solidFill>
                  <a:schemeClr val="tx2"/>
                </a:solidFill>
              </a:rPr>
              <a:t>p,d</a:t>
            </a:r>
            <a:r>
              <a:rPr lang="en-US" b="1" dirty="0" smtClean="0">
                <a:solidFill>
                  <a:schemeClr val="tx2"/>
                </a:solidFill>
              </a:rPr>
              <a:t>).</a:t>
            </a:r>
            <a:r>
              <a:rPr lang="en-US" dirty="0" smtClean="0"/>
              <a:t>  Fixed point number, with user-specified precision of </a:t>
            </a:r>
            <a:r>
              <a:rPr lang="en-US" i="1" dirty="0" smtClean="0"/>
              <a:t>p</a:t>
            </a:r>
            <a:r>
              <a:rPr lang="en-US" dirty="0" smtClean="0"/>
              <a:t> digits, with </a:t>
            </a:r>
            <a:r>
              <a:rPr lang="en-US" i="1" dirty="0" smtClean="0"/>
              <a:t>d</a:t>
            </a:r>
            <a:r>
              <a:rPr lang="en-US" dirty="0" smtClean="0"/>
              <a:t> digits to the right of decimal point. </a:t>
            </a:r>
          </a:p>
          <a:p>
            <a:pPr>
              <a:lnSpc>
                <a:spcPct val="90000"/>
              </a:lnSpc>
              <a:buFont typeface="Monotype Sorts" pitchFamily="2" charset="2"/>
              <a:buNone/>
            </a:pPr>
            <a:endParaRPr lang="en-US" dirty="0" smtClean="0"/>
          </a:p>
          <a:p>
            <a:pPr>
              <a:lnSpc>
                <a:spcPct val="90000"/>
              </a:lnSpc>
              <a:buFont typeface="Monotype Sorts" pitchFamily="2" charset="2"/>
              <a:buNone/>
            </a:pPr>
            <a:endParaRPr lang="en-US"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mtClean="0"/>
              <a:t>CREATE TABLE</a:t>
            </a:r>
            <a:endParaRPr lang="en-US" b="1" smtClean="0">
              <a:solidFill>
                <a:srgbClr val="000000"/>
              </a:solidFill>
            </a:endParaRPr>
          </a:p>
        </p:txBody>
      </p:sp>
      <p:sp>
        <p:nvSpPr>
          <p:cNvPr id="6148" name="Rectangle 3"/>
          <p:cNvSpPr>
            <a:spLocks noGrp="1" noChangeArrowheads="1"/>
          </p:cNvSpPr>
          <p:nvPr>
            <p:ph type="body" idx="1"/>
          </p:nvPr>
        </p:nvSpPr>
        <p:spPr/>
        <p:txBody>
          <a:bodyPr>
            <a:normAutofit lnSpcReduction="10000"/>
          </a:bodyPr>
          <a:lstStyle/>
          <a:p>
            <a:pPr eaLnBrk="1" hangingPunct="1">
              <a:lnSpc>
                <a:spcPct val="90000"/>
              </a:lnSpc>
            </a:pPr>
            <a:r>
              <a:rPr lang="en-US" sz="2800" dirty="0" smtClean="0">
                <a:solidFill>
                  <a:srgbClr val="000000"/>
                </a:solidFill>
              </a:rPr>
              <a:t>Specifies a new base relation by giving it a name, and specifying each of its attributes and their data types (INTEGER, FLOAT, DECIMAL(</a:t>
            </a:r>
            <a:r>
              <a:rPr lang="en-US" sz="2800" dirty="0" err="1" smtClean="0">
                <a:solidFill>
                  <a:srgbClr val="000000"/>
                </a:solidFill>
              </a:rPr>
              <a:t>i,j</a:t>
            </a:r>
            <a:r>
              <a:rPr lang="en-US" sz="2800" dirty="0" smtClean="0">
                <a:solidFill>
                  <a:srgbClr val="000000"/>
                </a:solidFill>
              </a:rPr>
              <a:t>), CHAR(n), VARCHAR(n))</a:t>
            </a:r>
          </a:p>
          <a:p>
            <a:pPr eaLnBrk="1" hangingPunct="1">
              <a:lnSpc>
                <a:spcPct val="90000"/>
              </a:lnSpc>
            </a:pPr>
            <a:r>
              <a:rPr lang="en-US" sz="2800" dirty="0" smtClean="0">
                <a:solidFill>
                  <a:srgbClr val="000000"/>
                </a:solidFill>
              </a:rPr>
              <a:t>A constraint NOT NULL may be specified on an attribute</a:t>
            </a:r>
            <a:br>
              <a:rPr lang="en-US" sz="2800" dirty="0" smtClean="0">
                <a:solidFill>
                  <a:srgbClr val="000000"/>
                </a:solidFill>
              </a:rPr>
            </a:br>
            <a:r>
              <a:rPr lang="en-US" sz="2800" dirty="0" smtClean="0">
                <a:solidFill>
                  <a:srgbClr val="000000"/>
                </a:solidFill>
              </a:rPr>
              <a:t/>
            </a:r>
            <a:br>
              <a:rPr lang="en-US" sz="2800" dirty="0" smtClean="0">
                <a:solidFill>
                  <a:srgbClr val="000000"/>
                </a:solidFill>
              </a:rPr>
            </a:br>
            <a:r>
              <a:rPr lang="en-US" sz="2000" b="1" dirty="0" smtClean="0">
                <a:solidFill>
                  <a:srgbClr val="000000"/>
                </a:solidFill>
              </a:rPr>
              <a:t>CREATE TABLE   DEPARTMENT</a:t>
            </a:r>
            <a:br>
              <a:rPr lang="en-US" sz="2000" b="1" dirty="0" smtClean="0">
                <a:solidFill>
                  <a:srgbClr val="000000"/>
                </a:solidFill>
              </a:rPr>
            </a:br>
            <a:r>
              <a:rPr lang="en-US" sz="2000" b="1" dirty="0" smtClean="0">
                <a:solidFill>
                  <a:srgbClr val="000000"/>
                </a:solidFill>
              </a:rPr>
              <a:t>	(	DNAME	VARCHAR(10)	NOT NULL,</a:t>
            </a:r>
            <a:br>
              <a:rPr lang="en-US" sz="2000" b="1" dirty="0" smtClean="0">
                <a:solidFill>
                  <a:srgbClr val="000000"/>
                </a:solidFill>
              </a:rPr>
            </a:br>
            <a:r>
              <a:rPr lang="en-US" sz="2000" b="1" dirty="0" smtClean="0">
                <a:solidFill>
                  <a:srgbClr val="000000"/>
                </a:solidFill>
              </a:rPr>
              <a:t>		DNUMBER	INTEGER	NOT NULL,</a:t>
            </a:r>
            <a:br>
              <a:rPr lang="en-US" sz="2000" b="1" dirty="0" smtClean="0">
                <a:solidFill>
                  <a:srgbClr val="000000"/>
                </a:solidFill>
              </a:rPr>
            </a:br>
            <a:r>
              <a:rPr lang="en-US" sz="2000" b="1" dirty="0" smtClean="0">
                <a:solidFill>
                  <a:srgbClr val="000000"/>
                </a:solidFill>
              </a:rPr>
              <a:t>		MGRSSN	CHAR(9),</a:t>
            </a:r>
            <a:br>
              <a:rPr lang="en-US" sz="2000" b="1" dirty="0" smtClean="0">
                <a:solidFill>
                  <a:srgbClr val="000000"/>
                </a:solidFill>
              </a:rPr>
            </a:br>
            <a:r>
              <a:rPr lang="en-US" sz="2000" b="1" dirty="0" smtClean="0">
                <a:solidFill>
                  <a:srgbClr val="000000"/>
                </a:solidFill>
              </a:rPr>
              <a:t>		MGRSTARTDATE	CHAR(9)  );</a:t>
            </a:r>
            <a:br>
              <a:rPr lang="en-US" sz="2000" b="1" dirty="0" smtClean="0">
                <a:solidFill>
                  <a:srgbClr val="000000"/>
                </a:solidFill>
              </a:rPr>
            </a:br>
            <a:endParaRPr lang="en-US" sz="2800" b="1" dirty="0" smtClean="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smtClean="0"/>
              <a:t>CREATE TABLE</a:t>
            </a:r>
            <a:endParaRPr lang="en-US" b="1" smtClean="0">
              <a:solidFill>
                <a:srgbClr val="000000"/>
              </a:solidFill>
            </a:endParaRPr>
          </a:p>
        </p:txBody>
      </p:sp>
      <p:sp>
        <p:nvSpPr>
          <p:cNvPr id="7172" name="Rectangle 3"/>
          <p:cNvSpPr>
            <a:spLocks noGrp="1" noChangeArrowheads="1"/>
          </p:cNvSpPr>
          <p:nvPr>
            <p:ph type="body" idx="1"/>
          </p:nvPr>
        </p:nvSpPr>
        <p:spPr/>
        <p:txBody>
          <a:bodyPr>
            <a:normAutofit lnSpcReduction="10000"/>
          </a:bodyPr>
          <a:lstStyle/>
          <a:p>
            <a:pPr eaLnBrk="1" hangingPunct="1">
              <a:lnSpc>
                <a:spcPct val="90000"/>
              </a:lnSpc>
            </a:pPr>
            <a:r>
              <a:rPr lang="en-US" sz="2400" dirty="0" smtClean="0">
                <a:solidFill>
                  <a:srgbClr val="000000"/>
                </a:solidFill>
              </a:rPr>
              <a:t>In SQL, can use the CREATE TABLE command for specifying the primary key attributes, secondary keys, and referential integrity constraints (foreign keys).</a:t>
            </a:r>
            <a:r>
              <a:rPr lang="en-US" sz="2800" dirty="0" smtClean="0">
                <a:solidFill>
                  <a:srgbClr val="000000"/>
                </a:solidFill>
              </a:rPr>
              <a:t> </a:t>
            </a:r>
          </a:p>
          <a:p>
            <a:pPr eaLnBrk="1" hangingPunct="1">
              <a:lnSpc>
                <a:spcPct val="90000"/>
              </a:lnSpc>
            </a:pPr>
            <a:r>
              <a:rPr lang="en-US" sz="2400" dirty="0" smtClean="0">
                <a:solidFill>
                  <a:srgbClr val="000000"/>
                </a:solidFill>
              </a:rPr>
              <a:t>Key attributes can be specified via the PRIMARY KEY and UNIQUE phrases</a:t>
            </a:r>
            <a:br>
              <a:rPr lang="en-US" sz="2400" dirty="0" smtClean="0">
                <a:solidFill>
                  <a:srgbClr val="000000"/>
                </a:solidFill>
              </a:rPr>
            </a:br>
            <a:endParaRPr lang="en-US" sz="2400" dirty="0" smtClean="0">
              <a:solidFill>
                <a:srgbClr val="000000"/>
              </a:solidFill>
            </a:endParaRPr>
          </a:p>
          <a:p>
            <a:pPr lvl="1" eaLnBrk="1" hangingPunct="1">
              <a:lnSpc>
                <a:spcPct val="90000"/>
              </a:lnSpc>
              <a:buFontTx/>
              <a:buNone/>
            </a:pPr>
            <a:r>
              <a:rPr lang="en-US" sz="2000" b="1" dirty="0" smtClean="0">
                <a:solidFill>
                  <a:srgbClr val="000000"/>
                </a:solidFill>
              </a:rPr>
              <a:t>CREATE TABLE   DEPT</a:t>
            </a:r>
          </a:p>
          <a:p>
            <a:pPr lvl="1" eaLnBrk="1" hangingPunct="1">
              <a:lnSpc>
                <a:spcPct val="90000"/>
              </a:lnSpc>
              <a:buFontTx/>
              <a:buNone/>
            </a:pPr>
            <a:r>
              <a:rPr lang="en-US" sz="2000" b="1" dirty="0" smtClean="0">
                <a:solidFill>
                  <a:srgbClr val="000000"/>
                </a:solidFill>
              </a:rPr>
              <a:t>(	  DNAME	VARCHAR(10)	NOT NULL,</a:t>
            </a:r>
            <a:br>
              <a:rPr lang="en-US" sz="2000" b="1" dirty="0" smtClean="0">
                <a:solidFill>
                  <a:srgbClr val="000000"/>
                </a:solidFill>
              </a:rPr>
            </a:br>
            <a:r>
              <a:rPr lang="en-US" sz="2000" b="1" dirty="0" smtClean="0">
                <a:solidFill>
                  <a:srgbClr val="000000"/>
                </a:solidFill>
              </a:rPr>
              <a:t>	DNUMBER	INTEGER	NOT NULL,</a:t>
            </a:r>
            <a:br>
              <a:rPr lang="en-US" sz="2000" b="1" dirty="0" smtClean="0">
                <a:solidFill>
                  <a:srgbClr val="000000"/>
                </a:solidFill>
              </a:rPr>
            </a:br>
            <a:r>
              <a:rPr lang="en-US" sz="2000" b="1" dirty="0" smtClean="0">
                <a:solidFill>
                  <a:srgbClr val="000000"/>
                </a:solidFill>
              </a:rPr>
              <a:t>	MGRSSN	CHAR(9),</a:t>
            </a:r>
            <a:br>
              <a:rPr lang="en-US" sz="2000" b="1" dirty="0" smtClean="0">
                <a:solidFill>
                  <a:srgbClr val="000000"/>
                </a:solidFill>
              </a:rPr>
            </a:br>
            <a:r>
              <a:rPr lang="en-US" sz="2000" b="1" dirty="0" smtClean="0">
                <a:solidFill>
                  <a:srgbClr val="000000"/>
                </a:solidFill>
              </a:rPr>
              <a:t>	MGRSTARTDATE	CHAR(9),</a:t>
            </a:r>
            <a:br>
              <a:rPr lang="en-US" sz="2000" b="1" dirty="0" smtClean="0">
                <a:solidFill>
                  <a:srgbClr val="000000"/>
                </a:solidFill>
              </a:rPr>
            </a:br>
            <a:r>
              <a:rPr lang="en-US" sz="2000" b="1" dirty="0" smtClean="0">
                <a:solidFill>
                  <a:srgbClr val="000000"/>
                </a:solidFill>
              </a:rPr>
              <a:t>	PRIMARY KEY (DNUMBER),</a:t>
            </a:r>
            <a:br>
              <a:rPr lang="en-US" sz="2000" b="1" dirty="0" smtClean="0">
                <a:solidFill>
                  <a:srgbClr val="000000"/>
                </a:solidFill>
              </a:rPr>
            </a:br>
            <a:r>
              <a:rPr lang="en-US" sz="2000" b="1" dirty="0" smtClean="0">
                <a:solidFill>
                  <a:srgbClr val="000000"/>
                </a:solidFill>
              </a:rPr>
              <a:t>	UNIQUE (DNAME),</a:t>
            </a:r>
            <a:br>
              <a:rPr lang="en-US" sz="2000" b="1" dirty="0" smtClean="0">
                <a:solidFill>
                  <a:srgbClr val="000000"/>
                </a:solidFill>
              </a:rPr>
            </a:br>
            <a:r>
              <a:rPr lang="en-US" sz="2000" b="1" dirty="0" smtClean="0">
                <a:solidFill>
                  <a:srgbClr val="000000"/>
                </a:solidFill>
              </a:rPr>
              <a:t>	FOREIGN KEY (MGRSSN) REFERENCES EMP  );</a:t>
            </a:r>
            <a:br>
              <a:rPr lang="en-US" sz="2000" b="1" dirty="0" smtClean="0">
                <a:solidFill>
                  <a:srgbClr val="000000"/>
                </a:solidFill>
              </a:rPr>
            </a:br>
            <a:endParaRPr lang="en-US" sz="2000" b="1" dirty="0" smtClean="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smtClean="0"/>
              <a:t>DROP TABLE</a:t>
            </a:r>
            <a:endParaRPr lang="en-US" b="1" smtClean="0">
              <a:solidFill>
                <a:srgbClr val="000000"/>
              </a:solidFill>
            </a:endParaRPr>
          </a:p>
        </p:txBody>
      </p:sp>
      <p:sp>
        <p:nvSpPr>
          <p:cNvPr id="8196" name="Rectangle 3"/>
          <p:cNvSpPr>
            <a:spLocks noGrp="1" noChangeArrowheads="1"/>
          </p:cNvSpPr>
          <p:nvPr>
            <p:ph type="body" idx="1"/>
          </p:nvPr>
        </p:nvSpPr>
        <p:spPr/>
        <p:txBody>
          <a:bodyPr/>
          <a:lstStyle/>
          <a:p>
            <a:pPr eaLnBrk="1" hangingPunct="1"/>
            <a:r>
              <a:rPr lang="en-US" smtClean="0">
                <a:solidFill>
                  <a:srgbClr val="000000"/>
                </a:solidFill>
              </a:rPr>
              <a:t>Used to remove a relation (base table) </a:t>
            </a:r>
            <a:r>
              <a:rPr lang="en-US" i="1" smtClean="0">
                <a:solidFill>
                  <a:srgbClr val="000000"/>
                </a:solidFill>
              </a:rPr>
              <a:t>and its definition</a:t>
            </a:r>
          </a:p>
          <a:p>
            <a:pPr eaLnBrk="1" hangingPunct="1"/>
            <a:r>
              <a:rPr lang="en-US" smtClean="0">
                <a:solidFill>
                  <a:srgbClr val="000000"/>
                </a:solidFill>
              </a:rPr>
              <a:t>The relation can no longer be used in queries, updates, or any other commands since its description no longer exists</a:t>
            </a:r>
          </a:p>
          <a:p>
            <a:pPr eaLnBrk="1" hangingPunct="1"/>
            <a:r>
              <a:rPr lang="en-US" u="sng" smtClean="0">
                <a:solidFill>
                  <a:srgbClr val="000000"/>
                </a:solidFill>
              </a:rPr>
              <a:t>Example:</a:t>
            </a:r>
            <a:br>
              <a:rPr lang="en-US" u="sng" smtClean="0">
                <a:solidFill>
                  <a:srgbClr val="000000"/>
                </a:solidFill>
              </a:rPr>
            </a:br>
            <a:r>
              <a:rPr lang="en-US" u="sng" smtClean="0">
                <a:solidFill>
                  <a:srgbClr val="000000"/>
                </a:solidFill>
              </a:rPr>
              <a:t/>
            </a:r>
            <a:br>
              <a:rPr lang="en-US" u="sng" smtClean="0">
                <a:solidFill>
                  <a:srgbClr val="000000"/>
                </a:solidFill>
              </a:rPr>
            </a:br>
            <a:r>
              <a:rPr lang="en-US" b="1" smtClean="0">
                <a:solidFill>
                  <a:srgbClr val="000000"/>
                </a:solidFill>
              </a:rPr>
              <a:t>DROP TABLE  DEPENDENT;</a:t>
            </a:r>
            <a:br>
              <a:rPr lang="en-US" b="1" smtClean="0">
                <a:solidFill>
                  <a:srgbClr val="000000"/>
                </a:solidFill>
              </a:rPr>
            </a:br>
            <a:endParaRPr lang="en-US" smtClean="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lstStyle/>
          <a:p>
            <a:r>
              <a:rPr lang="en-US" dirty="0" smtClean="0"/>
              <a:t>DROP command can be used with two options: CASCADE and RESTRICT.</a:t>
            </a:r>
          </a:p>
          <a:p>
            <a:r>
              <a:rPr lang="en-US" dirty="0" smtClean="0"/>
              <a:t>DROP SCHEMA COMPANY CASECADE  this command removes the COMPANY database schema and all its tables, domains and other elements.</a:t>
            </a:r>
          </a:p>
          <a:p>
            <a:r>
              <a:rPr lang="en-US" dirty="0" smtClean="0"/>
              <a:t>Where as DROP SCHEMA COMPANY RESTRICT this command drop the schema only if it has no elements in it.  </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229600" cy="4389120"/>
          </a:xfrm>
        </p:spPr>
        <p:txBody>
          <a:bodyPr>
            <a:normAutofit lnSpcReduction="10000"/>
          </a:bodyPr>
          <a:lstStyle/>
          <a:p>
            <a:r>
              <a:rPr lang="en-US" dirty="0" smtClean="0"/>
              <a:t>If a base relation within a schema is no longer needed, the relation and its definition can be deleted by using the DROP TABLE command</a:t>
            </a:r>
          </a:p>
          <a:p>
            <a:r>
              <a:rPr lang="en-US" dirty="0" smtClean="0"/>
              <a:t>DROP TABLE DEPENDENT CASCADE this will delete a table with all its constraints and views that reference the table.</a:t>
            </a:r>
          </a:p>
          <a:p>
            <a:r>
              <a:rPr lang="en-US" dirty="0" smtClean="0"/>
              <a:t>DROP TABLE DEPENDENT RESTRICT this command deletes the records only if it is not referenced in any constraints or views.</a:t>
            </a:r>
          </a:p>
          <a:p>
            <a:r>
              <a:rPr lang="en-US" dirty="0" smtClean="0"/>
              <a:t>DROP TABLE command not only deletes all the records in the table but also removes table definition.</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mtClean="0"/>
              <a:t>ALTER TABLE</a:t>
            </a:r>
            <a:endParaRPr lang="en-US" b="1" smtClean="0">
              <a:solidFill>
                <a:srgbClr val="000000"/>
              </a:solidFill>
            </a:endParaRPr>
          </a:p>
        </p:txBody>
      </p:sp>
      <p:sp>
        <p:nvSpPr>
          <p:cNvPr id="9220" name="Rectangle 3"/>
          <p:cNvSpPr>
            <a:spLocks noGrp="1" noChangeArrowheads="1"/>
          </p:cNvSpPr>
          <p:nvPr>
            <p:ph type="body" idx="1"/>
          </p:nvPr>
        </p:nvSpPr>
        <p:spPr/>
        <p:txBody>
          <a:bodyPr>
            <a:normAutofit lnSpcReduction="10000"/>
          </a:bodyPr>
          <a:lstStyle/>
          <a:p>
            <a:pPr eaLnBrk="1" hangingPunct="1"/>
            <a:r>
              <a:rPr lang="en-US" sz="2400" dirty="0" smtClean="0">
                <a:solidFill>
                  <a:srgbClr val="000000"/>
                </a:solidFill>
              </a:rPr>
              <a:t>Used to add an attribute to one of the base relations</a:t>
            </a:r>
          </a:p>
          <a:p>
            <a:pPr eaLnBrk="1" hangingPunct="1"/>
            <a:r>
              <a:rPr lang="en-US" sz="2400" dirty="0" smtClean="0">
                <a:solidFill>
                  <a:srgbClr val="000000"/>
                </a:solidFill>
              </a:rPr>
              <a:t>The new attribute will have NULLs in all the tuples of the relation right after the command is executed; hence, the NOT NULL constraint is </a:t>
            </a:r>
            <a:r>
              <a:rPr lang="en-US" sz="2400" i="1" dirty="0" smtClean="0">
                <a:solidFill>
                  <a:srgbClr val="000000"/>
                </a:solidFill>
              </a:rPr>
              <a:t>not allowed</a:t>
            </a:r>
            <a:r>
              <a:rPr lang="en-US" sz="2400" dirty="0" smtClean="0">
                <a:solidFill>
                  <a:srgbClr val="000000"/>
                </a:solidFill>
              </a:rPr>
              <a:t>  for such an attribute</a:t>
            </a:r>
          </a:p>
          <a:p>
            <a:pPr eaLnBrk="1" hangingPunct="1"/>
            <a:r>
              <a:rPr lang="en-US" sz="2400" u="sng" dirty="0" smtClean="0">
                <a:solidFill>
                  <a:srgbClr val="000000"/>
                </a:solidFill>
              </a:rPr>
              <a:t>Example:</a:t>
            </a:r>
            <a:br>
              <a:rPr lang="en-US" sz="2400" u="sng" dirty="0" smtClean="0">
                <a:solidFill>
                  <a:srgbClr val="000000"/>
                </a:solidFill>
              </a:rPr>
            </a:br>
            <a:r>
              <a:rPr lang="en-US" sz="2400" u="sng" dirty="0" smtClean="0">
                <a:solidFill>
                  <a:srgbClr val="000000"/>
                </a:solidFill>
              </a:rPr>
              <a:t/>
            </a:r>
            <a:br>
              <a:rPr lang="en-US" sz="2400" u="sng" dirty="0" smtClean="0">
                <a:solidFill>
                  <a:srgbClr val="000000"/>
                </a:solidFill>
              </a:rPr>
            </a:br>
            <a:r>
              <a:rPr lang="en-US" sz="2400" b="1" dirty="0" smtClean="0">
                <a:solidFill>
                  <a:srgbClr val="000000"/>
                </a:solidFill>
              </a:rPr>
              <a:t>ALTER TABLE  EMPLOYEE  ADD  COLUMN  JOB   VARCHAR(12);</a:t>
            </a:r>
            <a:br>
              <a:rPr lang="en-US" sz="2400" b="1" dirty="0" smtClean="0">
                <a:solidFill>
                  <a:srgbClr val="000000"/>
                </a:solidFill>
              </a:rPr>
            </a:br>
            <a:endParaRPr lang="en-US" sz="2400" b="1" dirty="0" smtClean="0">
              <a:solidFill>
                <a:srgbClr val="000000"/>
              </a:solidFill>
            </a:endParaRPr>
          </a:p>
          <a:p>
            <a:pPr eaLnBrk="1" hangingPunct="1"/>
            <a:r>
              <a:rPr lang="en-US" sz="2400" dirty="0" smtClean="0">
                <a:solidFill>
                  <a:srgbClr val="000000"/>
                </a:solidFill>
              </a:rPr>
              <a:t>The database users must still enter  a value for the new attribute JOB for each EMPLOYEE tuple. This can be done using the UPDATE command.</a:t>
            </a:r>
            <a:endParaRPr lang="en-US" sz="2800" dirty="0" smtClean="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Relational Calculus</a:t>
            </a:r>
            <a:endParaRPr lang="en-IN" dirty="0"/>
          </a:p>
        </p:txBody>
      </p:sp>
      <p:sp>
        <p:nvSpPr>
          <p:cNvPr id="3" name="Content Placeholder 2"/>
          <p:cNvSpPr>
            <a:spLocks noGrp="1"/>
          </p:cNvSpPr>
          <p:nvPr>
            <p:ph idx="1"/>
          </p:nvPr>
        </p:nvSpPr>
        <p:spPr/>
        <p:txBody>
          <a:bodyPr/>
          <a:lstStyle/>
          <a:p>
            <a:r>
              <a:rPr lang="en-US" dirty="0" smtClean="0"/>
              <a:t>Can define t</a:t>
            </a:r>
            <a:r>
              <a:rPr lang="en-IN" dirty="0" smtClean="0"/>
              <a:t>he information to be retrieved </a:t>
            </a:r>
          </a:p>
          <a:p>
            <a:pPr>
              <a:buFont typeface="Wingdings" pitchFamily="2" charset="2"/>
              <a:buChar char="ü"/>
            </a:pPr>
            <a:r>
              <a:rPr lang="en-IN" dirty="0" smtClean="0"/>
              <a:t>not any specific series of operations</a:t>
            </a:r>
          </a:p>
          <a:p>
            <a:pPr>
              <a:buFont typeface="Wingdings" pitchFamily="2" charset="2"/>
              <a:buChar char="ü"/>
            </a:pPr>
            <a:r>
              <a:rPr lang="en-IN" dirty="0" smtClean="0"/>
              <a:t>In contrast, relation algebra defines the sequence of operations</a:t>
            </a:r>
          </a:p>
          <a:p>
            <a:r>
              <a:rPr lang="en-IN" dirty="0" smtClean="0"/>
              <a:t>Closer than relational algebra to how users would formulate queries</a:t>
            </a:r>
          </a:p>
          <a:p>
            <a:pPr>
              <a:buFont typeface="Wingdings" pitchFamily="2" charset="2"/>
              <a:buChar char="ü"/>
            </a:pPr>
            <a:r>
              <a:rPr lang="en-IN" dirty="0" smtClean="0"/>
              <a:t>in terms of their information needs, rather than </a:t>
            </a:r>
          </a:p>
          <a:p>
            <a:pPr>
              <a:buFont typeface="Wingdings" pitchFamily="2" charset="2"/>
              <a:buChar char="ü"/>
            </a:pPr>
            <a:r>
              <a:rPr lang="en-IN" dirty="0" smtClean="0"/>
              <a:t>in terms of operations.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800600"/>
          </a:xfrm>
        </p:spPr>
        <p:txBody>
          <a:bodyPr/>
          <a:lstStyle/>
          <a:p>
            <a:r>
              <a:rPr lang="en-US" dirty="0" smtClean="0"/>
              <a:t>It is also possible to alter a column definition by dropping an existing default clause or by defining a new default clause.</a:t>
            </a:r>
          </a:p>
          <a:p>
            <a:r>
              <a:rPr lang="en-US" dirty="0" smtClean="0"/>
              <a:t>Example:</a:t>
            </a:r>
          </a:p>
          <a:p>
            <a:r>
              <a:rPr lang="en-US" dirty="0" smtClean="0"/>
              <a:t>ALTER TABLE DEPARTMENT ALTER COLUMN </a:t>
            </a:r>
            <a:r>
              <a:rPr lang="en-US" dirty="0" err="1" smtClean="0"/>
              <a:t>mgr_ssn</a:t>
            </a:r>
            <a:r>
              <a:rPr lang="en-US" dirty="0" smtClean="0"/>
              <a:t> DROP DEFAULT;</a:t>
            </a:r>
          </a:p>
          <a:p>
            <a:r>
              <a:rPr lang="en-US" dirty="0" smtClean="0"/>
              <a:t>ALTER TABLE DEPARTMENT ALTER COLUMN </a:t>
            </a:r>
            <a:r>
              <a:rPr lang="en-US" dirty="0" err="1" smtClean="0"/>
              <a:t>mgr_ssn</a:t>
            </a:r>
            <a:r>
              <a:rPr lang="en-US" dirty="0" smtClean="0"/>
              <a:t> SET DEFAULT </a:t>
            </a:r>
            <a:r>
              <a:rPr lang="en-US" smtClean="0"/>
              <a:t>‘’333345555</a:t>
            </a:r>
            <a:r>
              <a:rPr lang="en-US" dirty="0" smtClean="0"/>
              <a:t>;</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normAutofit/>
          </a:bodyPr>
          <a:lstStyle/>
          <a:p>
            <a:pPr eaLnBrk="1" hangingPunct="1"/>
            <a:r>
              <a:rPr lang="en-US" dirty="0" smtClean="0"/>
              <a:t>Features Added in SQL2</a:t>
            </a:r>
            <a:endParaRPr lang="en-US" dirty="0" smtClean="0">
              <a:solidFill>
                <a:srgbClr val="000000"/>
              </a:solidFill>
            </a:endParaRPr>
          </a:p>
        </p:txBody>
      </p:sp>
      <p:sp>
        <p:nvSpPr>
          <p:cNvPr id="10244" name="Rectangle 3"/>
          <p:cNvSpPr>
            <a:spLocks noGrp="1" noChangeArrowheads="1"/>
          </p:cNvSpPr>
          <p:nvPr>
            <p:ph type="body" idx="1"/>
          </p:nvPr>
        </p:nvSpPr>
        <p:spPr/>
        <p:txBody>
          <a:bodyPr/>
          <a:lstStyle/>
          <a:p>
            <a:pPr eaLnBrk="1" hangingPunct="1"/>
            <a:r>
              <a:rPr lang="en-US" b="1" dirty="0" smtClean="0">
                <a:solidFill>
                  <a:srgbClr val="000000"/>
                </a:solidFill>
              </a:rPr>
              <a:t>CREATE SCHEMA</a:t>
            </a:r>
          </a:p>
          <a:p>
            <a:pPr eaLnBrk="1" hangingPunct="1"/>
            <a:r>
              <a:rPr lang="en-US" b="1" dirty="0" smtClean="0">
                <a:solidFill>
                  <a:srgbClr val="000000"/>
                </a:solidFill>
              </a:rPr>
              <a:t>REFERENTIAL INTEGRITY OPTIONS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smtClean="0"/>
              <a:t>CREATE SCHEMA</a:t>
            </a:r>
          </a:p>
        </p:txBody>
      </p:sp>
      <p:sp>
        <p:nvSpPr>
          <p:cNvPr id="11268" name="Rectangle 3"/>
          <p:cNvSpPr>
            <a:spLocks noGrp="1" noChangeArrowheads="1"/>
          </p:cNvSpPr>
          <p:nvPr>
            <p:ph type="body" idx="1"/>
          </p:nvPr>
        </p:nvSpPr>
        <p:spPr/>
        <p:txBody>
          <a:bodyPr/>
          <a:lstStyle/>
          <a:p>
            <a:pPr eaLnBrk="1" hangingPunct="1"/>
            <a:r>
              <a:rPr lang="en-US" dirty="0" smtClean="0">
                <a:solidFill>
                  <a:srgbClr val="000000"/>
                </a:solidFill>
              </a:rPr>
              <a:t>Specifies a new database schema by giving it a name</a:t>
            </a:r>
          </a:p>
          <a:p>
            <a:pPr eaLnBrk="1" hangingPunct="1"/>
            <a:endParaRPr lang="en-US" dirty="0" smtClean="0">
              <a:solidFill>
                <a:srgbClr val="000000"/>
              </a:solidFill>
            </a:endParaRPr>
          </a:p>
          <a:p>
            <a:pPr eaLnBrk="1" hangingPunct="1"/>
            <a:r>
              <a:rPr lang="en-US" dirty="0" smtClean="0">
                <a:solidFill>
                  <a:srgbClr val="000000"/>
                </a:solidFill>
              </a:rPr>
              <a:t>CREATE SCHEMA COMPANY AUTHORIZATION Jsmith;</a:t>
            </a:r>
          </a:p>
          <a:p>
            <a:pPr eaLnBrk="1" hangingPunct="1"/>
            <a:r>
              <a:rPr lang="en-US" dirty="0" smtClean="0">
                <a:solidFill>
                  <a:srgbClr val="000000"/>
                </a:solidFill>
              </a:rPr>
              <a:t>This will create a schema called company with authorization identifier ‘jsmith’.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fontScale="90000"/>
          </a:bodyPr>
          <a:lstStyle/>
          <a:p>
            <a:pPr eaLnBrk="1" hangingPunct="1">
              <a:lnSpc>
                <a:spcPct val="90000"/>
              </a:lnSpc>
            </a:pPr>
            <a:r>
              <a:rPr lang="en-US" smtClean="0"/>
              <a:t>REFERENTIAL INTEGRITY OPTIONS</a:t>
            </a:r>
            <a:endParaRPr lang="en-US" sz="4000" b="1" smtClean="0">
              <a:solidFill>
                <a:srgbClr val="000000"/>
              </a:solidFill>
            </a:endParaRPr>
          </a:p>
        </p:txBody>
      </p:sp>
      <p:sp>
        <p:nvSpPr>
          <p:cNvPr id="12292" name="Rectangle 3"/>
          <p:cNvSpPr>
            <a:spLocks noGrp="1" noChangeArrowheads="1"/>
          </p:cNvSpPr>
          <p:nvPr>
            <p:ph type="body" idx="1"/>
          </p:nvPr>
        </p:nvSpPr>
        <p:spPr/>
        <p:txBody>
          <a:bodyPr/>
          <a:lstStyle/>
          <a:p>
            <a:pPr eaLnBrk="1" hangingPunct="1">
              <a:lnSpc>
                <a:spcPct val="90000"/>
              </a:lnSpc>
            </a:pPr>
            <a:r>
              <a:rPr lang="en-US" sz="2400" dirty="0" smtClean="0">
                <a:solidFill>
                  <a:srgbClr val="000000"/>
                </a:solidFill>
              </a:rPr>
              <a:t>We can specify RESTRICT, CASCADE, SET NULL or SET DEFAULT on referential integrity constraints (foreign keys)</a:t>
            </a:r>
            <a:br>
              <a:rPr lang="en-US" sz="2400" dirty="0" smtClean="0">
                <a:solidFill>
                  <a:srgbClr val="000000"/>
                </a:solidFill>
              </a:rPr>
            </a:br>
            <a:r>
              <a:rPr lang="en-US" sz="2400" dirty="0" smtClean="0">
                <a:solidFill>
                  <a:srgbClr val="000000"/>
                </a:solidFill>
              </a:rPr>
              <a:t/>
            </a:r>
            <a:br>
              <a:rPr lang="en-US" sz="2400" dirty="0" smtClean="0">
                <a:solidFill>
                  <a:srgbClr val="000000"/>
                </a:solidFill>
              </a:rPr>
            </a:br>
            <a:r>
              <a:rPr lang="en-US" sz="2400" b="1" dirty="0" smtClean="0">
                <a:solidFill>
                  <a:srgbClr val="000000"/>
                </a:solidFill>
              </a:rPr>
              <a:t>CREATE TABLE   DEPT</a:t>
            </a:r>
            <a:br>
              <a:rPr lang="en-US" sz="2400" b="1" dirty="0" smtClean="0">
                <a:solidFill>
                  <a:srgbClr val="000000"/>
                </a:solidFill>
              </a:rPr>
            </a:br>
            <a:r>
              <a:rPr lang="en-US" sz="2400" b="1" dirty="0" smtClean="0">
                <a:solidFill>
                  <a:srgbClr val="000000"/>
                </a:solidFill>
              </a:rPr>
              <a:t> (	DNAME	VARCHAR(10)	NOT NULL,</a:t>
            </a:r>
            <a:br>
              <a:rPr lang="en-US" sz="2400" b="1" dirty="0" smtClean="0">
                <a:solidFill>
                  <a:srgbClr val="000000"/>
                </a:solidFill>
              </a:rPr>
            </a:br>
            <a:r>
              <a:rPr lang="en-US" sz="2400" b="1" dirty="0" smtClean="0">
                <a:solidFill>
                  <a:srgbClr val="000000"/>
                </a:solidFill>
              </a:rPr>
              <a:t>	DNUMBER	INTEGER	NOT NULL,</a:t>
            </a:r>
            <a:br>
              <a:rPr lang="en-US" sz="2400" b="1" dirty="0" smtClean="0">
                <a:solidFill>
                  <a:srgbClr val="000000"/>
                </a:solidFill>
              </a:rPr>
            </a:br>
            <a:r>
              <a:rPr lang="en-US" sz="2400" b="1" dirty="0" smtClean="0">
                <a:solidFill>
                  <a:srgbClr val="000000"/>
                </a:solidFill>
              </a:rPr>
              <a:t>	MGRSSN	CHAR(9),</a:t>
            </a:r>
            <a:br>
              <a:rPr lang="en-US" sz="2400" b="1" dirty="0" smtClean="0">
                <a:solidFill>
                  <a:srgbClr val="000000"/>
                </a:solidFill>
              </a:rPr>
            </a:br>
            <a:r>
              <a:rPr lang="en-US" sz="2400" b="1" dirty="0" smtClean="0">
                <a:solidFill>
                  <a:srgbClr val="000000"/>
                </a:solidFill>
              </a:rPr>
              <a:t>	MGRSTARTDATE	CHAR(9),</a:t>
            </a:r>
            <a:br>
              <a:rPr lang="en-US" sz="2400" b="1" dirty="0" smtClean="0">
                <a:solidFill>
                  <a:srgbClr val="000000"/>
                </a:solidFill>
              </a:rPr>
            </a:br>
            <a:r>
              <a:rPr lang="en-US" sz="2400" b="1" dirty="0" smtClean="0">
                <a:solidFill>
                  <a:srgbClr val="000000"/>
                </a:solidFill>
              </a:rPr>
              <a:t>	PRIMARY KEY (DNUMBER),</a:t>
            </a:r>
            <a:br>
              <a:rPr lang="en-US" sz="2400" b="1" dirty="0" smtClean="0">
                <a:solidFill>
                  <a:srgbClr val="000000"/>
                </a:solidFill>
              </a:rPr>
            </a:br>
            <a:r>
              <a:rPr lang="en-US" sz="2400" b="1" dirty="0" smtClean="0">
                <a:solidFill>
                  <a:srgbClr val="000000"/>
                </a:solidFill>
              </a:rPr>
              <a:t>	UNIQUE (DNAME),</a:t>
            </a:r>
            <a:br>
              <a:rPr lang="en-US" sz="2400" b="1" dirty="0" smtClean="0">
                <a:solidFill>
                  <a:srgbClr val="000000"/>
                </a:solidFill>
              </a:rPr>
            </a:br>
            <a:r>
              <a:rPr lang="en-US" sz="2400" b="1" dirty="0" smtClean="0">
                <a:solidFill>
                  <a:srgbClr val="000000"/>
                </a:solidFill>
              </a:rPr>
              <a:t>	FOREIGN KEY (MGRSSN) REFERENCES EMP</a:t>
            </a:r>
            <a:br>
              <a:rPr lang="en-US" sz="2400" b="1" dirty="0" smtClean="0">
                <a:solidFill>
                  <a:srgbClr val="000000"/>
                </a:solidFill>
              </a:rPr>
            </a:br>
            <a:r>
              <a:rPr lang="en-US" sz="2400" b="1" dirty="0" smtClean="0">
                <a:solidFill>
                  <a:srgbClr val="000000"/>
                </a:solidFill>
              </a:rPr>
              <a:t>ON DELETE SET DEFAULT ON UPDATE CASCADE  );</a:t>
            </a:r>
            <a:br>
              <a:rPr lang="en-US" sz="2400" b="1" dirty="0" smtClean="0">
                <a:solidFill>
                  <a:srgbClr val="000000"/>
                </a:solidFill>
              </a:rPr>
            </a:br>
            <a:endParaRPr lang="en-US" sz="2400" b="1" dirty="0" smtClean="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fontScale="90000"/>
          </a:bodyPr>
          <a:lstStyle/>
          <a:p>
            <a:pPr eaLnBrk="1" hangingPunct="1">
              <a:lnSpc>
                <a:spcPct val="90000"/>
              </a:lnSpc>
            </a:pPr>
            <a:r>
              <a:rPr lang="en-US" smtClean="0"/>
              <a:t>REFERENTIAL INTEGRITY OPTIONS (continued)</a:t>
            </a:r>
            <a:endParaRPr lang="en-US" sz="4000" b="1" smtClean="0">
              <a:solidFill>
                <a:srgbClr val="000000"/>
              </a:solidFill>
            </a:endParaRPr>
          </a:p>
        </p:txBody>
      </p:sp>
      <p:sp>
        <p:nvSpPr>
          <p:cNvPr id="13316" name="Rectangle 3"/>
          <p:cNvSpPr>
            <a:spLocks noGrp="1" noChangeArrowheads="1"/>
          </p:cNvSpPr>
          <p:nvPr>
            <p:ph type="body" idx="1"/>
          </p:nvPr>
        </p:nvSpPr>
        <p:spPr>
          <a:xfrm>
            <a:off x="685800" y="1782763"/>
            <a:ext cx="8077200" cy="4802187"/>
          </a:xfrm>
        </p:spPr>
        <p:txBody>
          <a:bodyPr/>
          <a:lstStyle/>
          <a:p>
            <a:pPr lvl="1" eaLnBrk="1" hangingPunct="1">
              <a:lnSpc>
                <a:spcPct val="90000"/>
              </a:lnSpc>
              <a:buFontTx/>
              <a:buNone/>
            </a:pPr>
            <a:r>
              <a:rPr lang="en-US" sz="2000" b="1" smtClean="0">
                <a:solidFill>
                  <a:srgbClr val="000000"/>
                </a:solidFill>
              </a:rPr>
              <a:t>CREATE TABLE   EMP</a:t>
            </a:r>
            <a:br>
              <a:rPr lang="en-US" sz="2000" b="1" smtClean="0">
                <a:solidFill>
                  <a:srgbClr val="000000"/>
                </a:solidFill>
              </a:rPr>
            </a:br>
            <a:r>
              <a:rPr lang="en-US" sz="2000" b="1" smtClean="0">
                <a:solidFill>
                  <a:srgbClr val="000000"/>
                </a:solidFill>
              </a:rPr>
              <a:t>	(	ENAME	VARCHAR(30)	NOT NULL,</a:t>
            </a:r>
            <a:br>
              <a:rPr lang="en-US" sz="2000" b="1" smtClean="0">
                <a:solidFill>
                  <a:srgbClr val="000000"/>
                </a:solidFill>
              </a:rPr>
            </a:br>
            <a:r>
              <a:rPr lang="en-US" sz="2000" b="1" smtClean="0">
                <a:solidFill>
                  <a:srgbClr val="000000"/>
                </a:solidFill>
              </a:rPr>
              <a:t>		ESSN	CHAR(9),</a:t>
            </a:r>
            <a:br>
              <a:rPr lang="en-US" sz="2000" b="1" smtClean="0">
                <a:solidFill>
                  <a:srgbClr val="000000"/>
                </a:solidFill>
              </a:rPr>
            </a:br>
            <a:r>
              <a:rPr lang="en-US" sz="2000" b="1" smtClean="0">
                <a:solidFill>
                  <a:srgbClr val="000000"/>
                </a:solidFill>
              </a:rPr>
              <a:t>		BDATE	DATE,</a:t>
            </a:r>
            <a:br>
              <a:rPr lang="en-US" sz="2000" b="1" smtClean="0">
                <a:solidFill>
                  <a:srgbClr val="000000"/>
                </a:solidFill>
              </a:rPr>
            </a:br>
            <a:r>
              <a:rPr lang="en-US" sz="2000" b="1" smtClean="0">
                <a:solidFill>
                  <a:srgbClr val="000000"/>
                </a:solidFill>
              </a:rPr>
              <a:t>		DNO	INTEGER  DEFAULT 1,</a:t>
            </a:r>
            <a:br>
              <a:rPr lang="en-US" sz="2000" b="1" smtClean="0">
                <a:solidFill>
                  <a:srgbClr val="000000"/>
                </a:solidFill>
              </a:rPr>
            </a:br>
            <a:r>
              <a:rPr lang="en-US" sz="2000" b="1" smtClean="0">
                <a:solidFill>
                  <a:srgbClr val="000000"/>
                </a:solidFill>
              </a:rPr>
              <a:t>		SUPERSSN	CHAR(9),</a:t>
            </a:r>
            <a:br>
              <a:rPr lang="en-US" sz="2000" b="1" smtClean="0">
                <a:solidFill>
                  <a:srgbClr val="000000"/>
                </a:solidFill>
              </a:rPr>
            </a:br>
            <a:r>
              <a:rPr lang="en-US" sz="2000" b="1" smtClean="0">
                <a:solidFill>
                  <a:srgbClr val="000000"/>
                </a:solidFill>
              </a:rPr>
              <a:t>		PRIMARY KEY (ESSN),</a:t>
            </a:r>
            <a:br>
              <a:rPr lang="en-US" sz="2000" b="1" smtClean="0">
                <a:solidFill>
                  <a:srgbClr val="000000"/>
                </a:solidFill>
              </a:rPr>
            </a:br>
            <a:r>
              <a:rPr lang="en-US" sz="2000" b="1" smtClean="0">
                <a:solidFill>
                  <a:srgbClr val="000000"/>
                </a:solidFill>
              </a:rPr>
              <a:t>		FOREIGN KEY (DNO) REFERENCES DEPT</a:t>
            </a:r>
            <a:br>
              <a:rPr lang="en-US" sz="2000" b="1" smtClean="0">
                <a:solidFill>
                  <a:srgbClr val="000000"/>
                </a:solidFill>
              </a:rPr>
            </a:br>
            <a:r>
              <a:rPr lang="en-US" sz="2000" b="1" smtClean="0">
                <a:solidFill>
                  <a:srgbClr val="000000"/>
                </a:solidFill>
              </a:rPr>
              <a:t>          ON DELETE SET DEFAULT ON UPDATE CASCADE,</a:t>
            </a:r>
            <a:br>
              <a:rPr lang="en-US" sz="2000" b="1" smtClean="0">
                <a:solidFill>
                  <a:srgbClr val="000000"/>
                </a:solidFill>
              </a:rPr>
            </a:br>
            <a:r>
              <a:rPr lang="en-US" sz="2000" b="1" smtClean="0">
                <a:solidFill>
                  <a:srgbClr val="000000"/>
                </a:solidFill>
              </a:rPr>
              <a:t>		FOREIGN KEY (SUPERSSN) REFERENCES EMP</a:t>
            </a:r>
            <a:br>
              <a:rPr lang="en-US" sz="2000" b="1" smtClean="0">
                <a:solidFill>
                  <a:srgbClr val="000000"/>
                </a:solidFill>
              </a:rPr>
            </a:br>
            <a:r>
              <a:rPr lang="en-US" sz="2000" b="1" smtClean="0">
                <a:solidFill>
                  <a:srgbClr val="000000"/>
                </a:solidFill>
              </a:rPr>
              <a:t>          ON DELETE SET NULL ON UPDATE CASCADE  );</a:t>
            </a:r>
            <a:br>
              <a:rPr lang="en-US" sz="2000" b="1" smtClean="0">
                <a:solidFill>
                  <a:srgbClr val="000000"/>
                </a:solidFill>
              </a:rPr>
            </a:br>
            <a:endParaRPr lang="en-US" sz="2000" b="1" smtClean="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constraint</a:t>
            </a:r>
            <a:endParaRPr lang="en-IN" dirty="0"/>
          </a:p>
        </p:txBody>
      </p:sp>
      <p:sp>
        <p:nvSpPr>
          <p:cNvPr id="3" name="Content Placeholder 2"/>
          <p:cNvSpPr>
            <a:spLocks noGrp="1"/>
          </p:cNvSpPr>
          <p:nvPr>
            <p:ph idx="1"/>
          </p:nvPr>
        </p:nvSpPr>
        <p:spPr/>
        <p:txBody>
          <a:bodyPr/>
          <a:lstStyle/>
          <a:p>
            <a:r>
              <a:rPr lang="en-US" dirty="0" smtClean="0"/>
              <a:t>This is a tuple based constraint because it will apply to each tuple individually and is checked whenever a tulpe is inserted or modified.</a:t>
            </a:r>
          </a:p>
          <a:p>
            <a:r>
              <a:rPr lang="en-US" dirty="0" smtClean="0"/>
              <a:t>Add check clause at the end of CREATE table command.</a:t>
            </a:r>
          </a:p>
          <a:p>
            <a:r>
              <a:rPr lang="en-US" dirty="0" smtClean="0"/>
              <a:t>Example:</a:t>
            </a:r>
          </a:p>
          <a:p>
            <a:r>
              <a:rPr lang="en-US" dirty="0" smtClean="0"/>
              <a:t>Dnumber INT NOT NULL CHECK(Dnumber &gt; 0 AND Dnumber &lt; 21);</a:t>
            </a:r>
          </a:p>
          <a:p>
            <a:r>
              <a:rPr lang="en-US" dirty="0" smtClean="0"/>
              <a:t>CHECK(</a:t>
            </a:r>
            <a:r>
              <a:rPr lang="en-US" dirty="0" err="1" smtClean="0"/>
              <a:t>Dept_create_date</a:t>
            </a:r>
            <a:r>
              <a:rPr lang="en-US" dirty="0" smtClean="0"/>
              <a:t> &lt;= </a:t>
            </a:r>
            <a:r>
              <a:rPr lang="en-US" dirty="0" err="1" smtClean="0"/>
              <a:t>Mgr_start_date</a:t>
            </a:r>
            <a:r>
              <a:rPr lang="en-US" dirty="0" smtClean="0"/>
              <a:t>)</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a:bodyPr>
          <a:lstStyle/>
          <a:p>
            <a:pPr eaLnBrk="1" hangingPunct="1"/>
            <a:r>
              <a:rPr lang="en-US" dirty="0" smtClean="0"/>
              <a:t>Additional Data Types in SQL</a:t>
            </a:r>
            <a:endParaRPr lang="en-US" b="1" dirty="0" smtClean="0">
              <a:solidFill>
                <a:srgbClr val="000000"/>
              </a:solidFill>
            </a:endParaRPr>
          </a:p>
        </p:txBody>
      </p:sp>
      <p:sp>
        <p:nvSpPr>
          <p:cNvPr id="14340" name="Rectangle 3"/>
          <p:cNvSpPr>
            <a:spLocks noGrp="1" noChangeArrowheads="1"/>
          </p:cNvSpPr>
          <p:nvPr>
            <p:ph type="body" idx="1"/>
          </p:nvPr>
        </p:nvSpPr>
        <p:spPr/>
        <p:txBody>
          <a:bodyPr>
            <a:normAutofit lnSpcReduction="10000"/>
          </a:bodyPr>
          <a:lstStyle/>
          <a:p>
            <a:pPr eaLnBrk="1" hangingPunct="1">
              <a:lnSpc>
                <a:spcPct val="90000"/>
              </a:lnSpc>
              <a:buFont typeface="Wingdings" pitchFamily="2" charset="2"/>
              <a:buNone/>
            </a:pPr>
            <a:r>
              <a:rPr lang="en-US" sz="2800" smtClean="0">
                <a:solidFill>
                  <a:srgbClr val="000000"/>
                </a:solidFill>
              </a:rPr>
              <a:t>Has DATE, TIME, and TIMESTAMP data types</a:t>
            </a:r>
          </a:p>
          <a:p>
            <a:pPr eaLnBrk="1" hangingPunct="1">
              <a:lnSpc>
                <a:spcPct val="90000"/>
              </a:lnSpc>
            </a:pPr>
            <a:r>
              <a:rPr lang="en-US" sz="2800" b="1" smtClean="0">
                <a:solidFill>
                  <a:srgbClr val="000000"/>
                </a:solidFill>
              </a:rPr>
              <a:t>DATE:</a:t>
            </a:r>
            <a:endParaRPr lang="en-US" sz="2800" smtClean="0">
              <a:solidFill>
                <a:srgbClr val="000000"/>
              </a:solidFill>
            </a:endParaRPr>
          </a:p>
          <a:p>
            <a:pPr lvl="1" eaLnBrk="1" hangingPunct="1">
              <a:lnSpc>
                <a:spcPct val="90000"/>
              </a:lnSpc>
            </a:pPr>
            <a:r>
              <a:rPr lang="en-US" sz="2400" smtClean="0">
                <a:solidFill>
                  <a:srgbClr val="000000"/>
                </a:solidFill>
              </a:rPr>
              <a:t>Made up of year-month-day in the format yyyy-mm-dd</a:t>
            </a:r>
          </a:p>
          <a:p>
            <a:pPr eaLnBrk="1" hangingPunct="1">
              <a:lnSpc>
                <a:spcPct val="90000"/>
              </a:lnSpc>
            </a:pPr>
            <a:r>
              <a:rPr lang="en-US" sz="2800" b="1" smtClean="0">
                <a:solidFill>
                  <a:srgbClr val="000000"/>
                </a:solidFill>
              </a:rPr>
              <a:t>TIME:</a:t>
            </a:r>
            <a:endParaRPr lang="en-US" sz="2800" smtClean="0">
              <a:solidFill>
                <a:srgbClr val="000000"/>
              </a:solidFill>
            </a:endParaRPr>
          </a:p>
          <a:p>
            <a:pPr lvl="1" eaLnBrk="1" hangingPunct="1">
              <a:lnSpc>
                <a:spcPct val="90000"/>
              </a:lnSpc>
            </a:pPr>
            <a:r>
              <a:rPr lang="en-US" sz="2400" smtClean="0">
                <a:solidFill>
                  <a:srgbClr val="000000"/>
                </a:solidFill>
              </a:rPr>
              <a:t>Made up of hour:minute:second in the format hh:mm:ss</a:t>
            </a:r>
          </a:p>
          <a:p>
            <a:pPr eaLnBrk="1" hangingPunct="1">
              <a:lnSpc>
                <a:spcPct val="90000"/>
              </a:lnSpc>
            </a:pPr>
            <a:r>
              <a:rPr lang="en-US" sz="2800" b="1" smtClean="0">
                <a:solidFill>
                  <a:srgbClr val="000000"/>
                </a:solidFill>
              </a:rPr>
              <a:t>TIME(i):</a:t>
            </a:r>
            <a:endParaRPr lang="en-US" sz="2800" smtClean="0">
              <a:solidFill>
                <a:srgbClr val="000000"/>
              </a:solidFill>
            </a:endParaRPr>
          </a:p>
          <a:p>
            <a:pPr lvl="1" eaLnBrk="1" hangingPunct="1">
              <a:lnSpc>
                <a:spcPct val="90000"/>
              </a:lnSpc>
            </a:pPr>
            <a:r>
              <a:rPr lang="en-US" sz="2400" smtClean="0">
                <a:solidFill>
                  <a:srgbClr val="000000"/>
                </a:solidFill>
              </a:rPr>
              <a:t>Made up of hour:minute:second plus i additional digits specifying fractions of a second</a:t>
            </a:r>
          </a:p>
          <a:p>
            <a:pPr lvl="1" eaLnBrk="1" hangingPunct="1">
              <a:lnSpc>
                <a:spcPct val="90000"/>
              </a:lnSpc>
            </a:pPr>
            <a:r>
              <a:rPr lang="en-US" sz="2400" smtClean="0">
                <a:solidFill>
                  <a:srgbClr val="000000"/>
                </a:solidFill>
              </a:rPr>
              <a:t>format is hh:mm:ss:ii...i</a:t>
            </a:r>
            <a:endParaRPr lang="en-US" sz="2400" u="sng" smtClean="0">
              <a:solidFill>
                <a:srgbClr val="000000"/>
              </a:solidFill>
            </a:endParaRPr>
          </a:p>
          <a:p>
            <a:pPr eaLnBrk="1" hangingPunct="1">
              <a:lnSpc>
                <a:spcPct val="90000"/>
              </a:lnSpc>
            </a:pPr>
            <a:r>
              <a:rPr lang="en-US" sz="2800" b="1" smtClean="0">
                <a:solidFill>
                  <a:srgbClr val="000000"/>
                </a:solidFill>
              </a:rPr>
              <a:t>TIMESTAMP:</a:t>
            </a:r>
            <a:endParaRPr lang="en-US" sz="2800" smtClean="0">
              <a:solidFill>
                <a:srgbClr val="000000"/>
              </a:solidFill>
            </a:endParaRPr>
          </a:p>
          <a:p>
            <a:pPr lvl="1" eaLnBrk="1" hangingPunct="1">
              <a:lnSpc>
                <a:spcPct val="90000"/>
              </a:lnSpc>
            </a:pPr>
            <a:r>
              <a:rPr lang="en-US" sz="2400" smtClean="0">
                <a:solidFill>
                  <a:srgbClr val="000000"/>
                </a:solidFill>
              </a:rPr>
              <a:t>Has both DATE and TIME components</a:t>
            </a:r>
            <a:endParaRPr lang="en-US" sz="2400" u="sng" smtClean="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rmAutofit fontScale="90000"/>
          </a:bodyPr>
          <a:lstStyle/>
          <a:p>
            <a:pPr eaLnBrk="1" hangingPunct="1"/>
            <a:r>
              <a:rPr lang="en-US" dirty="0" smtClean="0"/>
              <a:t>Additional Data Types in SQL(cont.)</a:t>
            </a:r>
            <a:endParaRPr lang="en-US" b="1" dirty="0" smtClean="0">
              <a:solidFill>
                <a:srgbClr val="000000"/>
              </a:solidFill>
            </a:endParaRPr>
          </a:p>
        </p:txBody>
      </p:sp>
      <p:sp>
        <p:nvSpPr>
          <p:cNvPr id="15364" name="Rectangle 3"/>
          <p:cNvSpPr>
            <a:spLocks noGrp="1" noChangeArrowheads="1"/>
          </p:cNvSpPr>
          <p:nvPr>
            <p:ph type="body" idx="1"/>
          </p:nvPr>
        </p:nvSpPr>
        <p:spPr>
          <a:xfrm>
            <a:off x="685800" y="1798638"/>
            <a:ext cx="7772400" cy="4527550"/>
          </a:xfrm>
        </p:spPr>
        <p:txBody>
          <a:bodyPr/>
          <a:lstStyle/>
          <a:p>
            <a:pPr eaLnBrk="1" hangingPunct="1">
              <a:lnSpc>
                <a:spcPct val="90000"/>
              </a:lnSpc>
            </a:pPr>
            <a:r>
              <a:rPr lang="en-US" sz="2800" b="1" smtClean="0">
                <a:solidFill>
                  <a:srgbClr val="000000"/>
                </a:solidFill>
              </a:rPr>
              <a:t>INTERVAL:</a:t>
            </a:r>
            <a:endParaRPr lang="en-US" sz="2800" smtClean="0">
              <a:solidFill>
                <a:srgbClr val="000000"/>
              </a:solidFill>
            </a:endParaRPr>
          </a:p>
          <a:p>
            <a:pPr lvl="1" eaLnBrk="1" hangingPunct="1">
              <a:lnSpc>
                <a:spcPct val="90000"/>
              </a:lnSpc>
            </a:pPr>
            <a:r>
              <a:rPr lang="en-US" sz="2400" smtClean="0">
                <a:solidFill>
                  <a:srgbClr val="000000"/>
                </a:solidFill>
              </a:rPr>
              <a:t>Specifies a relative value rather than an absolute value</a:t>
            </a:r>
          </a:p>
          <a:p>
            <a:pPr lvl="1" eaLnBrk="1" hangingPunct="1">
              <a:lnSpc>
                <a:spcPct val="90000"/>
              </a:lnSpc>
            </a:pPr>
            <a:r>
              <a:rPr lang="en-US" sz="2400" smtClean="0">
                <a:solidFill>
                  <a:srgbClr val="000000"/>
                </a:solidFill>
              </a:rPr>
              <a:t>Can be DAY/TIME intervals or YEAR/MONTH intervals</a:t>
            </a:r>
          </a:p>
          <a:p>
            <a:pPr lvl="1" eaLnBrk="1" hangingPunct="1">
              <a:lnSpc>
                <a:spcPct val="90000"/>
              </a:lnSpc>
            </a:pPr>
            <a:r>
              <a:rPr lang="en-US" sz="2400" smtClean="0">
                <a:solidFill>
                  <a:srgbClr val="000000"/>
                </a:solidFill>
              </a:rPr>
              <a:t>Can be positive or negative when added to or subtracted from an absolute value, the result is an absolute value</a:t>
            </a:r>
            <a:endParaRPr lang="en-US" sz="2400" u="sng" smtClean="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dirty="0" smtClean="0"/>
              <a:t>Retrieval Queries in SQL</a:t>
            </a:r>
            <a:endParaRPr lang="en-US" b="1" dirty="0" smtClean="0">
              <a:solidFill>
                <a:srgbClr val="000000"/>
              </a:solidFill>
            </a:endParaRPr>
          </a:p>
        </p:txBody>
      </p:sp>
      <p:sp>
        <p:nvSpPr>
          <p:cNvPr id="16388" name="Rectangle 3"/>
          <p:cNvSpPr>
            <a:spLocks noGrp="1" noChangeArrowheads="1"/>
          </p:cNvSpPr>
          <p:nvPr>
            <p:ph type="body" idx="1"/>
          </p:nvPr>
        </p:nvSpPr>
        <p:spPr/>
        <p:txBody>
          <a:bodyPr/>
          <a:lstStyle/>
          <a:p>
            <a:pPr eaLnBrk="1" hangingPunct="1"/>
            <a:r>
              <a:rPr lang="en-US" sz="2000" dirty="0" smtClean="0">
                <a:solidFill>
                  <a:srgbClr val="000000"/>
                </a:solidFill>
              </a:rPr>
              <a:t>SQL has one basic statement for retrieving information from a database; the SELECT statement</a:t>
            </a:r>
          </a:p>
          <a:p>
            <a:pPr eaLnBrk="1" hangingPunct="1"/>
            <a:r>
              <a:rPr lang="en-US" sz="2000" dirty="0" smtClean="0">
                <a:solidFill>
                  <a:srgbClr val="000000"/>
                </a:solidFill>
              </a:rPr>
              <a:t>This is </a:t>
            </a:r>
            <a:r>
              <a:rPr lang="en-US" sz="2000" i="1" dirty="0" smtClean="0">
                <a:solidFill>
                  <a:srgbClr val="000000"/>
                </a:solidFill>
              </a:rPr>
              <a:t>not the same as</a:t>
            </a:r>
            <a:r>
              <a:rPr lang="en-US" sz="2000" dirty="0" smtClean="0">
                <a:solidFill>
                  <a:srgbClr val="000000"/>
                </a:solidFill>
              </a:rPr>
              <a:t>  the SELECT operation of the relational algebra</a:t>
            </a:r>
          </a:p>
          <a:p>
            <a:pPr eaLnBrk="1" hangingPunct="1"/>
            <a:r>
              <a:rPr lang="en-US" sz="2000" dirty="0" smtClean="0">
                <a:solidFill>
                  <a:srgbClr val="000000"/>
                </a:solidFill>
              </a:rPr>
              <a:t>Important distinction between SQL and the formal relational model; SQL allows a table (relation) to have two or more tuples that are identical in all their attribute values</a:t>
            </a:r>
            <a:endParaRPr lang="en-US" sz="2800" dirty="0" smtClean="0">
              <a:solidFill>
                <a:srgbClr val="000000"/>
              </a:solidFill>
            </a:endParaRPr>
          </a:p>
          <a:p>
            <a:pPr eaLnBrk="1" hangingPunct="1">
              <a:lnSpc>
                <a:spcPct val="90000"/>
              </a:lnSpc>
            </a:pPr>
            <a:r>
              <a:rPr lang="en-US" sz="2000" dirty="0" smtClean="0">
                <a:solidFill>
                  <a:srgbClr val="000000"/>
                </a:solidFill>
              </a:rPr>
              <a:t>Hence, an SQL relation (table) is  a </a:t>
            </a:r>
            <a:r>
              <a:rPr lang="en-US" sz="2000" i="1" dirty="0" smtClean="0">
                <a:solidFill>
                  <a:srgbClr val="000000"/>
                </a:solidFill>
              </a:rPr>
              <a:t>multi-set</a:t>
            </a:r>
            <a:r>
              <a:rPr lang="en-US" sz="2000" dirty="0" smtClean="0">
                <a:solidFill>
                  <a:srgbClr val="000000"/>
                </a:solidFill>
              </a:rPr>
              <a:t>  (sometimes called a bag) of tuples; it </a:t>
            </a:r>
            <a:r>
              <a:rPr lang="en-US" sz="2000" i="1" dirty="0" smtClean="0">
                <a:solidFill>
                  <a:srgbClr val="000000"/>
                </a:solidFill>
              </a:rPr>
              <a:t>is not</a:t>
            </a:r>
            <a:r>
              <a:rPr lang="en-US" sz="2000" dirty="0" smtClean="0">
                <a:solidFill>
                  <a:srgbClr val="000000"/>
                </a:solidFill>
              </a:rPr>
              <a:t>  a set of tuples</a:t>
            </a:r>
          </a:p>
          <a:p>
            <a:pPr eaLnBrk="1" hangingPunct="1">
              <a:lnSpc>
                <a:spcPct val="90000"/>
              </a:lnSpc>
            </a:pPr>
            <a:r>
              <a:rPr lang="en-US" sz="2000" dirty="0" smtClean="0">
                <a:solidFill>
                  <a:srgbClr val="000000"/>
                </a:solidFill>
              </a:rPr>
              <a:t>SQL relations can be constrained to be sets by specifying PRIMARY KEY or UNIQUE attributes, or by using the DISTINCT option in a query</a:t>
            </a:r>
            <a:endParaRPr lang="en-US" sz="2400" dirty="0" smtClean="0">
              <a:solidFill>
                <a:srgbClr val="000000"/>
              </a:solidFill>
            </a:endParaRPr>
          </a:p>
          <a:p>
            <a:pPr eaLnBrk="1" hangingPunct="1">
              <a:buFont typeface="Wingdings" pitchFamily="2" charset="2"/>
              <a:buNone/>
            </a:pPr>
            <a:endParaRPr lang="en-US" sz="2800" dirty="0" smtClean="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533400" y="457200"/>
            <a:ext cx="8229600" cy="1143000"/>
          </a:xfrm>
        </p:spPr>
        <p:txBody>
          <a:bodyPr/>
          <a:lstStyle/>
          <a:p>
            <a:pPr eaLnBrk="1" hangingPunct="1"/>
            <a:r>
              <a:rPr lang="en-US" dirty="0" smtClean="0"/>
              <a:t>Retrieval Queries in SQL (cont.)</a:t>
            </a:r>
            <a:endParaRPr lang="en-US" b="1" dirty="0" smtClean="0">
              <a:solidFill>
                <a:srgbClr val="000000"/>
              </a:solidFill>
            </a:endParaRPr>
          </a:p>
        </p:txBody>
      </p:sp>
      <p:sp>
        <p:nvSpPr>
          <p:cNvPr id="17412" name="Rectangle 3"/>
          <p:cNvSpPr>
            <a:spLocks noGrp="1" noChangeArrowheads="1"/>
          </p:cNvSpPr>
          <p:nvPr>
            <p:ph type="body" idx="1"/>
          </p:nvPr>
        </p:nvSpPr>
        <p:spPr>
          <a:xfrm>
            <a:off x="685800" y="1736725"/>
            <a:ext cx="7772400" cy="4589463"/>
          </a:xfrm>
        </p:spPr>
        <p:txBody>
          <a:bodyPr/>
          <a:lstStyle/>
          <a:p>
            <a:pPr eaLnBrk="1" hangingPunct="1">
              <a:lnSpc>
                <a:spcPct val="90000"/>
              </a:lnSpc>
            </a:pPr>
            <a:r>
              <a:rPr lang="en-US" sz="2400" dirty="0" smtClean="0">
                <a:solidFill>
                  <a:srgbClr val="000000"/>
                </a:solidFill>
              </a:rPr>
              <a:t>Basic form of the SQL SELECT statement is called a </a:t>
            </a:r>
            <a:r>
              <a:rPr lang="en-US" sz="2400" i="1" dirty="0" smtClean="0">
                <a:solidFill>
                  <a:srgbClr val="000000"/>
                </a:solidFill>
              </a:rPr>
              <a:t>mapping</a:t>
            </a:r>
            <a:r>
              <a:rPr lang="en-US" sz="2400" dirty="0" smtClean="0">
                <a:solidFill>
                  <a:srgbClr val="000000"/>
                </a:solidFill>
              </a:rPr>
              <a:t>  or a </a:t>
            </a:r>
            <a:r>
              <a:rPr lang="en-US" sz="2400" i="1" dirty="0" smtClean="0">
                <a:solidFill>
                  <a:srgbClr val="000000"/>
                </a:solidFill>
              </a:rPr>
              <a:t>SELECT-FROM-WHERE block</a:t>
            </a:r>
            <a:br>
              <a:rPr lang="en-US" sz="2400" i="1" dirty="0" smtClean="0">
                <a:solidFill>
                  <a:srgbClr val="000000"/>
                </a:solidFill>
              </a:rPr>
            </a:br>
            <a:r>
              <a:rPr lang="en-US" sz="2400" b="1" dirty="0" smtClean="0">
                <a:solidFill>
                  <a:srgbClr val="000000"/>
                </a:solidFill>
              </a:rPr>
              <a:t>	</a:t>
            </a:r>
          </a:p>
          <a:p>
            <a:pPr lvl="1" eaLnBrk="1" hangingPunct="1">
              <a:lnSpc>
                <a:spcPct val="90000"/>
              </a:lnSpc>
              <a:buFontTx/>
              <a:buNone/>
            </a:pPr>
            <a:r>
              <a:rPr lang="en-US" sz="2000" b="1" dirty="0" smtClean="0">
                <a:solidFill>
                  <a:srgbClr val="000000"/>
                </a:solidFill>
              </a:rPr>
              <a:t>SELECT</a:t>
            </a:r>
            <a:r>
              <a:rPr lang="en-US" sz="2000" dirty="0" smtClean="0">
                <a:solidFill>
                  <a:srgbClr val="000000"/>
                </a:solidFill>
              </a:rPr>
              <a:t> 	&lt;attribute list&gt;</a:t>
            </a:r>
          </a:p>
          <a:p>
            <a:pPr lvl="1" eaLnBrk="1" hangingPunct="1">
              <a:lnSpc>
                <a:spcPct val="90000"/>
              </a:lnSpc>
              <a:buFontTx/>
              <a:buNone/>
            </a:pPr>
            <a:r>
              <a:rPr lang="en-US" sz="2000" b="1" dirty="0" smtClean="0">
                <a:solidFill>
                  <a:srgbClr val="000000"/>
                </a:solidFill>
              </a:rPr>
              <a:t>FROM</a:t>
            </a:r>
            <a:r>
              <a:rPr lang="en-US" sz="2000" dirty="0" smtClean="0">
                <a:solidFill>
                  <a:srgbClr val="000000"/>
                </a:solidFill>
              </a:rPr>
              <a:t> 	&lt;table list&gt;</a:t>
            </a:r>
          </a:p>
          <a:p>
            <a:pPr lvl="1" eaLnBrk="1" hangingPunct="1">
              <a:lnSpc>
                <a:spcPct val="90000"/>
              </a:lnSpc>
              <a:buFontTx/>
              <a:buNone/>
            </a:pPr>
            <a:r>
              <a:rPr lang="en-US" sz="2000" b="1" dirty="0" smtClean="0">
                <a:solidFill>
                  <a:srgbClr val="000000"/>
                </a:solidFill>
              </a:rPr>
              <a:t>WHERE	</a:t>
            </a:r>
            <a:r>
              <a:rPr lang="en-US" sz="2000" dirty="0" smtClean="0">
                <a:solidFill>
                  <a:srgbClr val="000000"/>
                </a:solidFill>
              </a:rPr>
              <a:t>&lt;condition&gt;</a:t>
            </a:r>
          </a:p>
          <a:p>
            <a:pPr lvl="1" eaLnBrk="1" hangingPunct="1">
              <a:lnSpc>
                <a:spcPct val="90000"/>
              </a:lnSpc>
              <a:buFontTx/>
              <a:buNone/>
            </a:pPr>
            <a:endParaRPr lang="en-US" sz="2000" dirty="0" smtClean="0">
              <a:solidFill>
                <a:srgbClr val="000000"/>
              </a:solidFill>
            </a:endParaRPr>
          </a:p>
          <a:p>
            <a:pPr lvl="1" eaLnBrk="1" hangingPunct="1">
              <a:lnSpc>
                <a:spcPct val="90000"/>
              </a:lnSpc>
            </a:pPr>
            <a:r>
              <a:rPr lang="en-US" sz="2000" dirty="0" smtClean="0">
                <a:solidFill>
                  <a:srgbClr val="000000"/>
                </a:solidFill>
              </a:rPr>
              <a:t>&lt;attribute list&gt; is a list of attribute names whose values are to be retrieved by the query</a:t>
            </a:r>
          </a:p>
          <a:p>
            <a:pPr lvl="1" eaLnBrk="1" hangingPunct="1">
              <a:lnSpc>
                <a:spcPct val="90000"/>
              </a:lnSpc>
            </a:pPr>
            <a:r>
              <a:rPr lang="en-US" sz="2000" dirty="0" smtClean="0">
                <a:solidFill>
                  <a:srgbClr val="000000"/>
                </a:solidFill>
              </a:rPr>
              <a:t>&lt;table list&gt; is a list of the relation names required to process the query</a:t>
            </a:r>
          </a:p>
          <a:p>
            <a:pPr lvl="1" eaLnBrk="1" hangingPunct="1">
              <a:lnSpc>
                <a:spcPct val="90000"/>
              </a:lnSpc>
            </a:pPr>
            <a:r>
              <a:rPr lang="en-US" sz="2000" dirty="0" smtClean="0">
                <a:solidFill>
                  <a:srgbClr val="000000"/>
                </a:solidFill>
              </a:rPr>
              <a:t>&lt;condition&gt; is a conditional (Boolean) expression that identifies the tuples to be retrieved by the query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Relational Calculus</a:t>
            </a:r>
            <a:endParaRPr lang="en-IN" dirty="0"/>
          </a:p>
        </p:txBody>
      </p:sp>
      <p:sp>
        <p:nvSpPr>
          <p:cNvPr id="3" name="Content Placeholder 2"/>
          <p:cNvSpPr>
            <a:spLocks noGrp="1"/>
          </p:cNvSpPr>
          <p:nvPr>
            <p:ph idx="1"/>
          </p:nvPr>
        </p:nvSpPr>
        <p:spPr/>
        <p:txBody>
          <a:bodyPr>
            <a:normAutofit lnSpcReduction="10000"/>
          </a:bodyPr>
          <a:lstStyle/>
          <a:p>
            <a:r>
              <a:rPr lang="en-IN" dirty="0" smtClean="0"/>
              <a:t>Involves variables that range over </a:t>
            </a:r>
            <a:r>
              <a:rPr lang="en-IN" dirty="0" err="1" smtClean="0"/>
              <a:t>tuple</a:t>
            </a:r>
            <a:r>
              <a:rPr lang="en-IN" dirty="0" smtClean="0"/>
              <a:t> or domain attributes</a:t>
            </a:r>
          </a:p>
          <a:p>
            <a:pPr>
              <a:buFont typeface="Wingdings" pitchFamily="2" charset="2"/>
              <a:buChar char="ü"/>
            </a:pPr>
            <a:r>
              <a:rPr lang="en-IN" dirty="0" err="1" smtClean="0"/>
              <a:t>Tuple</a:t>
            </a:r>
            <a:r>
              <a:rPr lang="en-IN" dirty="0" smtClean="0"/>
              <a:t> Relational Calculus: Variables range over relation</a:t>
            </a:r>
          </a:p>
          <a:p>
            <a:pPr>
              <a:buFont typeface="Wingdings" pitchFamily="2" charset="2"/>
              <a:buChar char="ü"/>
            </a:pPr>
            <a:r>
              <a:rPr lang="en-IN" dirty="0" smtClean="0"/>
              <a:t>Domain Relational Calculus: Variables range over domain attributes</a:t>
            </a:r>
          </a:p>
          <a:p>
            <a:r>
              <a:rPr lang="en-IN" dirty="0" smtClean="0"/>
              <a:t>Gives a way of referring to attributes of relations (and the specific tuples in them)</a:t>
            </a:r>
          </a:p>
          <a:p>
            <a:pPr>
              <a:buFont typeface="Wingdings" pitchFamily="2" charset="2"/>
              <a:buChar char="ü"/>
            </a:pPr>
            <a:r>
              <a:rPr lang="en-IN" dirty="0" smtClean="0"/>
              <a:t>Is based on predicate logic</a:t>
            </a:r>
          </a:p>
          <a:p>
            <a:pPr>
              <a:buFont typeface="Wingdings" pitchFamily="2" charset="2"/>
              <a:buChar char="ü"/>
            </a:pPr>
            <a:r>
              <a:rPr lang="en-IN" dirty="0" smtClean="0"/>
              <a:t>quantifiers to construct complex queries.</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xfrm>
            <a:off x="381000" y="228600"/>
            <a:ext cx="8229600" cy="1143000"/>
          </a:xfrm>
        </p:spPr>
        <p:txBody>
          <a:bodyPr lIns="90488" tIns="44450" rIns="90488" bIns="44450" anchor="ctr"/>
          <a:lstStyle/>
          <a:p>
            <a:pPr>
              <a:defRPr/>
            </a:pPr>
            <a:r>
              <a:rPr lang="en-US" dirty="0" smtClean="0"/>
              <a:t>The select Clause</a:t>
            </a:r>
          </a:p>
        </p:txBody>
      </p:sp>
      <p:sp>
        <p:nvSpPr>
          <p:cNvPr id="15363" name="Rectangle 4"/>
          <p:cNvSpPr>
            <a:spLocks noGrp="1" noChangeArrowheads="1"/>
          </p:cNvSpPr>
          <p:nvPr>
            <p:ph type="body" idx="1"/>
          </p:nvPr>
        </p:nvSpPr>
        <p:spPr>
          <a:xfrm>
            <a:off x="762000" y="1447800"/>
            <a:ext cx="8066088" cy="5165725"/>
          </a:xfrm>
          <a:noFill/>
        </p:spPr>
        <p:txBody>
          <a:bodyPr lIns="90488" tIns="44450" rIns="90488" bIns="44450">
            <a:normAutofit fontScale="92500" lnSpcReduction="20000"/>
          </a:bodyPr>
          <a:lstStyle/>
          <a:p>
            <a:pPr>
              <a:tabLst>
                <a:tab pos="2055813" algn="l"/>
              </a:tabLst>
            </a:pPr>
            <a:r>
              <a:rPr lang="en-US" dirty="0" smtClean="0"/>
              <a:t>The </a:t>
            </a:r>
            <a:r>
              <a:rPr lang="en-US" b="1" dirty="0" smtClean="0"/>
              <a:t>select</a:t>
            </a:r>
            <a:r>
              <a:rPr lang="en-US" dirty="0" smtClean="0"/>
              <a:t> clause list the attributes desired in the result of a query</a:t>
            </a:r>
          </a:p>
          <a:p>
            <a:pPr lvl="1">
              <a:tabLst>
                <a:tab pos="2055813" algn="l"/>
              </a:tabLst>
            </a:pPr>
            <a:r>
              <a:rPr lang="en-US" dirty="0" smtClean="0"/>
              <a:t>corresponds to the projection operation of the relational algebra</a:t>
            </a:r>
          </a:p>
          <a:p>
            <a:pPr>
              <a:lnSpc>
                <a:spcPct val="110000"/>
              </a:lnSpc>
              <a:tabLst>
                <a:tab pos="2055813" algn="l"/>
              </a:tabLst>
            </a:pPr>
            <a:r>
              <a:rPr lang="en-US" dirty="0" smtClean="0"/>
              <a:t>Example: find the names of all branches in the </a:t>
            </a:r>
            <a:r>
              <a:rPr lang="en-US" i="1" dirty="0" smtClean="0"/>
              <a:t>loan</a:t>
            </a:r>
            <a:r>
              <a:rPr lang="en-US" dirty="0" smtClean="0"/>
              <a:t> relation:</a:t>
            </a:r>
            <a:br>
              <a:rPr lang="en-US" dirty="0" smtClean="0"/>
            </a:br>
            <a:r>
              <a:rPr lang="en-US" dirty="0" smtClean="0"/>
              <a:t>		</a:t>
            </a:r>
            <a:r>
              <a:rPr lang="en-US" b="1" dirty="0" smtClean="0"/>
              <a:t>select </a:t>
            </a:r>
            <a:r>
              <a:rPr lang="en-US" i="1" dirty="0" err="1" smtClean="0"/>
              <a:t>branch_name</a:t>
            </a:r>
            <a:r>
              <a:rPr lang="en-US" dirty="0" smtClean="0"/>
              <a:t/>
            </a:r>
            <a:br>
              <a:rPr lang="en-US" dirty="0" smtClean="0"/>
            </a:br>
            <a:r>
              <a:rPr lang="en-US" dirty="0" smtClean="0"/>
              <a:t>		</a:t>
            </a:r>
            <a:r>
              <a:rPr lang="en-US" b="1" dirty="0" smtClean="0"/>
              <a:t>from </a:t>
            </a:r>
            <a:r>
              <a:rPr lang="en-US" i="1" dirty="0" smtClean="0"/>
              <a:t>loan</a:t>
            </a:r>
          </a:p>
          <a:p>
            <a:pPr>
              <a:tabLst>
                <a:tab pos="2055813" algn="l"/>
              </a:tabLst>
            </a:pPr>
            <a:r>
              <a:rPr lang="en-US" dirty="0" smtClean="0"/>
              <a:t>In the relational algebra, the query would be: </a:t>
            </a:r>
          </a:p>
          <a:p>
            <a:pPr>
              <a:buFont typeface="Monotype Sorts" pitchFamily="2" charset="2"/>
              <a:buNone/>
              <a:tabLst>
                <a:tab pos="2055813" algn="l"/>
              </a:tabLst>
            </a:pPr>
            <a:r>
              <a:rPr lang="en-US" dirty="0" smtClean="0"/>
              <a:t>			</a:t>
            </a:r>
            <a:r>
              <a:rPr lang="en-US" dirty="0" smtClean="0">
                <a:latin typeface="Symbol" pitchFamily="18" charset="2"/>
              </a:rPr>
              <a:t></a:t>
            </a:r>
            <a:r>
              <a:rPr lang="en-US" sz="2000" i="1" baseline="-25000" dirty="0" err="1" smtClean="0"/>
              <a:t>branch_name</a:t>
            </a:r>
            <a:r>
              <a:rPr lang="en-US" sz="2000" i="1" baseline="-25000" dirty="0" smtClean="0"/>
              <a:t> </a:t>
            </a:r>
            <a:r>
              <a:rPr lang="en-US" dirty="0" smtClean="0"/>
              <a:t>(</a:t>
            </a:r>
            <a:r>
              <a:rPr lang="en-US" i="1" dirty="0" smtClean="0"/>
              <a:t>loan</a:t>
            </a:r>
            <a:r>
              <a:rPr lang="en-US" dirty="0" smtClean="0"/>
              <a:t>)</a:t>
            </a:r>
          </a:p>
          <a:p>
            <a:pPr>
              <a:tabLst>
                <a:tab pos="2055813" algn="l"/>
              </a:tabLst>
            </a:pPr>
            <a:r>
              <a:rPr lang="en-US" dirty="0" smtClean="0"/>
              <a:t>NOTE:  SQL names are case insensitive (i.e., you may use upper- or lower-case letters.)  </a:t>
            </a:r>
          </a:p>
          <a:p>
            <a:pPr lvl="1">
              <a:tabLst>
                <a:tab pos="2055813" algn="l"/>
              </a:tabLst>
            </a:pPr>
            <a:r>
              <a:rPr lang="en-US" dirty="0" smtClean="0"/>
              <a:t>E.g.   </a:t>
            </a:r>
            <a:r>
              <a:rPr lang="en-US" i="1" dirty="0" err="1" smtClean="0"/>
              <a:t>Branch_Name</a:t>
            </a:r>
            <a:r>
              <a:rPr lang="en-US" dirty="0" smtClean="0"/>
              <a:t> ≡ </a:t>
            </a:r>
            <a:r>
              <a:rPr lang="en-US" i="1" dirty="0" smtClean="0"/>
              <a:t>BRANCH_NAME</a:t>
            </a:r>
            <a:r>
              <a:rPr lang="en-US" dirty="0" smtClean="0"/>
              <a:t> ≡ </a:t>
            </a:r>
            <a:r>
              <a:rPr lang="en-US" i="1" dirty="0" err="1" smtClean="0"/>
              <a:t>branch_name</a:t>
            </a:r>
            <a:endParaRPr lang="en-US" i="1" dirty="0" smtClean="0"/>
          </a:p>
          <a:p>
            <a:pPr lvl="1">
              <a:tabLst>
                <a:tab pos="2055813" algn="l"/>
              </a:tabLst>
            </a:pPr>
            <a:r>
              <a:rPr lang="en-US" dirty="0" smtClean="0"/>
              <a:t>Some people use upper case wherever we use bold font.</a:t>
            </a: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533400" y="304800"/>
            <a:ext cx="8229600" cy="1143000"/>
          </a:xfrm>
        </p:spPr>
        <p:txBody>
          <a:bodyPr/>
          <a:lstStyle/>
          <a:p>
            <a:pPr eaLnBrk="1" hangingPunct="1"/>
            <a:r>
              <a:rPr lang="en-US" sz="2000" dirty="0" smtClean="0"/>
              <a:t>Relational Database Schema--</a:t>
            </a:r>
            <a:r>
              <a:rPr lang="en-US" sz="1600" dirty="0" smtClean="0"/>
              <a:t>Figure 5.5</a:t>
            </a:r>
            <a:r>
              <a:rPr lang="en-US" sz="4000" dirty="0" smtClean="0"/>
              <a:t>  </a:t>
            </a:r>
            <a:endParaRPr lang="en-US" dirty="0" smtClean="0"/>
          </a:p>
        </p:txBody>
      </p:sp>
      <p:pic>
        <p:nvPicPr>
          <p:cNvPr id="18436" name="Picture 5" descr="31755_FIG0705.gif                                              0001035BEeyore                         B91DCF3B:"/>
          <p:cNvPicPr>
            <a:picLocks noGrp="1" noChangeAspect="1" noChangeArrowheads="1"/>
          </p:cNvPicPr>
          <p:nvPr>
            <p:ph idx="1"/>
          </p:nvPr>
        </p:nvPicPr>
        <p:blipFill>
          <a:blip r:embed="rId2" cstate="print"/>
          <a:srcRect/>
          <a:stretch>
            <a:fillRect/>
          </a:stretch>
        </p:blipFill>
        <p:spPr>
          <a:xfrm>
            <a:off x="685800" y="1524000"/>
            <a:ext cx="7575550" cy="4802188"/>
          </a:xfr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5" descr="31755_FIG0706r.gif                                             0001035BEeyore                         B91DCF3B:"/>
          <p:cNvPicPr>
            <a:picLocks noGrp="1" noChangeAspect="1" noChangeArrowheads="1"/>
          </p:cNvPicPr>
          <p:nvPr>
            <p:ph idx="1"/>
          </p:nvPr>
        </p:nvPicPr>
        <p:blipFill>
          <a:blip r:embed="rId2" cstate="print"/>
          <a:srcRect/>
          <a:stretch>
            <a:fillRect/>
          </a:stretch>
        </p:blipFill>
        <p:spPr>
          <a:xfrm>
            <a:off x="381000" y="269874"/>
            <a:ext cx="8410575" cy="6283325"/>
          </a:xfr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dirty="0" smtClean="0"/>
              <a:t>Simple SQL Queries</a:t>
            </a:r>
            <a:endParaRPr lang="en-US" b="1" dirty="0" smtClean="0">
              <a:solidFill>
                <a:srgbClr val="000000"/>
              </a:solidFill>
            </a:endParaRPr>
          </a:p>
        </p:txBody>
      </p:sp>
      <p:sp>
        <p:nvSpPr>
          <p:cNvPr id="20484" name="Rectangle 3"/>
          <p:cNvSpPr>
            <a:spLocks noGrp="1" noChangeArrowheads="1"/>
          </p:cNvSpPr>
          <p:nvPr>
            <p:ph type="body" idx="1"/>
          </p:nvPr>
        </p:nvSpPr>
        <p:spPr/>
        <p:txBody>
          <a:bodyPr>
            <a:normAutofit lnSpcReduction="10000"/>
          </a:bodyPr>
          <a:lstStyle/>
          <a:p>
            <a:pPr eaLnBrk="1" hangingPunct="1">
              <a:lnSpc>
                <a:spcPct val="90000"/>
              </a:lnSpc>
            </a:pPr>
            <a:r>
              <a:rPr lang="en-US" sz="2000" dirty="0" smtClean="0">
                <a:solidFill>
                  <a:srgbClr val="000000"/>
                </a:solidFill>
              </a:rPr>
              <a:t>Basic SQL queries correspond to using the SELECT, PROJECT, and JOIN operations of the relational algebra</a:t>
            </a:r>
          </a:p>
          <a:p>
            <a:pPr eaLnBrk="1" hangingPunct="1">
              <a:lnSpc>
                <a:spcPct val="90000"/>
              </a:lnSpc>
            </a:pPr>
            <a:r>
              <a:rPr lang="en-US" sz="2000" dirty="0" smtClean="0">
                <a:solidFill>
                  <a:srgbClr val="000000"/>
                </a:solidFill>
              </a:rPr>
              <a:t>All subsequent examples use the COMPANY database</a:t>
            </a:r>
          </a:p>
          <a:p>
            <a:pPr eaLnBrk="1" hangingPunct="1">
              <a:lnSpc>
                <a:spcPct val="90000"/>
              </a:lnSpc>
            </a:pPr>
            <a:r>
              <a:rPr lang="en-US" sz="2000" dirty="0" smtClean="0">
                <a:solidFill>
                  <a:srgbClr val="000000"/>
                </a:solidFill>
              </a:rPr>
              <a:t>Example of a simple query on </a:t>
            </a:r>
            <a:r>
              <a:rPr lang="en-US" sz="2000" i="1" dirty="0" smtClean="0">
                <a:solidFill>
                  <a:srgbClr val="000000"/>
                </a:solidFill>
              </a:rPr>
              <a:t>one</a:t>
            </a:r>
            <a:r>
              <a:rPr lang="en-US" sz="2000" dirty="0" smtClean="0">
                <a:solidFill>
                  <a:srgbClr val="000000"/>
                </a:solidFill>
              </a:rPr>
              <a:t>  relation</a:t>
            </a:r>
          </a:p>
          <a:p>
            <a:pPr eaLnBrk="1" hangingPunct="1">
              <a:lnSpc>
                <a:spcPct val="90000"/>
              </a:lnSpc>
            </a:pPr>
            <a:r>
              <a:rPr lang="en-US" sz="2000" u="sng" dirty="0" smtClean="0">
                <a:solidFill>
                  <a:srgbClr val="000000"/>
                </a:solidFill>
              </a:rPr>
              <a:t>Query 0:</a:t>
            </a:r>
            <a:r>
              <a:rPr lang="en-US" sz="2000" dirty="0" smtClean="0">
                <a:solidFill>
                  <a:srgbClr val="000000"/>
                </a:solidFill>
              </a:rPr>
              <a:t> Retrieve the </a:t>
            </a:r>
            <a:r>
              <a:rPr lang="en-US" sz="2000" dirty="0" err="1" smtClean="0">
                <a:solidFill>
                  <a:srgbClr val="000000"/>
                </a:solidFill>
              </a:rPr>
              <a:t>birthdate</a:t>
            </a:r>
            <a:r>
              <a:rPr lang="en-US" sz="2000" dirty="0" smtClean="0">
                <a:solidFill>
                  <a:srgbClr val="000000"/>
                </a:solidFill>
              </a:rPr>
              <a:t> and address of the employee whose name is 'John B. Smith'.</a:t>
            </a:r>
            <a:r>
              <a:rPr lang="en-US" sz="2000" b="1" dirty="0" smtClean="0">
                <a:solidFill>
                  <a:srgbClr val="000000"/>
                </a:solidFill>
              </a:rPr>
              <a:t/>
            </a:r>
            <a:br>
              <a:rPr lang="en-US" sz="2000" b="1" dirty="0" smtClean="0">
                <a:solidFill>
                  <a:srgbClr val="000000"/>
                </a:solidFill>
              </a:rPr>
            </a:br>
            <a:endParaRPr lang="en-US" sz="2000" b="1" dirty="0" smtClean="0">
              <a:solidFill>
                <a:srgbClr val="000000"/>
              </a:solidFill>
            </a:endParaRPr>
          </a:p>
          <a:p>
            <a:pPr lvl="1" eaLnBrk="1" hangingPunct="1">
              <a:lnSpc>
                <a:spcPct val="90000"/>
              </a:lnSpc>
              <a:buFontTx/>
              <a:buNone/>
            </a:pPr>
            <a:r>
              <a:rPr lang="en-US" sz="1800" b="1" dirty="0" smtClean="0">
                <a:solidFill>
                  <a:srgbClr val="000000"/>
                </a:solidFill>
              </a:rPr>
              <a:t>Q0:	SELECT 	BDATE, ADDRESS</a:t>
            </a:r>
            <a:br>
              <a:rPr lang="en-US" sz="1800" b="1" dirty="0" smtClean="0">
                <a:solidFill>
                  <a:srgbClr val="000000"/>
                </a:solidFill>
              </a:rPr>
            </a:br>
            <a:r>
              <a:rPr lang="en-US" sz="1800" b="1" dirty="0" smtClean="0">
                <a:solidFill>
                  <a:srgbClr val="000000"/>
                </a:solidFill>
              </a:rPr>
              <a:t>	FROM 	EMPLOYEE</a:t>
            </a:r>
            <a:br>
              <a:rPr lang="en-US" sz="1800" b="1" dirty="0" smtClean="0">
                <a:solidFill>
                  <a:srgbClr val="000000"/>
                </a:solidFill>
              </a:rPr>
            </a:br>
            <a:r>
              <a:rPr lang="en-US" sz="1800" b="1" dirty="0" smtClean="0">
                <a:solidFill>
                  <a:srgbClr val="000000"/>
                </a:solidFill>
              </a:rPr>
              <a:t>	WHERE	FNAME='John' AND MINIT='B’</a:t>
            </a:r>
            <a:br>
              <a:rPr lang="en-US" sz="1800" b="1" dirty="0" smtClean="0">
                <a:solidFill>
                  <a:srgbClr val="000000"/>
                </a:solidFill>
              </a:rPr>
            </a:br>
            <a:r>
              <a:rPr lang="en-US" sz="1800" b="1" dirty="0" smtClean="0">
                <a:solidFill>
                  <a:srgbClr val="000000"/>
                </a:solidFill>
              </a:rPr>
              <a:t>                      AND LNAME='Smith’</a:t>
            </a:r>
            <a:br>
              <a:rPr lang="en-US" sz="1800" b="1" dirty="0" smtClean="0">
                <a:solidFill>
                  <a:srgbClr val="000000"/>
                </a:solidFill>
              </a:rPr>
            </a:br>
            <a:endParaRPr lang="en-US" sz="1800" dirty="0" smtClean="0">
              <a:solidFill>
                <a:srgbClr val="000000"/>
              </a:solidFill>
            </a:endParaRPr>
          </a:p>
          <a:p>
            <a:pPr lvl="1" eaLnBrk="1" hangingPunct="1">
              <a:lnSpc>
                <a:spcPct val="90000"/>
              </a:lnSpc>
            </a:pPr>
            <a:r>
              <a:rPr lang="en-US" sz="1800" dirty="0" smtClean="0">
                <a:solidFill>
                  <a:srgbClr val="000000"/>
                </a:solidFill>
              </a:rPr>
              <a:t>Similar to a SELECT-PROJECT pair of relational algebra operations; the SELECT-clause specifies the </a:t>
            </a:r>
            <a:r>
              <a:rPr lang="en-US" sz="1800" i="1" dirty="0" smtClean="0">
                <a:solidFill>
                  <a:srgbClr val="000000"/>
                </a:solidFill>
              </a:rPr>
              <a:t>projection attributes</a:t>
            </a:r>
            <a:r>
              <a:rPr lang="en-US" sz="1800" dirty="0" smtClean="0">
                <a:solidFill>
                  <a:srgbClr val="000000"/>
                </a:solidFill>
              </a:rPr>
              <a:t> and the WHERE-clause specifies the </a:t>
            </a:r>
            <a:r>
              <a:rPr lang="en-US" sz="1800" i="1" dirty="0" smtClean="0">
                <a:solidFill>
                  <a:srgbClr val="000000"/>
                </a:solidFill>
              </a:rPr>
              <a:t>selection condition</a:t>
            </a:r>
          </a:p>
          <a:p>
            <a:pPr lvl="1" eaLnBrk="1" hangingPunct="1">
              <a:lnSpc>
                <a:spcPct val="90000"/>
              </a:lnSpc>
            </a:pPr>
            <a:r>
              <a:rPr lang="en-US" sz="1800" dirty="0" smtClean="0">
                <a:solidFill>
                  <a:srgbClr val="000000"/>
                </a:solidFill>
              </a:rPr>
              <a:t>However, the result of the query </a:t>
            </a:r>
            <a:r>
              <a:rPr lang="en-US" sz="1800" i="1" dirty="0" smtClean="0">
                <a:solidFill>
                  <a:srgbClr val="000000"/>
                </a:solidFill>
              </a:rPr>
              <a:t>may contain</a:t>
            </a:r>
            <a:r>
              <a:rPr lang="en-US" sz="1800" dirty="0" smtClean="0">
                <a:solidFill>
                  <a:srgbClr val="000000"/>
                </a:solidFill>
              </a:rPr>
              <a:t>  duplicate tuples</a:t>
            </a:r>
            <a:endParaRPr lang="en-US" sz="2000" dirty="0" smtClean="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smtClean="0"/>
              <a:t>Simple SQL Queries (cont.)</a:t>
            </a:r>
            <a:endParaRPr lang="en-US" b="1" dirty="0" smtClean="0">
              <a:solidFill>
                <a:srgbClr val="000000"/>
              </a:solidFill>
            </a:endParaRPr>
          </a:p>
        </p:txBody>
      </p:sp>
      <p:sp>
        <p:nvSpPr>
          <p:cNvPr id="21508" name="Rectangle 3"/>
          <p:cNvSpPr>
            <a:spLocks noGrp="1" noChangeArrowheads="1"/>
          </p:cNvSpPr>
          <p:nvPr>
            <p:ph type="body" idx="1"/>
          </p:nvPr>
        </p:nvSpPr>
        <p:spPr/>
        <p:txBody>
          <a:bodyPr/>
          <a:lstStyle/>
          <a:p>
            <a:pPr eaLnBrk="1" hangingPunct="1">
              <a:lnSpc>
                <a:spcPct val="90000"/>
              </a:lnSpc>
            </a:pPr>
            <a:r>
              <a:rPr lang="en-US" sz="2000" u="sng" dirty="0" smtClean="0">
                <a:solidFill>
                  <a:srgbClr val="000000"/>
                </a:solidFill>
              </a:rPr>
              <a:t>Query 1:</a:t>
            </a:r>
            <a:r>
              <a:rPr lang="en-US" sz="2000" dirty="0" smtClean="0">
                <a:solidFill>
                  <a:srgbClr val="000000"/>
                </a:solidFill>
              </a:rPr>
              <a:t> Retrieve the name and address of all employees who work for the 'Research' department.</a:t>
            </a:r>
            <a:br>
              <a:rPr lang="en-US" sz="2000" dirty="0" smtClean="0">
                <a:solidFill>
                  <a:srgbClr val="000000"/>
                </a:solidFill>
              </a:rPr>
            </a:br>
            <a:endParaRPr lang="en-US" sz="2000" dirty="0" smtClean="0">
              <a:solidFill>
                <a:srgbClr val="000000"/>
              </a:solidFill>
            </a:endParaRPr>
          </a:p>
          <a:p>
            <a:pPr lvl="1" eaLnBrk="1" hangingPunct="1">
              <a:lnSpc>
                <a:spcPct val="90000"/>
              </a:lnSpc>
              <a:buFontTx/>
              <a:buNone/>
            </a:pPr>
            <a:r>
              <a:rPr lang="en-US" sz="2000" b="1" dirty="0" smtClean="0">
                <a:solidFill>
                  <a:srgbClr val="000000"/>
                </a:solidFill>
              </a:rPr>
              <a:t>Q1:	SELECT  FNAME, LNAME, ADDRESS</a:t>
            </a:r>
            <a:br>
              <a:rPr lang="en-US" sz="2000" b="1" dirty="0" smtClean="0">
                <a:solidFill>
                  <a:srgbClr val="000000"/>
                </a:solidFill>
              </a:rPr>
            </a:br>
            <a:r>
              <a:rPr lang="en-US" sz="2000" b="1" dirty="0" smtClean="0">
                <a:solidFill>
                  <a:srgbClr val="000000"/>
                </a:solidFill>
              </a:rPr>
              <a:t>	FROM 	EMPLOYEE, DEPARTMENT</a:t>
            </a:r>
            <a:br>
              <a:rPr lang="en-US" sz="2000" b="1" dirty="0" smtClean="0">
                <a:solidFill>
                  <a:srgbClr val="000000"/>
                </a:solidFill>
              </a:rPr>
            </a:br>
            <a:r>
              <a:rPr lang="en-US" sz="2000" b="1" dirty="0" smtClean="0">
                <a:solidFill>
                  <a:srgbClr val="000000"/>
                </a:solidFill>
              </a:rPr>
              <a:t>	WHERE	DNAME='Research' AND DNUMBER=DNO</a:t>
            </a:r>
            <a:br>
              <a:rPr lang="en-US" sz="2000" b="1" dirty="0" smtClean="0">
                <a:solidFill>
                  <a:srgbClr val="000000"/>
                </a:solidFill>
              </a:rPr>
            </a:br>
            <a:endParaRPr lang="en-US" sz="2000" b="1" dirty="0" smtClean="0">
              <a:solidFill>
                <a:srgbClr val="000000"/>
              </a:solidFill>
            </a:endParaRPr>
          </a:p>
          <a:p>
            <a:pPr lvl="1" eaLnBrk="1" hangingPunct="1">
              <a:lnSpc>
                <a:spcPct val="90000"/>
              </a:lnSpc>
            </a:pPr>
            <a:r>
              <a:rPr lang="en-US" sz="2000" dirty="0" smtClean="0">
                <a:solidFill>
                  <a:srgbClr val="000000"/>
                </a:solidFill>
              </a:rPr>
              <a:t>Similar to a SELECT-PROJECT-JOIN sequence of relational algebra operations</a:t>
            </a:r>
          </a:p>
          <a:p>
            <a:pPr lvl="1" eaLnBrk="1" hangingPunct="1">
              <a:lnSpc>
                <a:spcPct val="90000"/>
              </a:lnSpc>
            </a:pPr>
            <a:r>
              <a:rPr lang="en-US" sz="2000" dirty="0" smtClean="0">
                <a:solidFill>
                  <a:srgbClr val="000000"/>
                </a:solidFill>
              </a:rPr>
              <a:t>(DNAME='Research') is a </a:t>
            </a:r>
            <a:r>
              <a:rPr lang="en-US" sz="2000" i="1" dirty="0" smtClean="0">
                <a:solidFill>
                  <a:srgbClr val="000000"/>
                </a:solidFill>
              </a:rPr>
              <a:t>selection condition</a:t>
            </a:r>
            <a:r>
              <a:rPr lang="en-US" sz="2000" dirty="0" smtClean="0">
                <a:solidFill>
                  <a:srgbClr val="000000"/>
                </a:solidFill>
              </a:rPr>
              <a:t>  (corresponds to a SELECT operation in relational algebra)</a:t>
            </a:r>
          </a:p>
          <a:p>
            <a:pPr lvl="1" eaLnBrk="1" hangingPunct="1">
              <a:lnSpc>
                <a:spcPct val="90000"/>
              </a:lnSpc>
            </a:pPr>
            <a:r>
              <a:rPr lang="en-US" sz="2000" dirty="0" smtClean="0">
                <a:solidFill>
                  <a:srgbClr val="000000"/>
                </a:solidFill>
              </a:rPr>
              <a:t>(DNUMBER=DNO) is a </a:t>
            </a:r>
            <a:r>
              <a:rPr lang="en-US" sz="2000" i="1" dirty="0" smtClean="0">
                <a:solidFill>
                  <a:srgbClr val="000000"/>
                </a:solidFill>
              </a:rPr>
              <a:t>join condition</a:t>
            </a:r>
            <a:r>
              <a:rPr lang="en-US" sz="2000" dirty="0" smtClean="0">
                <a:solidFill>
                  <a:srgbClr val="000000"/>
                </a:solidFill>
              </a:rPr>
              <a:t> (corresponds to a JOIN operation in relational algebra)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57200" y="304800"/>
            <a:ext cx="8229600" cy="1143000"/>
          </a:xfrm>
        </p:spPr>
        <p:txBody>
          <a:bodyPr/>
          <a:lstStyle/>
          <a:p>
            <a:pPr eaLnBrk="1" hangingPunct="1"/>
            <a:r>
              <a:rPr lang="en-US" dirty="0" smtClean="0"/>
              <a:t>Simple SQL Queries (cont.)</a:t>
            </a:r>
            <a:endParaRPr lang="en-US" b="1" dirty="0" smtClean="0">
              <a:solidFill>
                <a:srgbClr val="000000"/>
              </a:solidFill>
            </a:endParaRPr>
          </a:p>
        </p:txBody>
      </p:sp>
      <p:sp>
        <p:nvSpPr>
          <p:cNvPr id="22532" name="Rectangle 3"/>
          <p:cNvSpPr>
            <a:spLocks noGrp="1" noChangeArrowheads="1"/>
          </p:cNvSpPr>
          <p:nvPr>
            <p:ph type="body" idx="1"/>
          </p:nvPr>
        </p:nvSpPr>
        <p:spPr>
          <a:xfrm>
            <a:off x="385763" y="1641475"/>
            <a:ext cx="8551862" cy="4802188"/>
          </a:xfrm>
        </p:spPr>
        <p:txBody>
          <a:bodyPr/>
          <a:lstStyle/>
          <a:p>
            <a:pPr eaLnBrk="1" hangingPunct="1">
              <a:lnSpc>
                <a:spcPct val="90000"/>
              </a:lnSpc>
            </a:pPr>
            <a:r>
              <a:rPr lang="en-US" sz="2000" u="sng" smtClean="0">
                <a:solidFill>
                  <a:srgbClr val="000000"/>
                </a:solidFill>
              </a:rPr>
              <a:t>Query 2:</a:t>
            </a:r>
            <a:r>
              <a:rPr lang="en-US" sz="2000" smtClean="0">
                <a:solidFill>
                  <a:srgbClr val="000000"/>
                </a:solidFill>
              </a:rPr>
              <a:t> For every project located in 'Stafford', list the project number, the controlling department number, and the department manager's last name, address, and birthdate.</a:t>
            </a:r>
            <a:br>
              <a:rPr lang="en-US" sz="2000" smtClean="0">
                <a:solidFill>
                  <a:srgbClr val="000000"/>
                </a:solidFill>
              </a:rPr>
            </a:br>
            <a:endParaRPr lang="en-US" sz="2000" smtClean="0">
              <a:solidFill>
                <a:srgbClr val="000000"/>
              </a:solidFill>
            </a:endParaRPr>
          </a:p>
          <a:p>
            <a:pPr lvl="1" eaLnBrk="1" hangingPunct="1">
              <a:lnSpc>
                <a:spcPct val="90000"/>
              </a:lnSpc>
              <a:buFontTx/>
              <a:buNone/>
            </a:pPr>
            <a:r>
              <a:rPr lang="en-US" sz="2000" b="1" smtClean="0">
                <a:solidFill>
                  <a:srgbClr val="000000"/>
                </a:solidFill>
              </a:rPr>
              <a:t>Q2:	SELECT 	PNUMBER, DNUM, LNAME, BDATE, ADDRESS </a:t>
            </a:r>
            <a:br>
              <a:rPr lang="en-US" sz="2000" b="1" smtClean="0">
                <a:solidFill>
                  <a:srgbClr val="000000"/>
                </a:solidFill>
              </a:rPr>
            </a:br>
            <a:r>
              <a:rPr lang="en-US" sz="2000" b="1" smtClean="0">
                <a:solidFill>
                  <a:srgbClr val="000000"/>
                </a:solidFill>
              </a:rPr>
              <a:t>	FROM		PROJECT, DEPARTMENT, EMPLOYEE</a:t>
            </a:r>
            <a:br>
              <a:rPr lang="en-US" sz="2000" b="1" smtClean="0">
                <a:solidFill>
                  <a:srgbClr val="000000"/>
                </a:solidFill>
              </a:rPr>
            </a:br>
            <a:r>
              <a:rPr lang="en-US" sz="2000" b="1" smtClean="0">
                <a:solidFill>
                  <a:srgbClr val="000000"/>
                </a:solidFill>
              </a:rPr>
              <a:t>	WHERE 	DNUM=DNUMBER AND MGRSSN=SSN 		AND		PLOCATION='Stafford'</a:t>
            </a:r>
            <a:br>
              <a:rPr lang="en-US" sz="2000" b="1" smtClean="0">
                <a:solidFill>
                  <a:srgbClr val="000000"/>
                </a:solidFill>
              </a:rPr>
            </a:br>
            <a:endParaRPr lang="en-US" sz="2000" b="1" smtClean="0">
              <a:solidFill>
                <a:srgbClr val="000000"/>
              </a:solidFill>
            </a:endParaRPr>
          </a:p>
          <a:p>
            <a:pPr lvl="1" eaLnBrk="1" hangingPunct="1">
              <a:lnSpc>
                <a:spcPct val="90000"/>
              </a:lnSpc>
            </a:pPr>
            <a:r>
              <a:rPr lang="en-US" sz="2000" smtClean="0">
                <a:solidFill>
                  <a:srgbClr val="000000"/>
                </a:solidFill>
              </a:rPr>
              <a:t>In Q2, there are </a:t>
            </a:r>
            <a:r>
              <a:rPr lang="en-US" sz="2000" i="1" smtClean="0">
                <a:solidFill>
                  <a:srgbClr val="000000"/>
                </a:solidFill>
              </a:rPr>
              <a:t>two</a:t>
            </a:r>
            <a:r>
              <a:rPr lang="en-US" sz="2000" smtClean="0">
                <a:solidFill>
                  <a:srgbClr val="000000"/>
                </a:solidFill>
              </a:rPr>
              <a:t>  join conditions</a:t>
            </a:r>
          </a:p>
          <a:p>
            <a:pPr lvl="1" eaLnBrk="1" hangingPunct="1">
              <a:lnSpc>
                <a:spcPct val="90000"/>
              </a:lnSpc>
            </a:pPr>
            <a:r>
              <a:rPr lang="en-US" sz="2000" smtClean="0">
                <a:solidFill>
                  <a:srgbClr val="000000"/>
                </a:solidFill>
              </a:rPr>
              <a:t>The join condition DNUM=DNUMBER relates a project to its controlling department</a:t>
            </a:r>
          </a:p>
          <a:p>
            <a:pPr lvl="1" eaLnBrk="1" hangingPunct="1">
              <a:lnSpc>
                <a:spcPct val="90000"/>
              </a:lnSpc>
            </a:pPr>
            <a:r>
              <a:rPr lang="en-US" sz="2000" smtClean="0">
                <a:solidFill>
                  <a:srgbClr val="000000"/>
                </a:solidFill>
              </a:rPr>
              <a:t>The join condition MGRSSN=SSN relates the controlling department to the employee who manages that department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normAutofit fontScale="90000"/>
          </a:bodyPr>
          <a:lstStyle/>
          <a:p>
            <a:pPr eaLnBrk="1" hangingPunct="1"/>
            <a:r>
              <a:rPr lang="en-US" smtClean="0"/>
              <a:t>Aliases, * and DISTINCT, Empty WHERE-clause</a:t>
            </a:r>
            <a:endParaRPr lang="en-US" b="1" smtClean="0">
              <a:solidFill>
                <a:srgbClr val="000000"/>
              </a:solidFill>
            </a:endParaRPr>
          </a:p>
        </p:txBody>
      </p:sp>
      <p:sp>
        <p:nvSpPr>
          <p:cNvPr id="23556" name="Rectangle 3"/>
          <p:cNvSpPr>
            <a:spLocks noGrp="1" noChangeArrowheads="1"/>
          </p:cNvSpPr>
          <p:nvPr>
            <p:ph type="body" idx="1"/>
          </p:nvPr>
        </p:nvSpPr>
        <p:spPr>
          <a:xfrm>
            <a:off x="685800" y="1776413"/>
            <a:ext cx="7772400" cy="4549775"/>
          </a:xfrm>
        </p:spPr>
        <p:txBody>
          <a:bodyPr/>
          <a:lstStyle/>
          <a:p>
            <a:pPr eaLnBrk="1" hangingPunct="1"/>
            <a:r>
              <a:rPr lang="en-US" sz="2400" dirty="0" smtClean="0">
                <a:solidFill>
                  <a:srgbClr val="000000"/>
                </a:solidFill>
              </a:rPr>
              <a:t>In SQL, we can use the same name for two (or more) attributes as long as the attributes are in </a:t>
            </a:r>
            <a:r>
              <a:rPr lang="en-US" sz="2400" i="1" dirty="0" smtClean="0">
                <a:solidFill>
                  <a:srgbClr val="000000"/>
                </a:solidFill>
              </a:rPr>
              <a:t>different relations</a:t>
            </a:r>
            <a:br>
              <a:rPr lang="en-US" sz="2400" i="1" dirty="0" smtClean="0">
                <a:solidFill>
                  <a:srgbClr val="000000"/>
                </a:solidFill>
              </a:rPr>
            </a:br>
            <a:r>
              <a:rPr lang="en-US" sz="2400" dirty="0" smtClean="0">
                <a:solidFill>
                  <a:srgbClr val="000000"/>
                </a:solidFill>
              </a:rPr>
              <a:t>A query that refers to two or more attributes with the same name must </a:t>
            </a:r>
            <a:r>
              <a:rPr lang="en-US" sz="2400" i="1" dirty="0" smtClean="0">
                <a:solidFill>
                  <a:srgbClr val="000000"/>
                </a:solidFill>
              </a:rPr>
              <a:t>qualify</a:t>
            </a:r>
            <a:r>
              <a:rPr lang="en-US" sz="2400" dirty="0" smtClean="0">
                <a:solidFill>
                  <a:srgbClr val="000000"/>
                </a:solidFill>
              </a:rPr>
              <a:t>  the attribute name with the relation name by </a:t>
            </a:r>
            <a:r>
              <a:rPr lang="en-US" sz="2400" i="1" dirty="0" smtClean="0">
                <a:solidFill>
                  <a:srgbClr val="000000"/>
                </a:solidFill>
              </a:rPr>
              <a:t>prefixing</a:t>
            </a:r>
            <a:r>
              <a:rPr lang="en-US" sz="2400" dirty="0" smtClean="0">
                <a:solidFill>
                  <a:srgbClr val="000000"/>
                </a:solidFill>
              </a:rPr>
              <a:t>  the relation name to the attribute name</a:t>
            </a:r>
          </a:p>
          <a:p>
            <a:pPr eaLnBrk="1" hangingPunct="1">
              <a:buFont typeface="Wingdings" pitchFamily="2" charset="2"/>
              <a:buNone/>
            </a:pPr>
            <a:r>
              <a:rPr lang="en-US" sz="2400" u="sng" dirty="0" smtClean="0">
                <a:solidFill>
                  <a:srgbClr val="000000"/>
                </a:solidFill>
              </a:rPr>
              <a:t>Example:</a:t>
            </a:r>
            <a:r>
              <a:rPr lang="en-US" sz="2400" dirty="0" smtClean="0">
                <a:solidFill>
                  <a:srgbClr val="000000"/>
                </a:solidFill>
              </a:rPr>
              <a:t> </a:t>
            </a:r>
          </a:p>
          <a:p>
            <a:pPr eaLnBrk="1" hangingPunct="1">
              <a:buFont typeface="Wingdings" pitchFamily="2" charset="2"/>
              <a:buNone/>
            </a:pPr>
            <a:endParaRPr lang="en-US" sz="2400" dirty="0" smtClean="0">
              <a:solidFill>
                <a:srgbClr val="000000"/>
              </a:solidFill>
            </a:endParaRPr>
          </a:p>
          <a:p>
            <a:pPr eaLnBrk="1" hangingPunct="1"/>
            <a:r>
              <a:rPr lang="en-US" sz="2400" dirty="0" smtClean="0">
                <a:solidFill>
                  <a:srgbClr val="000000"/>
                </a:solidFill>
              </a:rPr>
              <a:t>EMPLOYEE.LNAME, DEPARTMENT.DNAME</a:t>
            </a:r>
            <a:endParaRPr lang="en-US" b="1" dirty="0" smtClean="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200" y="381000"/>
            <a:ext cx="8229600" cy="1143000"/>
          </a:xfrm>
        </p:spPr>
        <p:txBody>
          <a:bodyPr/>
          <a:lstStyle/>
          <a:p>
            <a:pPr eaLnBrk="1" hangingPunct="1"/>
            <a:r>
              <a:rPr lang="en-US" dirty="0" smtClean="0"/>
              <a:t>ALIASES</a:t>
            </a:r>
            <a:endParaRPr lang="en-US" b="1" dirty="0" smtClean="0">
              <a:solidFill>
                <a:srgbClr val="000000"/>
              </a:solidFill>
            </a:endParaRPr>
          </a:p>
        </p:txBody>
      </p:sp>
      <p:sp>
        <p:nvSpPr>
          <p:cNvPr id="24580" name="Rectangle 3"/>
          <p:cNvSpPr>
            <a:spLocks noGrp="1" noChangeArrowheads="1"/>
          </p:cNvSpPr>
          <p:nvPr>
            <p:ph type="body" idx="1"/>
          </p:nvPr>
        </p:nvSpPr>
        <p:spPr>
          <a:xfrm>
            <a:off x="685800" y="1641475"/>
            <a:ext cx="8037513" cy="4802188"/>
          </a:xfrm>
        </p:spPr>
        <p:txBody>
          <a:bodyPr/>
          <a:lstStyle/>
          <a:p>
            <a:pPr eaLnBrk="1" hangingPunct="1">
              <a:lnSpc>
                <a:spcPct val="90000"/>
              </a:lnSpc>
            </a:pPr>
            <a:r>
              <a:rPr lang="en-US" sz="2000" dirty="0" smtClean="0">
                <a:solidFill>
                  <a:srgbClr val="000000"/>
                </a:solidFill>
              </a:rPr>
              <a:t>Some queries need to refer to the same relation twice</a:t>
            </a:r>
          </a:p>
          <a:p>
            <a:pPr eaLnBrk="1" hangingPunct="1">
              <a:lnSpc>
                <a:spcPct val="90000"/>
              </a:lnSpc>
            </a:pPr>
            <a:r>
              <a:rPr lang="en-US" sz="2000" dirty="0" smtClean="0">
                <a:solidFill>
                  <a:srgbClr val="000000"/>
                </a:solidFill>
              </a:rPr>
              <a:t>In this case, </a:t>
            </a:r>
            <a:r>
              <a:rPr lang="en-US" sz="2000" i="1" dirty="0" smtClean="0">
                <a:solidFill>
                  <a:srgbClr val="000000"/>
                </a:solidFill>
              </a:rPr>
              <a:t>aliases</a:t>
            </a:r>
            <a:r>
              <a:rPr lang="en-US" sz="2000" dirty="0" smtClean="0">
                <a:solidFill>
                  <a:srgbClr val="000000"/>
                </a:solidFill>
              </a:rPr>
              <a:t>  are given to the relation name</a:t>
            </a:r>
          </a:p>
          <a:p>
            <a:pPr eaLnBrk="1" hangingPunct="1">
              <a:lnSpc>
                <a:spcPct val="90000"/>
              </a:lnSpc>
            </a:pPr>
            <a:r>
              <a:rPr lang="en-US" sz="2000" u="sng" dirty="0" smtClean="0">
                <a:solidFill>
                  <a:srgbClr val="000000"/>
                </a:solidFill>
              </a:rPr>
              <a:t>Query 8:</a:t>
            </a:r>
            <a:r>
              <a:rPr lang="en-US" sz="2000" dirty="0" smtClean="0">
                <a:solidFill>
                  <a:srgbClr val="000000"/>
                </a:solidFill>
              </a:rPr>
              <a:t> For each employee, retrieve the employee's name, and the name of his or her immediate supervisor.</a:t>
            </a:r>
            <a:br>
              <a:rPr lang="en-US" sz="2000" dirty="0" smtClean="0">
                <a:solidFill>
                  <a:srgbClr val="000000"/>
                </a:solidFill>
              </a:rPr>
            </a:br>
            <a:r>
              <a:rPr lang="en-US" sz="2000" dirty="0" smtClean="0">
                <a:solidFill>
                  <a:srgbClr val="000000"/>
                </a:solidFill>
              </a:rPr>
              <a:t/>
            </a:r>
            <a:br>
              <a:rPr lang="en-US" sz="2000" dirty="0" smtClean="0">
                <a:solidFill>
                  <a:srgbClr val="000000"/>
                </a:solidFill>
              </a:rPr>
            </a:br>
            <a:r>
              <a:rPr lang="en-US" sz="2000" b="1" dirty="0" smtClean="0">
                <a:solidFill>
                  <a:srgbClr val="000000"/>
                </a:solidFill>
              </a:rPr>
              <a:t>Q8:	SELECT 	E.FNAME, E.LNAME, S.FNAME, 					S.LNAME</a:t>
            </a:r>
            <a:br>
              <a:rPr lang="en-US" sz="2000" b="1" dirty="0" smtClean="0">
                <a:solidFill>
                  <a:srgbClr val="000000"/>
                </a:solidFill>
              </a:rPr>
            </a:br>
            <a:r>
              <a:rPr lang="en-US" sz="2000" b="1" dirty="0" smtClean="0">
                <a:solidFill>
                  <a:srgbClr val="000000"/>
                </a:solidFill>
              </a:rPr>
              <a:t>	FROM 		EMPLOYEE E, EMPLOYEE S</a:t>
            </a:r>
            <a:br>
              <a:rPr lang="en-US" sz="2000" b="1" dirty="0" smtClean="0">
                <a:solidFill>
                  <a:srgbClr val="000000"/>
                </a:solidFill>
              </a:rPr>
            </a:br>
            <a:r>
              <a:rPr lang="en-US" sz="2000" b="1" dirty="0" smtClean="0">
                <a:solidFill>
                  <a:srgbClr val="000000"/>
                </a:solidFill>
              </a:rPr>
              <a:t>	WHERE	E.SUPERSSN=S.SSN</a:t>
            </a:r>
            <a:br>
              <a:rPr lang="en-US" sz="2000" b="1" dirty="0" smtClean="0">
                <a:solidFill>
                  <a:srgbClr val="000000"/>
                </a:solidFill>
              </a:rPr>
            </a:br>
            <a:endParaRPr lang="en-US" sz="2000" b="1" dirty="0" smtClean="0">
              <a:solidFill>
                <a:srgbClr val="000000"/>
              </a:solidFill>
            </a:endParaRPr>
          </a:p>
          <a:p>
            <a:pPr lvl="1" eaLnBrk="1" hangingPunct="1">
              <a:lnSpc>
                <a:spcPct val="90000"/>
              </a:lnSpc>
            </a:pPr>
            <a:r>
              <a:rPr lang="en-US" sz="2000" dirty="0" smtClean="0">
                <a:solidFill>
                  <a:srgbClr val="000000"/>
                </a:solidFill>
              </a:rPr>
              <a:t>In Q8, the alternate relation names E and S are called </a:t>
            </a:r>
            <a:r>
              <a:rPr lang="en-US" sz="2000" i="1" dirty="0" smtClean="0">
                <a:solidFill>
                  <a:srgbClr val="000000"/>
                </a:solidFill>
              </a:rPr>
              <a:t>aliases</a:t>
            </a:r>
            <a:r>
              <a:rPr lang="en-US" sz="2000" dirty="0" smtClean="0">
                <a:solidFill>
                  <a:srgbClr val="000000"/>
                </a:solidFill>
              </a:rPr>
              <a:t>  or </a:t>
            </a:r>
            <a:r>
              <a:rPr lang="en-US" sz="2000" i="1" dirty="0" smtClean="0">
                <a:solidFill>
                  <a:srgbClr val="000000"/>
                </a:solidFill>
              </a:rPr>
              <a:t>tuple variables</a:t>
            </a:r>
            <a:r>
              <a:rPr lang="en-US" sz="2000" dirty="0" smtClean="0">
                <a:solidFill>
                  <a:srgbClr val="000000"/>
                </a:solidFill>
              </a:rPr>
              <a:t> for the EMPLOYEE relation</a:t>
            </a:r>
          </a:p>
          <a:p>
            <a:pPr lvl="1" eaLnBrk="1" hangingPunct="1">
              <a:lnSpc>
                <a:spcPct val="90000"/>
              </a:lnSpc>
            </a:pPr>
            <a:r>
              <a:rPr lang="en-US" sz="2000" dirty="0" smtClean="0">
                <a:solidFill>
                  <a:srgbClr val="000000"/>
                </a:solidFill>
              </a:rPr>
              <a:t>We can think of E and S as two </a:t>
            </a:r>
            <a:r>
              <a:rPr lang="en-US" sz="2000" i="1" dirty="0" smtClean="0">
                <a:solidFill>
                  <a:srgbClr val="000000"/>
                </a:solidFill>
              </a:rPr>
              <a:t>different copies</a:t>
            </a:r>
            <a:r>
              <a:rPr lang="en-US" sz="2000" dirty="0" smtClean="0">
                <a:solidFill>
                  <a:srgbClr val="000000"/>
                </a:solidFill>
              </a:rPr>
              <a:t>  of EMPLOYEE; E represents employees in role of </a:t>
            </a:r>
            <a:r>
              <a:rPr lang="en-US" sz="2000" i="1" dirty="0" smtClean="0">
                <a:solidFill>
                  <a:srgbClr val="000000"/>
                </a:solidFill>
              </a:rPr>
              <a:t>supervisees</a:t>
            </a:r>
            <a:r>
              <a:rPr lang="en-US" sz="2000" dirty="0" smtClean="0">
                <a:solidFill>
                  <a:srgbClr val="000000"/>
                </a:solidFill>
              </a:rPr>
              <a:t>  and S represents employees in role of </a:t>
            </a:r>
            <a:r>
              <a:rPr lang="en-US" sz="2000" i="1" dirty="0" smtClean="0">
                <a:solidFill>
                  <a:srgbClr val="000000"/>
                </a:solidFill>
              </a:rPr>
              <a:t>supervisors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457200" y="533400"/>
            <a:ext cx="8229600" cy="1143000"/>
          </a:xfrm>
        </p:spPr>
        <p:txBody>
          <a:bodyPr/>
          <a:lstStyle/>
          <a:p>
            <a:pPr eaLnBrk="1" hangingPunct="1"/>
            <a:r>
              <a:rPr lang="en-US" dirty="0" smtClean="0"/>
              <a:t>ALIASES (cont.)</a:t>
            </a:r>
            <a:endParaRPr lang="en-US" b="1" dirty="0" smtClean="0">
              <a:solidFill>
                <a:srgbClr val="000000"/>
              </a:solidFill>
            </a:endParaRPr>
          </a:p>
        </p:txBody>
      </p:sp>
      <p:sp>
        <p:nvSpPr>
          <p:cNvPr id="25604" name="Rectangle 3"/>
          <p:cNvSpPr>
            <a:spLocks noGrp="1" noChangeArrowheads="1"/>
          </p:cNvSpPr>
          <p:nvPr>
            <p:ph type="body" idx="1"/>
          </p:nvPr>
        </p:nvSpPr>
        <p:spPr>
          <a:xfrm>
            <a:off x="533400" y="2055812"/>
            <a:ext cx="8289925" cy="4802188"/>
          </a:xfrm>
        </p:spPr>
        <p:txBody>
          <a:bodyPr/>
          <a:lstStyle/>
          <a:p>
            <a:pPr lvl="1" eaLnBrk="1" hangingPunct="1">
              <a:lnSpc>
                <a:spcPct val="90000"/>
              </a:lnSpc>
            </a:pPr>
            <a:r>
              <a:rPr lang="en-US" sz="2000" dirty="0" smtClean="0">
                <a:solidFill>
                  <a:srgbClr val="000000"/>
                </a:solidFill>
              </a:rPr>
              <a:t>Aliasing can also be used in any SQL query for convenience</a:t>
            </a:r>
            <a:br>
              <a:rPr lang="en-US" sz="2000" dirty="0" smtClean="0">
                <a:solidFill>
                  <a:srgbClr val="000000"/>
                </a:solidFill>
              </a:rPr>
            </a:br>
            <a:r>
              <a:rPr lang="en-US" sz="2000" dirty="0" smtClean="0">
                <a:solidFill>
                  <a:srgbClr val="000000"/>
                </a:solidFill>
              </a:rPr>
              <a:t>Can also use the AS keyword to specify aliases</a:t>
            </a:r>
            <a:r>
              <a:rPr lang="en-US" sz="2000" b="1" dirty="0" smtClean="0">
                <a:solidFill>
                  <a:srgbClr val="000000"/>
                </a:solidFill>
              </a:rPr>
              <a:t/>
            </a:r>
            <a:br>
              <a:rPr lang="en-US" sz="2000" b="1" dirty="0" smtClean="0">
                <a:solidFill>
                  <a:srgbClr val="000000"/>
                </a:solidFill>
              </a:rPr>
            </a:br>
            <a:r>
              <a:rPr lang="en-US" sz="2000" b="1" dirty="0" smtClean="0">
                <a:solidFill>
                  <a:srgbClr val="000000"/>
                </a:solidFill>
              </a:rPr>
              <a:t/>
            </a:r>
            <a:br>
              <a:rPr lang="en-US" sz="2000" b="1" dirty="0" smtClean="0">
                <a:solidFill>
                  <a:srgbClr val="000000"/>
                </a:solidFill>
              </a:rPr>
            </a:br>
            <a:r>
              <a:rPr lang="en-US" sz="2000" b="1" dirty="0" smtClean="0">
                <a:solidFill>
                  <a:srgbClr val="000000"/>
                </a:solidFill>
              </a:rPr>
              <a:t>Q8:	SELECT	 E.FNAME, E.LNAME, S.FNAME, 				S.LNAME</a:t>
            </a:r>
            <a:br>
              <a:rPr lang="en-US" sz="2000" b="1" dirty="0" smtClean="0">
                <a:solidFill>
                  <a:srgbClr val="000000"/>
                </a:solidFill>
              </a:rPr>
            </a:br>
            <a:r>
              <a:rPr lang="en-US" sz="2000" b="1" dirty="0" smtClean="0">
                <a:solidFill>
                  <a:srgbClr val="000000"/>
                </a:solidFill>
              </a:rPr>
              <a:t>		FROM 		EMPLOYEE AS E, EMPLOYEE AS S</a:t>
            </a:r>
            <a:br>
              <a:rPr lang="en-US" sz="2000" b="1" dirty="0" smtClean="0">
                <a:solidFill>
                  <a:srgbClr val="000000"/>
                </a:solidFill>
              </a:rPr>
            </a:br>
            <a:r>
              <a:rPr lang="en-US" sz="2000" b="1" dirty="0" smtClean="0">
                <a:solidFill>
                  <a:srgbClr val="000000"/>
                </a:solidFill>
              </a:rPr>
              <a:t>		WHERE	E.SUPERSSN=S.SSN</a:t>
            </a:r>
            <a:br>
              <a:rPr lang="en-US" sz="2000" b="1" dirty="0" smtClean="0">
                <a:solidFill>
                  <a:srgbClr val="000000"/>
                </a:solidFill>
              </a:rPr>
            </a:br>
            <a:endParaRPr lang="en-US" sz="2000" b="1" dirty="0" smtClean="0">
              <a:solidFill>
                <a:srgbClr val="000000"/>
              </a:solidFill>
            </a:endParaRPr>
          </a:p>
          <a:p>
            <a:pPr lvl="1" eaLnBrk="1" hangingPunct="1">
              <a:lnSpc>
                <a:spcPct val="90000"/>
              </a:lnSpc>
            </a:pPr>
            <a:r>
              <a:rPr lang="en-US" sz="2000" b="1" dirty="0" smtClean="0">
                <a:solidFill>
                  <a:srgbClr val="000000"/>
                </a:solidFill>
              </a:rPr>
              <a:t>EMPLOYEE AS E(Fn, Mi, </a:t>
            </a:r>
            <a:r>
              <a:rPr lang="en-US" sz="2000" b="1" dirty="0" err="1" smtClean="0">
                <a:solidFill>
                  <a:srgbClr val="000000"/>
                </a:solidFill>
              </a:rPr>
              <a:t>Ln</a:t>
            </a:r>
            <a:r>
              <a:rPr lang="en-US" sz="2000" b="1" dirty="0" smtClean="0">
                <a:solidFill>
                  <a:srgbClr val="000000"/>
                </a:solidFill>
              </a:rPr>
              <a:t>, </a:t>
            </a:r>
            <a:r>
              <a:rPr lang="en-US" sz="2000" b="1" dirty="0" err="1" smtClean="0">
                <a:solidFill>
                  <a:srgbClr val="000000"/>
                </a:solidFill>
              </a:rPr>
              <a:t>Ssn</a:t>
            </a:r>
            <a:r>
              <a:rPr lang="en-US" sz="2000" b="1" dirty="0" smtClean="0">
                <a:solidFill>
                  <a:srgbClr val="000000"/>
                </a:solidFill>
              </a:rPr>
              <a:t>, </a:t>
            </a:r>
            <a:r>
              <a:rPr lang="en-US" sz="2000" b="1" dirty="0" err="1" smtClean="0">
                <a:solidFill>
                  <a:srgbClr val="000000"/>
                </a:solidFill>
              </a:rPr>
              <a:t>Bd</a:t>
            </a:r>
            <a:r>
              <a:rPr lang="en-US" sz="2000" b="1" dirty="0" smtClean="0">
                <a:solidFill>
                  <a:srgbClr val="000000"/>
                </a:solidFill>
              </a:rPr>
              <a:t>, </a:t>
            </a:r>
            <a:r>
              <a:rPr lang="en-US" sz="2000" b="1" dirty="0" err="1" smtClean="0">
                <a:solidFill>
                  <a:srgbClr val="000000"/>
                </a:solidFill>
              </a:rPr>
              <a:t>Addr</a:t>
            </a:r>
            <a:r>
              <a:rPr lang="en-US" sz="2000" b="1" dirty="0" smtClean="0">
                <a:solidFill>
                  <a:srgbClr val="000000"/>
                </a:solidFill>
              </a:rPr>
              <a:t>, Sex, Sal, </a:t>
            </a:r>
            <a:r>
              <a:rPr lang="en-US" sz="2000" b="1" dirty="0" err="1" smtClean="0">
                <a:solidFill>
                  <a:srgbClr val="000000"/>
                </a:solidFill>
              </a:rPr>
              <a:t>Sssn</a:t>
            </a:r>
            <a:r>
              <a:rPr lang="en-US" sz="2000" b="1" dirty="0" smtClean="0">
                <a:solidFill>
                  <a:srgbClr val="000000"/>
                </a:solidFill>
              </a:rPr>
              <a:t>, </a:t>
            </a:r>
            <a:r>
              <a:rPr lang="en-US" sz="2000" b="1" dirty="0" err="1" smtClean="0">
                <a:solidFill>
                  <a:srgbClr val="000000"/>
                </a:solidFill>
              </a:rPr>
              <a:t>Dno</a:t>
            </a:r>
            <a:r>
              <a:rPr lang="en-US" sz="2000" b="1" dirty="0" smtClean="0">
                <a:solidFill>
                  <a:srgbClr val="000000"/>
                </a:solidFill>
              </a:rPr>
              <a:t>) </a:t>
            </a:r>
            <a:r>
              <a:rPr lang="en-US" sz="2000" dirty="0" smtClean="0">
                <a:solidFill>
                  <a:srgbClr val="000000"/>
                </a:solidFill>
              </a:rPr>
              <a:t>this will rename all the attributes, write it in the FROM clause.</a:t>
            </a:r>
            <a:r>
              <a:rPr lang="en-US" sz="2000" b="1" dirty="0" smtClean="0">
                <a:solidFill>
                  <a:srgbClr val="000000"/>
                </a:solidFill>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381000" y="457200"/>
            <a:ext cx="8229600" cy="1143000"/>
          </a:xfrm>
        </p:spPr>
        <p:txBody>
          <a:bodyPr>
            <a:normAutofit/>
          </a:bodyPr>
          <a:lstStyle/>
          <a:p>
            <a:pPr eaLnBrk="1" hangingPunct="1"/>
            <a:r>
              <a:rPr lang="en-US" dirty="0" smtClean="0"/>
              <a:t>UNSPECIFIED WHERE-clause</a:t>
            </a:r>
            <a:endParaRPr lang="en-US" b="1" dirty="0" smtClean="0">
              <a:solidFill>
                <a:srgbClr val="000000"/>
              </a:solidFill>
            </a:endParaRPr>
          </a:p>
        </p:txBody>
      </p:sp>
      <p:sp>
        <p:nvSpPr>
          <p:cNvPr id="26628" name="Rectangle 3"/>
          <p:cNvSpPr>
            <a:spLocks noGrp="1" noChangeArrowheads="1"/>
          </p:cNvSpPr>
          <p:nvPr>
            <p:ph type="body" idx="1"/>
          </p:nvPr>
        </p:nvSpPr>
        <p:spPr/>
        <p:txBody>
          <a:bodyPr>
            <a:normAutofit lnSpcReduction="10000"/>
          </a:bodyPr>
          <a:lstStyle/>
          <a:p>
            <a:pPr eaLnBrk="1" hangingPunct="1"/>
            <a:r>
              <a:rPr lang="en-US" sz="2400" dirty="0" smtClean="0">
                <a:solidFill>
                  <a:srgbClr val="000000"/>
                </a:solidFill>
              </a:rPr>
              <a:t>A </a:t>
            </a:r>
            <a:r>
              <a:rPr lang="en-US" sz="2400" i="1" dirty="0" smtClean="0">
                <a:solidFill>
                  <a:srgbClr val="000000"/>
                </a:solidFill>
              </a:rPr>
              <a:t>missing WHERE-clause</a:t>
            </a:r>
            <a:r>
              <a:rPr lang="en-US" sz="2400" dirty="0" smtClean="0">
                <a:solidFill>
                  <a:srgbClr val="000000"/>
                </a:solidFill>
              </a:rPr>
              <a:t>  indicates no condition; hence, </a:t>
            </a:r>
            <a:r>
              <a:rPr lang="en-US" sz="2400" i="1" dirty="0" smtClean="0">
                <a:solidFill>
                  <a:srgbClr val="000000"/>
                </a:solidFill>
              </a:rPr>
              <a:t>all tuples</a:t>
            </a:r>
            <a:r>
              <a:rPr lang="en-US" sz="2400" dirty="0" smtClean="0">
                <a:solidFill>
                  <a:srgbClr val="000000"/>
                </a:solidFill>
              </a:rPr>
              <a:t>  of the relations in the FROM-clause are selected</a:t>
            </a:r>
          </a:p>
          <a:p>
            <a:pPr eaLnBrk="1" hangingPunct="1"/>
            <a:r>
              <a:rPr lang="en-US" sz="2400" dirty="0" smtClean="0">
                <a:solidFill>
                  <a:srgbClr val="000000"/>
                </a:solidFill>
              </a:rPr>
              <a:t>This is equivalent to the condition WHERE TRUE</a:t>
            </a:r>
          </a:p>
          <a:p>
            <a:pPr eaLnBrk="1" hangingPunct="1"/>
            <a:r>
              <a:rPr lang="en-US" sz="2400" u="sng" dirty="0" smtClean="0">
                <a:solidFill>
                  <a:srgbClr val="000000"/>
                </a:solidFill>
              </a:rPr>
              <a:t>Query 9:</a:t>
            </a:r>
            <a:r>
              <a:rPr lang="en-US" sz="2400" dirty="0" smtClean="0">
                <a:solidFill>
                  <a:srgbClr val="000000"/>
                </a:solidFill>
              </a:rPr>
              <a:t> Retrieve the SSN values for all employees.</a:t>
            </a:r>
          </a:p>
          <a:p>
            <a:pPr lvl="1" eaLnBrk="1" hangingPunct="1">
              <a:buFontTx/>
              <a:buNone/>
            </a:pPr>
            <a:endParaRPr lang="en-US" sz="2400" b="1" dirty="0" smtClean="0">
              <a:solidFill>
                <a:srgbClr val="000000"/>
              </a:solidFill>
            </a:endParaRPr>
          </a:p>
          <a:p>
            <a:pPr lvl="1" eaLnBrk="1" hangingPunct="1">
              <a:buFontTx/>
              <a:buNone/>
            </a:pPr>
            <a:r>
              <a:rPr lang="en-US" sz="2400" b="1" dirty="0" smtClean="0">
                <a:solidFill>
                  <a:srgbClr val="000000"/>
                </a:solidFill>
              </a:rPr>
              <a:t>	SELECT  	SSN</a:t>
            </a:r>
            <a:br>
              <a:rPr lang="en-US" sz="2400" b="1" dirty="0" smtClean="0">
                <a:solidFill>
                  <a:srgbClr val="000000"/>
                </a:solidFill>
              </a:rPr>
            </a:br>
            <a:r>
              <a:rPr lang="en-US" sz="2400" b="1" dirty="0" smtClean="0">
                <a:solidFill>
                  <a:srgbClr val="000000"/>
                </a:solidFill>
              </a:rPr>
              <a:t>FROM	EMPLOYEE</a:t>
            </a:r>
            <a:br>
              <a:rPr lang="en-US" sz="2400" b="1" dirty="0" smtClean="0">
                <a:solidFill>
                  <a:srgbClr val="000000"/>
                </a:solidFill>
              </a:rPr>
            </a:br>
            <a:endParaRPr lang="en-US" sz="2400" b="1" dirty="0" smtClean="0">
              <a:solidFill>
                <a:srgbClr val="000000"/>
              </a:solidFill>
            </a:endParaRPr>
          </a:p>
          <a:p>
            <a:pPr eaLnBrk="1" hangingPunct="1"/>
            <a:r>
              <a:rPr lang="en-US" sz="2400" dirty="0" smtClean="0">
                <a:solidFill>
                  <a:srgbClr val="000000"/>
                </a:solidFill>
              </a:rPr>
              <a:t>If more than one relation is specified in the FROM-clause </a:t>
            </a:r>
            <a:r>
              <a:rPr lang="en-US" sz="2400" i="1" dirty="0" smtClean="0">
                <a:solidFill>
                  <a:srgbClr val="000000"/>
                </a:solidFill>
              </a:rPr>
              <a:t>and</a:t>
            </a:r>
            <a:r>
              <a:rPr lang="en-US" sz="2400" dirty="0" smtClean="0">
                <a:solidFill>
                  <a:srgbClr val="000000"/>
                </a:solidFill>
              </a:rPr>
              <a:t>  there is no join condition, then the </a:t>
            </a:r>
            <a:r>
              <a:rPr lang="en-US" sz="2400" i="1" dirty="0" smtClean="0">
                <a:solidFill>
                  <a:srgbClr val="000000"/>
                </a:solidFill>
              </a:rPr>
              <a:t>CARTESIAN PRODUCT </a:t>
            </a:r>
            <a:r>
              <a:rPr lang="en-US" sz="2400" dirty="0" smtClean="0">
                <a:solidFill>
                  <a:srgbClr val="000000"/>
                </a:solidFill>
              </a:rPr>
              <a:t>of tuples is selected</a:t>
            </a:r>
            <a:endParaRPr lang="en-US" sz="2800" dirty="0" smtClean="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Tuple</a:t>
            </a:r>
            <a:r>
              <a:rPr lang="en-IN" dirty="0" smtClean="0"/>
              <a:t> Relational Calculus (TRC)</a:t>
            </a:r>
            <a:endParaRPr lang="en-IN" dirty="0"/>
          </a:p>
        </p:txBody>
      </p:sp>
      <p:sp>
        <p:nvSpPr>
          <p:cNvPr id="3" name="Content Placeholder 2"/>
          <p:cNvSpPr>
            <a:spLocks noGrp="1"/>
          </p:cNvSpPr>
          <p:nvPr>
            <p:ph idx="1"/>
          </p:nvPr>
        </p:nvSpPr>
        <p:spPr/>
        <p:txBody>
          <a:bodyPr/>
          <a:lstStyle/>
          <a:p>
            <a:r>
              <a:rPr lang="en-IN" dirty="0" smtClean="0"/>
              <a:t>TRC is based on </a:t>
            </a:r>
            <a:r>
              <a:rPr lang="en-IN" dirty="0" err="1" smtClean="0"/>
              <a:t>tuple</a:t>
            </a:r>
            <a:r>
              <a:rPr lang="en-IN" dirty="0" smtClean="0"/>
              <a:t> variables.</a:t>
            </a:r>
          </a:p>
          <a:p>
            <a:r>
              <a:rPr lang="en-IN" dirty="0" smtClean="0"/>
              <a:t>Each </a:t>
            </a:r>
            <a:r>
              <a:rPr lang="en-IN" dirty="0" err="1" smtClean="0"/>
              <a:t>tuple</a:t>
            </a:r>
            <a:r>
              <a:rPr lang="en-IN" dirty="0" smtClean="0"/>
              <a:t> variable ranges over a relation</a:t>
            </a:r>
          </a:p>
          <a:p>
            <a:pPr>
              <a:buFont typeface="Wingdings" pitchFamily="2" charset="2"/>
              <a:buChar char="ü"/>
            </a:pPr>
            <a:r>
              <a:rPr lang="en-IN" dirty="0" smtClean="0"/>
              <a:t>The relation is called the range relation of the variable.</a:t>
            </a:r>
          </a:p>
          <a:p>
            <a:r>
              <a:rPr lang="en-IN" dirty="0" smtClean="0"/>
              <a:t>Examples:</a:t>
            </a:r>
          </a:p>
          <a:p>
            <a:r>
              <a:rPr lang="en-IN" dirty="0" smtClean="0"/>
              <a:t>{t | Employee(t) and t.salary &gt; 50000}</a:t>
            </a:r>
          </a:p>
          <a:p>
            <a:pPr>
              <a:buNone/>
            </a:pPr>
            <a:r>
              <a:rPr lang="en-IN" dirty="0" smtClean="0"/>
              <a:t>    Retrieve all attribute values.</a:t>
            </a:r>
          </a:p>
          <a:p>
            <a:r>
              <a:rPr lang="en-IN" dirty="0" smtClean="0"/>
              <a:t>{t.Fname, t.Lname | Employee(t) and t.salary &gt; 50000}</a:t>
            </a:r>
          </a:p>
          <a:p>
            <a:pPr>
              <a:buNone/>
            </a:pPr>
            <a:r>
              <a:rPr lang="en-IN" dirty="0" smtClean="0"/>
              <a:t>    Retrieve selected attributes.</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fontScale="90000"/>
          </a:bodyPr>
          <a:lstStyle/>
          <a:p>
            <a:pPr eaLnBrk="1" hangingPunct="1"/>
            <a:r>
              <a:rPr lang="en-US" dirty="0" smtClean="0"/>
              <a:t>UNSPECIFIED WHERE-clause (cont.)</a:t>
            </a:r>
          </a:p>
        </p:txBody>
      </p:sp>
      <p:sp>
        <p:nvSpPr>
          <p:cNvPr id="27652" name="Rectangle 3"/>
          <p:cNvSpPr>
            <a:spLocks noGrp="1" noChangeArrowheads="1"/>
          </p:cNvSpPr>
          <p:nvPr>
            <p:ph type="body" idx="1"/>
          </p:nvPr>
        </p:nvSpPr>
        <p:spPr>
          <a:xfrm>
            <a:off x="685800" y="1931988"/>
            <a:ext cx="8220075" cy="4511675"/>
          </a:xfrm>
        </p:spPr>
        <p:txBody>
          <a:bodyPr/>
          <a:lstStyle/>
          <a:p>
            <a:pPr eaLnBrk="1" hangingPunct="1">
              <a:lnSpc>
                <a:spcPct val="90000"/>
              </a:lnSpc>
            </a:pPr>
            <a:r>
              <a:rPr lang="en-US" sz="2400" u="sng" dirty="0" smtClean="0">
                <a:solidFill>
                  <a:srgbClr val="000000"/>
                </a:solidFill>
              </a:rPr>
              <a:t>Example:</a:t>
            </a:r>
            <a:br>
              <a:rPr lang="en-US" sz="2400" u="sng" dirty="0" smtClean="0">
                <a:solidFill>
                  <a:srgbClr val="000000"/>
                </a:solidFill>
              </a:rPr>
            </a:br>
            <a:r>
              <a:rPr lang="en-US" sz="2400" u="sng" dirty="0" smtClean="0">
                <a:solidFill>
                  <a:srgbClr val="000000"/>
                </a:solidFill>
              </a:rPr>
              <a:t/>
            </a:r>
            <a:br>
              <a:rPr lang="en-US" sz="2400" u="sng" dirty="0" smtClean="0">
                <a:solidFill>
                  <a:srgbClr val="000000"/>
                </a:solidFill>
              </a:rPr>
            </a:br>
            <a:r>
              <a:rPr lang="en-US" sz="2400" b="1" dirty="0" smtClean="0">
                <a:solidFill>
                  <a:srgbClr val="000000"/>
                </a:solidFill>
              </a:rPr>
              <a:t>Q10:	SELECT	SSN, DNAME</a:t>
            </a:r>
            <a:br>
              <a:rPr lang="en-US" sz="2400" b="1" dirty="0" smtClean="0">
                <a:solidFill>
                  <a:srgbClr val="000000"/>
                </a:solidFill>
              </a:rPr>
            </a:br>
            <a:r>
              <a:rPr lang="en-US" sz="2400" b="1" dirty="0" smtClean="0">
                <a:solidFill>
                  <a:srgbClr val="000000"/>
                </a:solidFill>
              </a:rPr>
              <a:t>	FROM	EMPLOYEE, DEPARTMENT</a:t>
            </a:r>
            <a:br>
              <a:rPr lang="en-US" sz="2400" b="1" dirty="0" smtClean="0">
                <a:solidFill>
                  <a:srgbClr val="000000"/>
                </a:solidFill>
              </a:rPr>
            </a:br>
            <a:endParaRPr lang="en-US" sz="2400" b="1" dirty="0" smtClean="0">
              <a:solidFill>
                <a:srgbClr val="000000"/>
              </a:solidFill>
            </a:endParaRPr>
          </a:p>
          <a:p>
            <a:pPr lvl="1" eaLnBrk="1" hangingPunct="1">
              <a:lnSpc>
                <a:spcPct val="90000"/>
              </a:lnSpc>
            </a:pPr>
            <a:r>
              <a:rPr lang="en-US" sz="2000" dirty="0" smtClean="0">
                <a:solidFill>
                  <a:srgbClr val="000000"/>
                </a:solidFill>
              </a:rPr>
              <a:t>It is extremely important not to overlook specifying any selection and join conditions in the WHERE-clause; otherwise, incorrect and very large relations may result</a:t>
            </a:r>
            <a:endParaRPr lang="en-US" sz="2400" dirty="0" smtClean="0">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7200" y="533400"/>
            <a:ext cx="8229600" cy="1143000"/>
          </a:xfrm>
        </p:spPr>
        <p:txBody>
          <a:bodyPr/>
          <a:lstStyle/>
          <a:p>
            <a:pPr eaLnBrk="1" hangingPunct="1"/>
            <a:r>
              <a:rPr lang="en-US" smtClean="0"/>
              <a:t>USE OF *</a:t>
            </a:r>
            <a:endParaRPr lang="en-US" b="1" smtClean="0">
              <a:solidFill>
                <a:srgbClr val="000000"/>
              </a:solidFill>
            </a:endParaRPr>
          </a:p>
        </p:txBody>
      </p:sp>
      <p:sp>
        <p:nvSpPr>
          <p:cNvPr id="28676" name="Rectangle 3"/>
          <p:cNvSpPr>
            <a:spLocks noGrp="1" noChangeArrowheads="1"/>
          </p:cNvSpPr>
          <p:nvPr>
            <p:ph type="body" idx="1"/>
          </p:nvPr>
        </p:nvSpPr>
        <p:spPr>
          <a:xfrm>
            <a:off x="685800" y="1641475"/>
            <a:ext cx="8228013" cy="4802188"/>
          </a:xfrm>
        </p:spPr>
        <p:txBody>
          <a:bodyPr/>
          <a:lstStyle/>
          <a:p>
            <a:pPr eaLnBrk="1" hangingPunct="1"/>
            <a:r>
              <a:rPr lang="en-US" sz="2400" dirty="0" smtClean="0">
                <a:solidFill>
                  <a:srgbClr val="000000"/>
                </a:solidFill>
              </a:rPr>
              <a:t>To retrieve all the attribute values of the selected tuples, a * is used, which stands for </a:t>
            </a:r>
            <a:r>
              <a:rPr lang="en-US" sz="2400" i="1" dirty="0" smtClean="0">
                <a:solidFill>
                  <a:srgbClr val="000000"/>
                </a:solidFill>
              </a:rPr>
              <a:t>all the attributes</a:t>
            </a:r>
            <a:br>
              <a:rPr lang="en-US" sz="2400" i="1" dirty="0" smtClean="0">
                <a:solidFill>
                  <a:srgbClr val="000000"/>
                </a:solidFill>
              </a:rPr>
            </a:br>
            <a:r>
              <a:rPr lang="en-US" sz="2400" u="sng" dirty="0" smtClean="0">
                <a:solidFill>
                  <a:srgbClr val="000000"/>
                </a:solidFill>
              </a:rPr>
              <a:t>Examples:</a:t>
            </a:r>
          </a:p>
          <a:p>
            <a:pPr eaLnBrk="1" hangingPunct="1">
              <a:buFont typeface="Wingdings" pitchFamily="2" charset="2"/>
              <a:buNone/>
            </a:pPr>
            <a:r>
              <a:rPr lang="en-US" sz="2400" u="sng" dirty="0" smtClean="0">
                <a:solidFill>
                  <a:srgbClr val="000000"/>
                </a:solidFill>
              </a:rPr>
              <a:t/>
            </a:r>
            <a:br>
              <a:rPr lang="en-US" sz="2400" u="sng" dirty="0" smtClean="0">
                <a:solidFill>
                  <a:srgbClr val="000000"/>
                </a:solidFill>
              </a:rPr>
            </a:br>
            <a:r>
              <a:rPr lang="en-US" sz="2400" b="1" dirty="0" smtClean="0">
                <a:solidFill>
                  <a:srgbClr val="000000"/>
                </a:solidFill>
              </a:rPr>
              <a:t>Q1C:	SELECT 	*</a:t>
            </a:r>
            <a:br>
              <a:rPr lang="en-US" sz="2400" b="1" dirty="0" smtClean="0">
                <a:solidFill>
                  <a:srgbClr val="000000"/>
                </a:solidFill>
              </a:rPr>
            </a:br>
            <a:r>
              <a:rPr lang="en-US" sz="2400" b="1" dirty="0" smtClean="0">
                <a:solidFill>
                  <a:srgbClr val="000000"/>
                </a:solidFill>
              </a:rPr>
              <a:t>		FROM	EMPLOYEE</a:t>
            </a:r>
            <a:br>
              <a:rPr lang="en-US" sz="2400" b="1" dirty="0" smtClean="0">
                <a:solidFill>
                  <a:srgbClr val="000000"/>
                </a:solidFill>
              </a:rPr>
            </a:br>
            <a:r>
              <a:rPr lang="en-US" sz="2400" b="1" dirty="0" smtClean="0">
                <a:solidFill>
                  <a:srgbClr val="000000"/>
                </a:solidFill>
              </a:rPr>
              <a:t>		WHERE	DNO=5</a:t>
            </a:r>
            <a:br>
              <a:rPr lang="en-US" sz="2400" b="1" dirty="0" smtClean="0">
                <a:solidFill>
                  <a:srgbClr val="000000"/>
                </a:solidFill>
              </a:rPr>
            </a:br>
            <a:r>
              <a:rPr lang="en-US" sz="2400" b="1" dirty="0" smtClean="0">
                <a:solidFill>
                  <a:srgbClr val="000000"/>
                </a:solidFill>
              </a:rPr>
              <a:t/>
            </a:r>
            <a:br>
              <a:rPr lang="en-US" sz="2400" b="1" dirty="0" smtClean="0">
                <a:solidFill>
                  <a:srgbClr val="000000"/>
                </a:solidFill>
              </a:rPr>
            </a:br>
            <a:r>
              <a:rPr lang="en-US" sz="2400" b="1" dirty="0" smtClean="0">
                <a:solidFill>
                  <a:srgbClr val="000000"/>
                </a:solidFill>
              </a:rPr>
              <a:t>Q1D:	SELECT	*</a:t>
            </a:r>
            <a:br>
              <a:rPr lang="en-US" sz="2400" b="1" dirty="0" smtClean="0">
                <a:solidFill>
                  <a:srgbClr val="000000"/>
                </a:solidFill>
              </a:rPr>
            </a:br>
            <a:r>
              <a:rPr lang="en-US" sz="2400" b="1" dirty="0" smtClean="0">
                <a:solidFill>
                  <a:srgbClr val="000000"/>
                </a:solidFill>
              </a:rPr>
              <a:t>		FROM	EMPLOYEE, DEPARTMENT</a:t>
            </a:r>
            <a:br>
              <a:rPr lang="en-US" sz="2400" b="1" dirty="0" smtClean="0">
                <a:solidFill>
                  <a:srgbClr val="000000"/>
                </a:solidFill>
              </a:rPr>
            </a:br>
            <a:r>
              <a:rPr lang="en-US" sz="2400" b="1" dirty="0" smtClean="0">
                <a:solidFill>
                  <a:srgbClr val="000000"/>
                </a:solidFill>
              </a:rPr>
              <a:t>		WHERE	DNAME='Research' AND 					DNO=DNUMBER</a:t>
            </a:r>
            <a:endParaRPr lang="en-US" dirty="0" smtClean="0">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57200" y="228600"/>
            <a:ext cx="8229600" cy="1143000"/>
          </a:xfrm>
        </p:spPr>
        <p:txBody>
          <a:bodyPr/>
          <a:lstStyle/>
          <a:p>
            <a:pPr eaLnBrk="1" hangingPunct="1"/>
            <a:r>
              <a:rPr lang="en-US" dirty="0" smtClean="0"/>
              <a:t>USE OF DISTINCT</a:t>
            </a:r>
            <a:endParaRPr lang="en-US" b="1" dirty="0" smtClean="0">
              <a:solidFill>
                <a:srgbClr val="000000"/>
              </a:solidFill>
            </a:endParaRPr>
          </a:p>
        </p:txBody>
      </p:sp>
      <p:sp>
        <p:nvSpPr>
          <p:cNvPr id="29700" name="Rectangle 3"/>
          <p:cNvSpPr>
            <a:spLocks noGrp="1" noChangeArrowheads="1"/>
          </p:cNvSpPr>
          <p:nvPr>
            <p:ph type="body" idx="1"/>
          </p:nvPr>
        </p:nvSpPr>
        <p:spPr>
          <a:xfrm>
            <a:off x="457200" y="1447800"/>
            <a:ext cx="8229600" cy="4876800"/>
          </a:xfrm>
        </p:spPr>
        <p:txBody>
          <a:bodyPr>
            <a:normAutofit fontScale="92500"/>
          </a:bodyPr>
          <a:lstStyle/>
          <a:p>
            <a:pPr eaLnBrk="1" hangingPunct="1"/>
            <a:r>
              <a:rPr lang="en-US" sz="2400" dirty="0" smtClean="0">
                <a:solidFill>
                  <a:srgbClr val="000000"/>
                </a:solidFill>
              </a:rPr>
              <a:t>SQL does not treat a relation as a set; </a:t>
            </a:r>
            <a:r>
              <a:rPr lang="en-US" sz="2400" i="1" dirty="0" smtClean="0">
                <a:solidFill>
                  <a:srgbClr val="000000"/>
                </a:solidFill>
              </a:rPr>
              <a:t>duplicate tuples can appear</a:t>
            </a:r>
          </a:p>
          <a:p>
            <a:pPr eaLnBrk="1" hangingPunct="1"/>
            <a:r>
              <a:rPr lang="en-US" sz="2400" dirty="0" smtClean="0">
                <a:solidFill>
                  <a:srgbClr val="000000"/>
                </a:solidFill>
              </a:rPr>
              <a:t>To eliminate duplicate tuples in a query result, the keyword </a:t>
            </a:r>
            <a:r>
              <a:rPr lang="en-US" sz="2400" b="1" dirty="0" smtClean="0">
                <a:solidFill>
                  <a:srgbClr val="000000"/>
                </a:solidFill>
              </a:rPr>
              <a:t>DISTINCT</a:t>
            </a:r>
            <a:r>
              <a:rPr lang="en-US" sz="2400" dirty="0" smtClean="0">
                <a:solidFill>
                  <a:srgbClr val="000000"/>
                </a:solidFill>
              </a:rPr>
              <a:t> is used</a:t>
            </a:r>
          </a:p>
          <a:p>
            <a:r>
              <a:rPr lang="en-US" sz="2400" dirty="0" smtClean="0">
                <a:solidFill>
                  <a:srgbClr val="000000"/>
                </a:solidFill>
              </a:rPr>
              <a:t>For example, the result of Q11 may have duplicate SALARY values whereas Q11A does not have any duplicate values</a:t>
            </a:r>
            <a:br>
              <a:rPr lang="en-US" sz="2400" dirty="0" smtClean="0">
                <a:solidFill>
                  <a:srgbClr val="000000"/>
                </a:solidFill>
              </a:rPr>
            </a:br>
            <a:r>
              <a:rPr lang="en-US" sz="2400" dirty="0" smtClean="0">
                <a:solidFill>
                  <a:srgbClr val="000000"/>
                </a:solidFill>
              </a:rPr>
              <a:t> </a:t>
            </a:r>
            <a:r>
              <a:rPr lang="en-US" sz="2400" b="1" dirty="0" smtClean="0">
                <a:solidFill>
                  <a:srgbClr val="000000"/>
                </a:solidFill>
              </a:rPr>
              <a:t>Q11:	</a:t>
            </a:r>
            <a:r>
              <a:rPr lang="en-US" sz="2400" dirty="0" smtClean="0">
                <a:solidFill>
                  <a:srgbClr val="000000"/>
                </a:solidFill>
              </a:rPr>
              <a:t>           </a:t>
            </a:r>
            <a:r>
              <a:rPr lang="en-US" sz="2400" b="1" dirty="0" smtClean="0">
                <a:solidFill>
                  <a:srgbClr val="000000"/>
                </a:solidFill>
              </a:rPr>
              <a:t> SELECT 	SALARY</a:t>
            </a:r>
            <a:br>
              <a:rPr lang="en-US" sz="2400" b="1" dirty="0" smtClean="0">
                <a:solidFill>
                  <a:srgbClr val="000000"/>
                </a:solidFill>
              </a:rPr>
            </a:br>
            <a:r>
              <a:rPr lang="en-US" sz="2400" b="1" dirty="0" smtClean="0">
                <a:solidFill>
                  <a:srgbClr val="000000"/>
                </a:solidFill>
              </a:rPr>
              <a:t>		FROM	EMPLOYEE</a:t>
            </a:r>
          </a:p>
          <a:p>
            <a:pPr>
              <a:buNone/>
            </a:pPr>
            <a:r>
              <a:rPr lang="en-US" sz="2400" b="1" dirty="0" smtClean="0">
                <a:solidFill>
                  <a:srgbClr val="000000"/>
                </a:solidFill>
              </a:rPr>
              <a:t>                                     OR</a:t>
            </a:r>
            <a:endParaRPr lang="en-US" sz="2400" dirty="0" smtClean="0">
              <a:solidFill>
                <a:srgbClr val="000000"/>
              </a:solidFill>
            </a:endParaRPr>
          </a:p>
          <a:p>
            <a:pPr eaLnBrk="1" hangingPunct="1">
              <a:buFont typeface="Wingdings" pitchFamily="2" charset="2"/>
              <a:buNone/>
            </a:pPr>
            <a:r>
              <a:rPr lang="en-US" sz="2400" b="1" dirty="0" smtClean="0">
                <a:solidFill>
                  <a:srgbClr val="000000"/>
                </a:solidFill>
              </a:rPr>
              <a:t>	                     SELECT 	ALL SALARY</a:t>
            </a:r>
            <a:br>
              <a:rPr lang="en-US" sz="2400" b="1" dirty="0" smtClean="0">
                <a:solidFill>
                  <a:srgbClr val="000000"/>
                </a:solidFill>
              </a:rPr>
            </a:br>
            <a:r>
              <a:rPr lang="en-US" sz="2400" b="1" dirty="0" smtClean="0">
                <a:solidFill>
                  <a:srgbClr val="000000"/>
                </a:solidFill>
              </a:rPr>
              <a:t>		FROM	EMPLOYEE</a:t>
            </a:r>
          </a:p>
          <a:p>
            <a:pPr eaLnBrk="1" hangingPunct="1">
              <a:buFont typeface="Wingdings" pitchFamily="2" charset="2"/>
              <a:buNone/>
            </a:pPr>
            <a:r>
              <a:rPr lang="en-US" sz="2400" b="1" dirty="0" smtClean="0">
                <a:solidFill>
                  <a:srgbClr val="000000"/>
                </a:solidFill>
              </a:rPr>
              <a:t/>
            </a:r>
            <a:br>
              <a:rPr lang="en-US" sz="2400" b="1" dirty="0" smtClean="0">
                <a:solidFill>
                  <a:srgbClr val="000000"/>
                </a:solidFill>
              </a:rPr>
            </a:br>
            <a:r>
              <a:rPr lang="en-US" sz="2400" b="1" dirty="0" smtClean="0">
                <a:solidFill>
                  <a:srgbClr val="000000"/>
                </a:solidFill>
              </a:rPr>
              <a:t>Q11A: 	SELECT  DISTINCT SALARY</a:t>
            </a:r>
            <a:br>
              <a:rPr lang="en-US" sz="2400" b="1" dirty="0" smtClean="0">
                <a:solidFill>
                  <a:srgbClr val="000000"/>
                </a:solidFill>
              </a:rPr>
            </a:br>
            <a:r>
              <a:rPr lang="en-US" sz="2400" b="1" dirty="0" smtClean="0">
                <a:solidFill>
                  <a:srgbClr val="000000"/>
                </a:solidFill>
              </a:rPr>
              <a:t>		FROM	EMPLOYEE</a:t>
            </a:r>
            <a:endParaRPr lang="en-US" sz="2800" dirty="0" smtClean="0">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mtClean="0"/>
              <a:t>SET OPERATIONS</a:t>
            </a:r>
            <a:endParaRPr lang="en-US" b="1" smtClean="0">
              <a:solidFill>
                <a:srgbClr val="000000"/>
              </a:solidFill>
            </a:endParaRPr>
          </a:p>
        </p:txBody>
      </p:sp>
      <p:sp>
        <p:nvSpPr>
          <p:cNvPr id="30724" name="Rectangle 3"/>
          <p:cNvSpPr>
            <a:spLocks noGrp="1" noChangeArrowheads="1"/>
          </p:cNvSpPr>
          <p:nvPr>
            <p:ph type="body" idx="1"/>
          </p:nvPr>
        </p:nvSpPr>
        <p:spPr/>
        <p:txBody>
          <a:bodyPr>
            <a:normAutofit lnSpcReduction="10000"/>
          </a:bodyPr>
          <a:lstStyle/>
          <a:p>
            <a:pPr eaLnBrk="1" hangingPunct="1">
              <a:lnSpc>
                <a:spcPct val="90000"/>
              </a:lnSpc>
            </a:pPr>
            <a:r>
              <a:rPr lang="en-US" sz="2800" dirty="0" smtClean="0">
                <a:solidFill>
                  <a:srgbClr val="000000"/>
                </a:solidFill>
              </a:rPr>
              <a:t>SQL has directly incorporated some set operations</a:t>
            </a:r>
          </a:p>
          <a:p>
            <a:pPr eaLnBrk="1" hangingPunct="1">
              <a:lnSpc>
                <a:spcPct val="90000"/>
              </a:lnSpc>
            </a:pPr>
            <a:r>
              <a:rPr lang="en-US" sz="2800" dirty="0" smtClean="0">
                <a:solidFill>
                  <a:srgbClr val="000000"/>
                </a:solidFill>
              </a:rPr>
              <a:t>There is a union operation (</a:t>
            </a:r>
            <a:r>
              <a:rPr lang="en-US" sz="2800" b="1" dirty="0" smtClean="0">
                <a:solidFill>
                  <a:srgbClr val="000000"/>
                </a:solidFill>
              </a:rPr>
              <a:t>UNION)</a:t>
            </a:r>
            <a:r>
              <a:rPr lang="en-US" sz="2800" dirty="0" smtClean="0">
                <a:solidFill>
                  <a:srgbClr val="000000"/>
                </a:solidFill>
              </a:rPr>
              <a:t>, and in </a:t>
            </a:r>
            <a:r>
              <a:rPr lang="en-US" sz="2800" i="1" dirty="0" smtClean="0">
                <a:solidFill>
                  <a:srgbClr val="000000"/>
                </a:solidFill>
              </a:rPr>
              <a:t>some versions</a:t>
            </a:r>
            <a:r>
              <a:rPr lang="en-US" sz="2800" dirty="0" smtClean="0">
                <a:solidFill>
                  <a:srgbClr val="000000"/>
                </a:solidFill>
              </a:rPr>
              <a:t>  of SQL there are set difference (</a:t>
            </a:r>
            <a:r>
              <a:rPr lang="en-US" sz="2800" b="1" dirty="0" smtClean="0">
                <a:solidFill>
                  <a:srgbClr val="000000"/>
                </a:solidFill>
              </a:rPr>
              <a:t>MINUS)</a:t>
            </a:r>
            <a:r>
              <a:rPr lang="en-US" sz="2800" dirty="0" smtClean="0">
                <a:solidFill>
                  <a:srgbClr val="000000"/>
                </a:solidFill>
              </a:rPr>
              <a:t> and intersection (</a:t>
            </a:r>
            <a:r>
              <a:rPr lang="en-US" sz="2800" b="1" dirty="0" smtClean="0">
                <a:solidFill>
                  <a:srgbClr val="000000"/>
                </a:solidFill>
              </a:rPr>
              <a:t>INTERSECT)</a:t>
            </a:r>
            <a:r>
              <a:rPr lang="en-US" sz="2800" dirty="0" smtClean="0">
                <a:solidFill>
                  <a:srgbClr val="000000"/>
                </a:solidFill>
              </a:rPr>
              <a:t> operations</a:t>
            </a:r>
          </a:p>
          <a:p>
            <a:pPr eaLnBrk="1" hangingPunct="1">
              <a:lnSpc>
                <a:spcPct val="90000"/>
              </a:lnSpc>
            </a:pPr>
            <a:r>
              <a:rPr lang="en-US" sz="2800" dirty="0" smtClean="0">
                <a:solidFill>
                  <a:srgbClr val="000000"/>
                </a:solidFill>
              </a:rPr>
              <a:t>The resulting relations of these set operations are sets of tuples; </a:t>
            </a:r>
            <a:r>
              <a:rPr lang="en-US" sz="2800" i="1" dirty="0" smtClean="0">
                <a:solidFill>
                  <a:srgbClr val="000000"/>
                </a:solidFill>
              </a:rPr>
              <a:t>duplicate tuples are eliminated from the result</a:t>
            </a:r>
          </a:p>
          <a:p>
            <a:pPr eaLnBrk="1" hangingPunct="1">
              <a:lnSpc>
                <a:spcPct val="90000"/>
              </a:lnSpc>
            </a:pPr>
            <a:r>
              <a:rPr lang="en-US" sz="2800" dirty="0" smtClean="0">
                <a:solidFill>
                  <a:srgbClr val="000000"/>
                </a:solidFill>
              </a:rPr>
              <a:t>The set operations apply only to </a:t>
            </a:r>
            <a:r>
              <a:rPr lang="en-US" sz="2800" i="1" dirty="0" smtClean="0">
                <a:solidFill>
                  <a:srgbClr val="000000"/>
                </a:solidFill>
              </a:rPr>
              <a:t>union compatible relations</a:t>
            </a:r>
            <a:r>
              <a:rPr lang="en-US" sz="2800" dirty="0" smtClean="0">
                <a:solidFill>
                  <a:srgbClr val="000000"/>
                </a:solidFill>
              </a:rPr>
              <a:t> ; the two relations must have the same attributes and the attributes must appear in the same order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smtClean="0"/>
              <a:t>SET OPERATIONS (cont.)</a:t>
            </a:r>
            <a:r>
              <a:rPr lang="en-US" u="sng" smtClean="0">
                <a:solidFill>
                  <a:srgbClr val="000000"/>
                </a:solidFill>
              </a:rPr>
              <a:t> </a:t>
            </a:r>
          </a:p>
        </p:txBody>
      </p:sp>
      <p:sp>
        <p:nvSpPr>
          <p:cNvPr id="31748" name="Rectangle 3"/>
          <p:cNvSpPr>
            <a:spLocks noGrp="1" noChangeArrowheads="1"/>
          </p:cNvSpPr>
          <p:nvPr>
            <p:ph type="body" idx="1"/>
          </p:nvPr>
        </p:nvSpPr>
        <p:spPr/>
        <p:txBody>
          <a:bodyPr/>
          <a:lstStyle/>
          <a:p>
            <a:pPr eaLnBrk="1" hangingPunct="1"/>
            <a:r>
              <a:rPr lang="en-US" sz="2000" u="sng" dirty="0" smtClean="0">
                <a:solidFill>
                  <a:srgbClr val="000000"/>
                </a:solidFill>
              </a:rPr>
              <a:t>Query 4:</a:t>
            </a:r>
            <a:r>
              <a:rPr lang="en-US" sz="2000" dirty="0" smtClean="0">
                <a:solidFill>
                  <a:srgbClr val="000000"/>
                </a:solidFill>
              </a:rPr>
              <a:t> Make a list of all project numbers for projects that involve an employee whose last name is 'Smith' as a worker or as a manager of the department that controls the project.</a:t>
            </a:r>
            <a:br>
              <a:rPr lang="en-US" sz="2000" dirty="0" smtClean="0">
                <a:solidFill>
                  <a:srgbClr val="000000"/>
                </a:solidFill>
              </a:rPr>
            </a:br>
            <a:r>
              <a:rPr lang="en-US" sz="2000" dirty="0" smtClean="0">
                <a:solidFill>
                  <a:srgbClr val="000000"/>
                </a:solidFill>
              </a:rPr>
              <a:t/>
            </a:r>
            <a:br>
              <a:rPr lang="en-US" sz="2000" dirty="0" smtClean="0">
                <a:solidFill>
                  <a:srgbClr val="000000"/>
                </a:solidFill>
              </a:rPr>
            </a:br>
            <a:r>
              <a:rPr lang="en-US" sz="2000" b="1" dirty="0" smtClean="0">
                <a:solidFill>
                  <a:srgbClr val="000000"/>
                </a:solidFill>
              </a:rPr>
              <a:t>Q4:	(SELECT  PNAME</a:t>
            </a:r>
            <a:br>
              <a:rPr lang="en-US" sz="2000" b="1" dirty="0" smtClean="0">
                <a:solidFill>
                  <a:srgbClr val="000000"/>
                </a:solidFill>
              </a:rPr>
            </a:br>
            <a:r>
              <a:rPr lang="en-US" sz="2000" b="1" dirty="0" smtClean="0">
                <a:solidFill>
                  <a:srgbClr val="000000"/>
                </a:solidFill>
              </a:rPr>
              <a:t>	FROM		PROJECT, DEPARTMENT, EMPLOYEE</a:t>
            </a:r>
            <a:br>
              <a:rPr lang="en-US" sz="2000" b="1" dirty="0" smtClean="0">
                <a:solidFill>
                  <a:srgbClr val="000000"/>
                </a:solidFill>
              </a:rPr>
            </a:br>
            <a:r>
              <a:rPr lang="en-US" sz="2000" b="1" dirty="0" smtClean="0">
                <a:solidFill>
                  <a:srgbClr val="000000"/>
                </a:solidFill>
              </a:rPr>
              <a:t>	WHERE	DNUM=DNUMBER AND MGRSSN=SSN 	AND		LNAME='Smith')</a:t>
            </a:r>
            <a:br>
              <a:rPr lang="en-US" sz="2000" b="1" dirty="0" smtClean="0">
                <a:solidFill>
                  <a:srgbClr val="000000"/>
                </a:solidFill>
              </a:rPr>
            </a:br>
            <a:r>
              <a:rPr lang="en-US" sz="2000" b="1" dirty="0" smtClean="0">
                <a:solidFill>
                  <a:srgbClr val="000000"/>
                </a:solidFill>
              </a:rPr>
              <a:t>	UNION		</a:t>
            </a:r>
          </a:p>
          <a:p>
            <a:pPr eaLnBrk="1" hangingPunct="1">
              <a:buNone/>
            </a:pPr>
            <a:r>
              <a:rPr lang="en-US" sz="2000" b="1" dirty="0" smtClean="0">
                <a:solidFill>
                  <a:srgbClr val="000000"/>
                </a:solidFill>
              </a:rPr>
              <a:t>               (SELECT  PNAME</a:t>
            </a:r>
            <a:br>
              <a:rPr lang="en-US" sz="2000" b="1" dirty="0" smtClean="0">
                <a:solidFill>
                  <a:srgbClr val="000000"/>
                </a:solidFill>
              </a:rPr>
            </a:br>
            <a:r>
              <a:rPr lang="en-US" sz="2000" b="1" dirty="0" smtClean="0">
                <a:solidFill>
                  <a:srgbClr val="000000"/>
                </a:solidFill>
              </a:rPr>
              <a:t>	FROM		PROJECT, WORKS_ON, EMPLOYEE</a:t>
            </a:r>
            <a:br>
              <a:rPr lang="en-US" sz="2000" b="1" dirty="0" smtClean="0">
                <a:solidFill>
                  <a:srgbClr val="000000"/>
                </a:solidFill>
              </a:rPr>
            </a:br>
            <a:r>
              <a:rPr lang="en-US" sz="2000" b="1" dirty="0" smtClean="0">
                <a:solidFill>
                  <a:srgbClr val="000000"/>
                </a:solidFill>
              </a:rPr>
              <a:t>	WHERE	PNUMBER=PNO AND ESSN=SSN AND				LNAME='Smith')</a:t>
            </a:r>
            <a:endParaRPr lang="en-US" sz="2800" b="1" dirty="0" smtClean="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en-US" smtClean="0"/>
              <a:t>SUBSTRING COMPARISON</a:t>
            </a:r>
            <a:endParaRPr lang="en-US" b="1" smtClean="0">
              <a:solidFill>
                <a:srgbClr val="000000"/>
              </a:solidFill>
            </a:endParaRPr>
          </a:p>
        </p:txBody>
      </p:sp>
      <p:sp>
        <p:nvSpPr>
          <p:cNvPr id="56324" name="Rectangle 3"/>
          <p:cNvSpPr>
            <a:spLocks noGrp="1" noChangeArrowheads="1"/>
          </p:cNvSpPr>
          <p:nvPr>
            <p:ph type="body" idx="1"/>
          </p:nvPr>
        </p:nvSpPr>
        <p:spPr/>
        <p:txBody>
          <a:bodyPr/>
          <a:lstStyle/>
          <a:p>
            <a:pPr eaLnBrk="1" hangingPunct="1"/>
            <a:r>
              <a:rPr lang="en-US" smtClean="0">
                <a:solidFill>
                  <a:srgbClr val="000000"/>
                </a:solidFill>
              </a:rPr>
              <a:t>The </a:t>
            </a:r>
            <a:r>
              <a:rPr lang="en-US" b="1" smtClean="0">
                <a:solidFill>
                  <a:srgbClr val="000000"/>
                </a:solidFill>
              </a:rPr>
              <a:t>LIKE</a:t>
            </a:r>
            <a:r>
              <a:rPr lang="en-US" smtClean="0">
                <a:solidFill>
                  <a:srgbClr val="000000"/>
                </a:solidFill>
              </a:rPr>
              <a:t> comparison operator is used to compare partial strings</a:t>
            </a:r>
          </a:p>
          <a:p>
            <a:pPr eaLnBrk="1" hangingPunct="1"/>
            <a:r>
              <a:rPr lang="en-US" smtClean="0">
                <a:solidFill>
                  <a:srgbClr val="000000"/>
                </a:solidFill>
              </a:rPr>
              <a:t>Two reserved characters are used: '%' (or '*' in some implementations) replaces an arbitrary number of characters, and '_' replaces a single arbitrary character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457200" y="457200"/>
            <a:ext cx="8229600" cy="1143000"/>
          </a:xfrm>
        </p:spPr>
        <p:txBody>
          <a:bodyPr>
            <a:normAutofit fontScale="90000"/>
          </a:bodyPr>
          <a:lstStyle/>
          <a:p>
            <a:pPr eaLnBrk="1" hangingPunct="1"/>
            <a:r>
              <a:rPr lang="en-US" dirty="0" smtClean="0"/>
              <a:t>SUBSTRING COMPARISON (cont.)</a:t>
            </a:r>
            <a:endParaRPr lang="en-US" b="1" dirty="0" smtClean="0">
              <a:solidFill>
                <a:srgbClr val="000000"/>
              </a:solidFill>
            </a:endParaRPr>
          </a:p>
        </p:txBody>
      </p:sp>
      <p:sp>
        <p:nvSpPr>
          <p:cNvPr id="57348" name="Rectangle 3"/>
          <p:cNvSpPr>
            <a:spLocks noGrp="1" noChangeArrowheads="1"/>
          </p:cNvSpPr>
          <p:nvPr>
            <p:ph type="body" idx="1"/>
          </p:nvPr>
        </p:nvSpPr>
        <p:spPr>
          <a:xfrm>
            <a:off x="685800" y="1704975"/>
            <a:ext cx="7772400" cy="4621213"/>
          </a:xfrm>
        </p:spPr>
        <p:txBody>
          <a:bodyPr/>
          <a:lstStyle/>
          <a:p>
            <a:pPr eaLnBrk="1" hangingPunct="1">
              <a:lnSpc>
                <a:spcPct val="90000"/>
              </a:lnSpc>
            </a:pPr>
            <a:r>
              <a:rPr lang="en-US" sz="2400" u="sng" smtClean="0">
                <a:solidFill>
                  <a:srgbClr val="000000"/>
                </a:solidFill>
              </a:rPr>
              <a:t>Query 25:</a:t>
            </a:r>
            <a:r>
              <a:rPr lang="en-US" sz="2400" smtClean="0">
                <a:solidFill>
                  <a:srgbClr val="000000"/>
                </a:solidFill>
              </a:rPr>
              <a:t>  Retrieve all employees whose address is in Houston, Texas. Here, the value of the ADDRESS attribute must contain the substring 'Houston,TX'.</a:t>
            </a:r>
            <a:br>
              <a:rPr lang="en-US" sz="2400" smtClean="0">
                <a:solidFill>
                  <a:srgbClr val="000000"/>
                </a:solidFill>
              </a:rPr>
            </a:br>
            <a:r>
              <a:rPr lang="en-US" sz="2400" smtClean="0">
                <a:solidFill>
                  <a:srgbClr val="000000"/>
                </a:solidFill>
              </a:rPr>
              <a:t/>
            </a:r>
            <a:br>
              <a:rPr lang="en-US" sz="2400" smtClean="0">
                <a:solidFill>
                  <a:srgbClr val="000000"/>
                </a:solidFill>
              </a:rPr>
            </a:br>
            <a:r>
              <a:rPr lang="en-US" sz="2400" b="1" smtClean="0">
                <a:solidFill>
                  <a:srgbClr val="000000"/>
                </a:solidFill>
              </a:rPr>
              <a:t>Q25:	SELECT 	FNAME, LNAME</a:t>
            </a:r>
            <a:br>
              <a:rPr lang="en-US" sz="2400" b="1" smtClean="0">
                <a:solidFill>
                  <a:srgbClr val="000000"/>
                </a:solidFill>
              </a:rPr>
            </a:br>
            <a:r>
              <a:rPr lang="en-US" sz="2400" b="1" smtClean="0">
                <a:solidFill>
                  <a:srgbClr val="000000"/>
                </a:solidFill>
              </a:rPr>
              <a:t>		FROM		EMPLOYEE</a:t>
            </a:r>
            <a:br>
              <a:rPr lang="en-US" sz="2400" b="1" smtClean="0">
                <a:solidFill>
                  <a:srgbClr val="000000"/>
                </a:solidFill>
              </a:rPr>
            </a:br>
            <a:r>
              <a:rPr lang="en-US" sz="2400" b="1" smtClean="0">
                <a:solidFill>
                  <a:srgbClr val="000000"/>
                </a:solidFill>
              </a:rPr>
              <a:t>		WHERE	ADDRESS LIKE 						'%Houston,TX%’</a:t>
            </a:r>
            <a:endParaRPr lang="en-US" sz="2400" smtClean="0">
              <a:solidFill>
                <a:srgbClr val="0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normAutofit fontScale="90000"/>
          </a:bodyPr>
          <a:lstStyle/>
          <a:p>
            <a:pPr eaLnBrk="1" hangingPunct="1"/>
            <a:r>
              <a:rPr lang="en-US" smtClean="0"/>
              <a:t>SUBSTRING COMPARISON (cont.)</a:t>
            </a:r>
            <a:endParaRPr lang="en-US" b="1" smtClean="0">
              <a:solidFill>
                <a:srgbClr val="000000"/>
              </a:solidFill>
            </a:endParaRPr>
          </a:p>
        </p:txBody>
      </p:sp>
      <p:sp>
        <p:nvSpPr>
          <p:cNvPr id="58372" name="Rectangle 3"/>
          <p:cNvSpPr>
            <a:spLocks noGrp="1" noChangeArrowheads="1"/>
          </p:cNvSpPr>
          <p:nvPr>
            <p:ph type="body" idx="1"/>
          </p:nvPr>
        </p:nvSpPr>
        <p:spPr>
          <a:xfrm>
            <a:off x="512763" y="1822450"/>
            <a:ext cx="8289925" cy="4621213"/>
          </a:xfrm>
        </p:spPr>
        <p:txBody>
          <a:bodyPr/>
          <a:lstStyle/>
          <a:p>
            <a:pPr eaLnBrk="1" hangingPunct="1">
              <a:lnSpc>
                <a:spcPct val="90000"/>
              </a:lnSpc>
            </a:pPr>
            <a:r>
              <a:rPr lang="en-US" sz="2400" u="sng" dirty="0" smtClean="0">
                <a:solidFill>
                  <a:srgbClr val="000000"/>
                </a:solidFill>
              </a:rPr>
              <a:t>Query 26:</a:t>
            </a:r>
            <a:r>
              <a:rPr lang="en-US" sz="2400" dirty="0" smtClean="0">
                <a:solidFill>
                  <a:srgbClr val="000000"/>
                </a:solidFill>
              </a:rPr>
              <a:t> Retrieve all employees who were born during the 1950s. Here, '5' must be the 8th character of the string (according to our format for date), so the BDATE value is '_______5_', with each underscore as a place holder for a single arbitrary character.</a:t>
            </a:r>
            <a:br>
              <a:rPr lang="en-US" sz="2400" dirty="0" smtClean="0">
                <a:solidFill>
                  <a:srgbClr val="000000"/>
                </a:solidFill>
              </a:rPr>
            </a:br>
            <a:r>
              <a:rPr lang="en-US" sz="2400" dirty="0" smtClean="0">
                <a:solidFill>
                  <a:srgbClr val="000000"/>
                </a:solidFill>
              </a:rPr>
              <a:t/>
            </a:r>
            <a:br>
              <a:rPr lang="en-US" sz="2400" dirty="0" smtClean="0">
                <a:solidFill>
                  <a:srgbClr val="000000"/>
                </a:solidFill>
              </a:rPr>
            </a:br>
            <a:r>
              <a:rPr lang="en-US" sz="2400" b="1" dirty="0" smtClean="0">
                <a:solidFill>
                  <a:srgbClr val="000000"/>
                </a:solidFill>
              </a:rPr>
              <a:t>Q26:	SELECT 	FNAME, LNAME</a:t>
            </a:r>
            <a:br>
              <a:rPr lang="en-US" sz="2400" b="1" dirty="0" smtClean="0">
                <a:solidFill>
                  <a:srgbClr val="000000"/>
                </a:solidFill>
              </a:rPr>
            </a:br>
            <a:r>
              <a:rPr lang="en-US" sz="2400" b="1" dirty="0" smtClean="0">
                <a:solidFill>
                  <a:srgbClr val="000000"/>
                </a:solidFill>
              </a:rPr>
              <a:t>		FROM	EMPLOYEE</a:t>
            </a:r>
            <a:br>
              <a:rPr lang="en-US" sz="2400" b="1" dirty="0" smtClean="0">
                <a:solidFill>
                  <a:srgbClr val="000000"/>
                </a:solidFill>
              </a:rPr>
            </a:br>
            <a:r>
              <a:rPr lang="en-US" sz="2400" b="1" dirty="0" smtClean="0">
                <a:solidFill>
                  <a:srgbClr val="000000"/>
                </a:solidFill>
              </a:rPr>
              <a:t>		WHERE	BDATE LIKE	'_______5_’</a:t>
            </a:r>
            <a:br>
              <a:rPr lang="en-US" sz="2400" b="1" dirty="0" smtClean="0">
                <a:solidFill>
                  <a:srgbClr val="000000"/>
                </a:solidFill>
              </a:rPr>
            </a:br>
            <a:endParaRPr lang="en-US" sz="2400" b="1" dirty="0" smtClean="0">
              <a:solidFill>
                <a:srgbClr val="000000"/>
              </a:solidFill>
            </a:endParaRPr>
          </a:p>
          <a:p>
            <a:pPr eaLnBrk="1" hangingPunct="1">
              <a:lnSpc>
                <a:spcPct val="90000"/>
              </a:lnSpc>
            </a:pPr>
            <a:r>
              <a:rPr lang="en-US" sz="2400" dirty="0" smtClean="0">
                <a:solidFill>
                  <a:srgbClr val="000000"/>
                </a:solidFill>
              </a:rPr>
              <a:t>The LIKE operator allows us to get around the fact that each value is considered atomic and indivisible; hence, in SQL, character string attribute values are not atomic</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457200" y="533400"/>
            <a:ext cx="8229600" cy="1143000"/>
          </a:xfrm>
        </p:spPr>
        <p:txBody>
          <a:bodyPr/>
          <a:lstStyle/>
          <a:p>
            <a:pPr eaLnBrk="1" hangingPunct="1"/>
            <a:r>
              <a:rPr lang="en-US" dirty="0" smtClean="0"/>
              <a:t>ARITHMETIC OPERATIONS</a:t>
            </a:r>
            <a:endParaRPr lang="en-US" b="1" dirty="0" smtClean="0">
              <a:solidFill>
                <a:srgbClr val="000000"/>
              </a:solidFill>
            </a:endParaRPr>
          </a:p>
        </p:txBody>
      </p:sp>
      <p:sp>
        <p:nvSpPr>
          <p:cNvPr id="59396" name="Rectangle 3"/>
          <p:cNvSpPr>
            <a:spLocks noGrp="1" noChangeArrowheads="1"/>
          </p:cNvSpPr>
          <p:nvPr>
            <p:ph type="body" idx="1"/>
          </p:nvPr>
        </p:nvSpPr>
        <p:spPr>
          <a:xfrm>
            <a:off x="685800" y="1641475"/>
            <a:ext cx="8345488" cy="4802188"/>
          </a:xfrm>
        </p:spPr>
        <p:txBody>
          <a:bodyPr/>
          <a:lstStyle/>
          <a:p>
            <a:pPr eaLnBrk="1" hangingPunct="1"/>
            <a:r>
              <a:rPr lang="en-US" sz="2400" dirty="0" smtClean="0">
                <a:solidFill>
                  <a:srgbClr val="000000"/>
                </a:solidFill>
              </a:rPr>
              <a:t>The standard arithmetic operators '+', '-'. '*', and '/' (for addition, subtraction, multiplication, and division, respectively) can be applied to numeric values in an SQL query result</a:t>
            </a:r>
          </a:p>
          <a:p>
            <a:pPr eaLnBrk="1" hangingPunct="1"/>
            <a:r>
              <a:rPr lang="en-US" sz="2400" u="sng" dirty="0" smtClean="0">
                <a:solidFill>
                  <a:srgbClr val="000000"/>
                </a:solidFill>
              </a:rPr>
              <a:t>Query 27:</a:t>
            </a:r>
            <a:r>
              <a:rPr lang="en-US" sz="2400" dirty="0" smtClean="0">
                <a:solidFill>
                  <a:srgbClr val="000000"/>
                </a:solidFill>
              </a:rPr>
              <a:t> Show the effect of giving all employees who work on the '</a:t>
            </a:r>
            <a:r>
              <a:rPr lang="en-US" sz="2400" dirty="0" err="1" smtClean="0">
                <a:solidFill>
                  <a:srgbClr val="000000"/>
                </a:solidFill>
              </a:rPr>
              <a:t>ProductX</a:t>
            </a:r>
            <a:r>
              <a:rPr lang="en-US" sz="2400" dirty="0" smtClean="0">
                <a:solidFill>
                  <a:srgbClr val="000000"/>
                </a:solidFill>
              </a:rPr>
              <a:t>' project a 10% raise.</a:t>
            </a:r>
            <a:br>
              <a:rPr lang="en-US" sz="2400" dirty="0" smtClean="0">
                <a:solidFill>
                  <a:srgbClr val="000000"/>
                </a:solidFill>
              </a:rPr>
            </a:br>
            <a:r>
              <a:rPr lang="en-US" sz="2400" dirty="0" smtClean="0">
                <a:solidFill>
                  <a:srgbClr val="000000"/>
                </a:solidFill>
              </a:rPr>
              <a:t/>
            </a:r>
            <a:br>
              <a:rPr lang="en-US" sz="2400" dirty="0" smtClean="0">
                <a:solidFill>
                  <a:srgbClr val="000000"/>
                </a:solidFill>
              </a:rPr>
            </a:br>
            <a:r>
              <a:rPr lang="en-US" sz="2000" b="1" dirty="0" smtClean="0">
                <a:solidFill>
                  <a:srgbClr val="000000"/>
                </a:solidFill>
              </a:rPr>
              <a:t>Q27:	SELECT 	FNAME, LNAME, 1.1*SALARY</a:t>
            </a:r>
            <a:br>
              <a:rPr lang="en-US" sz="2000" b="1" dirty="0" smtClean="0">
                <a:solidFill>
                  <a:srgbClr val="000000"/>
                </a:solidFill>
              </a:rPr>
            </a:br>
            <a:r>
              <a:rPr lang="en-US" sz="2000" b="1" dirty="0" smtClean="0">
                <a:solidFill>
                  <a:srgbClr val="000000"/>
                </a:solidFill>
              </a:rPr>
              <a:t>	FROM	               EMPLOYEE, WORKS_ON, PROJECT</a:t>
            </a:r>
            <a:br>
              <a:rPr lang="en-US" sz="2000" b="1" dirty="0" smtClean="0">
                <a:solidFill>
                  <a:srgbClr val="000000"/>
                </a:solidFill>
              </a:rPr>
            </a:br>
            <a:r>
              <a:rPr lang="en-US" sz="2000" b="1" dirty="0" smtClean="0">
                <a:solidFill>
                  <a:srgbClr val="000000"/>
                </a:solidFill>
              </a:rPr>
              <a:t>	WHERE	SSN=ESSN AND PNO=PNUMBER AND				PNAME='</a:t>
            </a:r>
            <a:r>
              <a:rPr lang="en-US" sz="2000" b="1" dirty="0" err="1" smtClean="0">
                <a:solidFill>
                  <a:srgbClr val="000000"/>
                </a:solidFill>
              </a:rPr>
              <a:t>ProductX</a:t>
            </a:r>
            <a:r>
              <a:rPr lang="en-US" sz="2000" b="1" dirty="0" smtClean="0">
                <a:solidFill>
                  <a:srgbClr val="000000"/>
                </a:solidFill>
              </a:rPr>
              <a:t>’</a:t>
            </a:r>
            <a:endParaRPr lang="en-US" sz="2400" b="1" dirty="0" smtClean="0">
              <a:solidFill>
                <a:srgbClr val="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389120"/>
          </a:xfrm>
        </p:spPr>
        <p:txBody>
          <a:bodyPr>
            <a:normAutofit fontScale="92500"/>
          </a:bodyPr>
          <a:lstStyle/>
          <a:p>
            <a:r>
              <a:rPr lang="en-US" dirty="0" smtClean="0"/>
              <a:t>Q1. Show the resulting salaries if every employee working on the ‘ProductX’ project is given a 10 percent raise.</a:t>
            </a:r>
          </a:p>
          <a:p>
            <a:pPr>
              <a:buNone/>
            </a:pPr>
            <a:r>
              <a:rPr lang="en-US" sz="2000" b="1" dirty="0" smtClean="0"/>
              <a:t>    SELECT  </a:t>
            </a:r>
            <a:r>
              <a:rPr lang="en-US" sz="2000" b="1" dirty="0" err="1" smtClean="0"/>
              <a:t>Fname</a:t>
            </a:r>
            <a:r>
              <a:rPr lang="en-US" sz="2000" b="1" dirty="0" smtClean="0"/>
              <a:t>, </a:t>
            </a:r>
            <a:r>
              <a:rPr lang="en-US" sz="2000" b="1" dirty="0" err="1" smtClean="0"/>
              <a:t>Lname</a:t>
            </a:r>
            <a:r>
              <a:rPr lang="en-US" sz="2000" b="1" dirty="0" smtClean="0"/>
              <a:t>, 1.1*Salary AS </a:t>
            </a:r>
            <a:r>
              <a:rPr lang="en-US" sz="2000" b="1" dirty="0" err="1" smtClean="0"/>
              <a:t>Increased_sal</a:t>
            </a:r>
            <a:endParaRPr lang="en-US" sz="2000" b="1" dirty="0" smtClean="0"/>
          </a:p>
          <a:p>
            <a:pPr>
              <a:buNone/>
            </a:pPr>
            <a:r>
              <a:rPr lang="en-US" sz="2000" b="1" dirty="0" smtClean="0"/>
              <a:t>    FROM EMPLOYEE, WORKS_ON, PROJECT</a:t>
            </a:r>
          </a:p>
          <a:p>
            <a:pPr>
              <a:buNone/>
            </a:pPr>
            <a:r>
              <a:rPr lang="en-US" sz="2000" b="1" dirty="0" smtClean="0"/>
              <a:t>     WHERE </a:t>
            </a:r>
            <a:r>
              <a:rPr lang="en-US" sz="2000" b="1" dirty="0" err="1" smtClean="0"/>
              <a:t>Ssn</a:t>
            </a:r>
            <a:r>
              <a:rPr lang="en-US" sz="2000" b="1" dirty="0" smtClean="0"/>
              <a:t>=</a:t>
            </a:r>
            <a:r>
              <a:rPr lang="en-US" sz="2000" b="1" dirty="0" err="1" smtClean="0"/>
              <a:t>Essn</a:t>
            </a:r>
            <a:r>
              <a:rPr lang="en-US" sz="2000" b="1" dirty="0" smtClean="0"/>
              <a:t> AND </a:t>
            </a:r>
            <a:r>
              <a:rPr lang="en-US" sz="2000" b="1" dirty="0" err="1" smtClean="0"/>
              <a:t>Pno</a:t>
            </a:r>
            <a:r>
              <a:rPr lang="en-US" sz="2000" b="1" dirty="0" smtClean="0"/>
              <a:t>=</a:t>
            </a:r>
            <a:r>
              <a:rPr lang="en-US" sz="2000" b="1" dirty="0" err="1" smtClean="0"/>
              <a:t>pnumber</a:t>
            </a:r>
            <a:r>
              <a:rPr lang="en-US" sz="2000" b="1" dirty="0" smtClean="0"/>
              <a:t>  AND          </a:t>
            </a:r>
            <a:r>
              <a:rPr lang="en-US" sz="2000" b="1" dirty="0" err="1" smtClean="0"/>
              <a:t>Pname</a:t>
            </a:r>
            <a:r>
              <a:rPr lang="en-US" sz="2000" b="1" dirty="0" smtClean="0"/>
              <a:t>=‘PRODUCTX’;</a:t>
            </a:r>
          </a:p>
          <a:p>
            <a:pPr>
              <a:buNone/>
            </a:pPr>
            <a:endParaRPr lang="en-US" sz="2000" b="1" dirty="0" smtClean="0"/>
          </a:p>
          <a:p>
            <a:pPr>
              <a:buNone/>
            </a:pPr>
            <a:r>
              <a:rPr lang="en-US" sz="2400" dirty="0" smtClean="0"/>
              <a:t>   Q2. Retrieve all employee in department 5 whose salary is between $30,000 and $40,000.</a:t>
            </a:r>
          </a:p>
          <a:p>
            <a:pPr>
              <a:buNone/>
            </a:pPr>
            <a:r>
              <a:rPr lang="en-US" sz="2000" b="1" dirty="0" smtClean="0"/>
              <a:t>     SELECT 	*</a:t>
            </a:r>
          </a:p>
          <a:p>
            <a:pPr>
              <a:buNone/>
            </a:pPr>
            <a:r>
              <a:rPr lang="en-US" sz="2000" b="1" dirty="0" smtClean="0"/>
              <a:t>     FROM	EMPLOYEE</a:t>
            </a:r>
          </a:p>
          <a:p>
            <a:pPr>
              <a:buNone/>
            </a:pPr>
            <a:r>
              <a:rPr lang="en-US" sz="2000" b="1" dirty="0" smtClean="0"/>
              <a:t>     WHERE 	(salary BETWEEN 30000 AND 40000) AND </a:t>
            </a:r>
            <a:r>
              <a:rPr lang="en-US" sz="2000" b="1" dirty="0" err="1" smtClean="0"/>
              <a:t>dno</a:t>
            </a:r>
            <a:r>
              <a:rPr lang="en-US" sz="2000" b="1" dirty="0" smtClean="0"/>
              <a:t>= 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304800"/>
            <a:ext cx="8229600" cy="1143000"/>
          </a:xfrm>
        </p:spPr>
        <p:txBody>
          <a:bodyPr/>
          <a:lstStyle/>
          <a:p>
            <a:r>
              <a:rPr lang="en-US" dirty="0" smtClean="0"/>
              <a:t>TRC conditions</a:t>
            </a:r>
            <a:endParaRPr lang="en-IN" dirty="0"/>
          </a:p>
        </p:txBody>
      </p:sp>
      <p:sp>
        <p:nvSpPr>
          <p:cNvPr id="3" name="Content Placeholder 2"/>
          <p:cNvSpPr>
            <a:spLocks noGrp="1"/>
          </p:cNvSpPr>
          <p:nvPr>
            <p:ph idx="1"/>
          </p:nvPr>
        </p:nvSpPr>
        <p:spPr>
          <a:xfrm>
            <a:off x="457200" y="1752600"/>
            <a:ext cx="8229600" cy="4389120"/>
          </a:xfrm>
        </p:spPr>
        <p:txBody>
          <a:bodyPr>
            <a:normAutofit lnSpcReduction="10000"/>
          </a:bodyPr>
          <a:lstStyle/>
          <a:p>
            <a:r>
              <a:rPr lang="en-US" dirty="0" smtClean="0"/>
              <a:t>For each tuple variable t, the range relation R of t. this value is specified by condition of the form R(t).</a:t>
            </a:r>
          </a:p>
          <a:p>
            <a:r>
              <a:rPr lang="en-US" dirty="0" smtClean="0"/>
              <a:t>A condition to select particular combinations of tuples. As tuple variables range over their respective range relations, the condition is evaluated for every possible combination of tuples to identify the selected combinations for which the condition evaluates to TRUE.</a:t>
            </a:r>
          </a:p>
          <a:p>
            <a:r>
              <a:rPr lang="en-US" dirty="0" smtClean="0"/>
              <a:t>A set of attributes to be retrieved, the requested attributes. The value of these attributes are retrieved for each selected combination of tuples. </a:t>
            </a: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381000" y="304800"/>
            <a:ext cx="8229600" cy="1143000"/>
          </a:xfrm>
        </p:spPr>
        <p:txBody>
          <a:bodyPr/>
          <a:lstStyle/>
          <a:p>
            <a:pPr eaLnBrk="1" hangingPunct="1"/>
            <a:r>
              <a:rPr lang="en-US" dirty="0" smtClean="0"/>
              <a:t>ORDER BY</a:t>
            </a:r>
            <a:endParaRPr lang="en-US" b="1" dirty="0" smtClean="0">
              <a:solidFill>
                <a:srgbClr val="000000"/>
              </a:solidFill>
            </a:endParaRPr>
          </a:p>
        </p:txBody>
      </p:sp>
      <p:sp>
        <p:nvSpPr>
          <p:cNvPr id="60420" name="Rectangle 3"/>
          <p:cNvSpPr>
            <a:spLocks noGrp="1" noChangeArrowheads="1"/>
          </p:cNvSpPr>
          <p:nvPr>
            <p:ph type="body" idx="1"/>
          </p:nvPr>
        </p:nvSpPr>
        <p:spPr>
          <a:xfrm>
            <a:off x="685800" y="1641475"/>
            <a:ext cx="8297863" cy="4802188"/>
          </a:xfrm>
        </p:spPr>
        <p:txBody>
          <a:bodyPr>
            <a:normAutofit lnSpcReduction="10000"/>
          </a:bodyPr>
          <a:lstStyle/>
          <a:p>
            <a:pPr eaLnBrk="1" hangingPunct="1">
              <a:lnSpc>
                <a:spcPct val="90000"/>
              </a:lnSpc>
            </a:pPr>
            <a:r>
              <a:rPr lang="en-US" sz="2800" dirty="0" smtClean="0">
                <a:solidFill>
                  <a:srgbClr val="000000"/>
                </a:solidFill>
              </a:rPr>
              <a:t>The </a:t>
            </a:r>
            <a:r>
              <a:rPr lang="en-US" sz="2800" b="1" dirty="0" smtClean="0">
                <a:solidFill>
                  <a:srgbClr val="000000"/>
                </a:solidFill>
              </a:rPr>
              <a:t>ORDER BY</a:t>
            </a:r>
            <a:r>
              <a:rPr lang="en-US" sz="2800" dirty="0" smtClean="0">
                <a:solidFill>
                  <a:srgbClr val="000000"/>
                </a:solidFill>
              </a:rPr>
              <a:t> clause is used to sort the tuples in a query result based on the values of some attribute(s)</a:t>
            </a:r>
          </a:p>
          <a:p>
            <a:pPr eaLnBrk="1" hangingPunct="1">
              <a:lnSpc>
                <a:spcPct val="90000"/>
              </a:lnSpc>
            </a:pPr>
            <a:r>
              <a:rPr lang="en-US" sz="2800" u="sng" dirty="0" smtClean="0">
                <a:solidFill>
                  <a:srgbClr val="000000"/>
                </a:solidFill>
              </a:rPr>
              <a:t>Query 28:</a:t>
            </a:r>
            <a:r>
              <a:rPr lang="en-US" sz="2800" dirty="0" smtClean="0">
                <a:solidFill>
                  <a:srgbClr val="000000"/>
                </a:solidFill>
              </a:rPr>
              <a:t> Retrieve a list of employees and the projects each works in, ordered by the employee's department, and within each department ordered alphabetically by employee last name.</a:t>
            </a:r>
            <a:br>
              <a:rPr lang="en-US" sz="2800" dirty="0" smtClean="0">
                <a:solidFill>
                  <a:srgbClr val="000000"/>
                </a:solidFill>
              </a:rPr>
            </a:br>
            <a:r>
              <a:rPr lang="en-US" sz="2800" dirty="0" smtClean="0">
                <a:solidFill>
                  <a:srgbClr val="000000"/>
                </a:solidFill>
              </a:rPr>
              <a:t/>
            </a:r>
            <a:br>
              <a:rPr lang="en-US" sz="2800" dirty="0" smtClean="0">
                <a:solidFill>
                  <a:srgbClr val="000000"/>
                </a:solidFill>
              </a:rPr>
            </a:br>
            <a:r>
              <a:rPr lang="en-US" sz="2000" b="1" dirty="0" smtClean="0">
                <a:solidFill>
                  <a:srgbClr val="000000"/>
                </a:solidFill>
              </a:rPr>
              <a:t>Q28: 	SELECT 	DNAME, LNAME, FNAME, PNAME</a:t>
            </a:r>
            <a:br>
              <a:rPr lang="en-US" sz="2000" b="1" dirty="0" smtClean="0">
                <a:solidFill>
                  <a:srgbClr val="000000"/>
                </a:solidFill>
              </a:rPr>
            </a:br>
            <a:r>
              <a:rPr lang="en-US" sz="2000" b="1" dirty="0" smtClean="0">
                <a:solidFill>
                  <a:srgbClr val="000000"/>
                </a:solidFill>
              </a:rPr>
              <a:t>      	FROM 		DEPARTMENT, EMPLOYEE, 					WORKS_ON, PROJECT</a:t>
            </a:r>
            <a:br>
              <a:rPr lang="en-US" sz="2000" b="1" dirty="0" smtClean="0">
                <a:solidFill>
                  <a:srgbClr val="000000"/>
                </a:solidFill>
              </a:rPr>
            </a:br>
            <a:r>
              <a:rPr lang="en-US" sz="2000" b="1" dirty="0" smtClean="0">
                <a:solidFill>
                  <a:srgbClr val="000000"/>
                </a:solidFill>
              </a:rPr>
              <a:t>	WHERE	DNUMBER=DNO AND SSN=ESSN 		                               AND	PNO=PNUMBER</a:t>
            </a:r>
            <a:br>
              <a:rPr lang="en-US" sz="2000" b="1" dirty="0" smtClean="0">
                <a:solidFill>
                  <a:srgbClr val="000000"/>
                </a:solidFill>
              </a:rPr>
            </a:br>
            <a:r>
              <a:rPr lang="en-US" sz="2000" b="1" dirty="0" smtClean="0">
                <a:solidFill>
                  <a:srgbClr val="000000"/>
                </a:solidFill>
              </a:rPr>
              <a:t>	ORDER BY	DNAME, LNAME</a:t>
            </a:r>
            <a:endParaRPr lang="en-US" sz="2800" dirty="0" smtClean="0">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457200" y="457200"/>
            <a:ext cx="8229600" cy="1143000"/>
          </a:xfrm>
        </p:spPr>
        <p:txBody>
          <a:bodyPr/>
          <a:lstStyle/>
          <a:p>
            <a:pPr eaLnBrk="1" hangingPunct="1"/>
            <a:r>
              <a:rPr lang="en-US" dirty="0" smtClean="0"/>
              <a:t>ORDER BY (cont.)</a:t>
            </a:r>
            <a:endParaRPr lang="en-US" b="1" dirty="0" smtClean="0">
              <a:solidFill>
                <a:srgbClr val="000000"/>
              </a:solidFill>
            </a:endParaRPr>
          </a:p>
        </p:txBody>
      </p:sp>
      <p:sp>
        <p:nvSpPr>
          <p:cNvPr id="61444" name="Rectangle 3"/>
          <p:cNvSpPr>
            <a:spLocks noGrp="1" noChangeArrowheads="1"/>
          </p:cNvSpPr>
          <p:nvPr>
            <p:ph type="body" idx="1"/>
          </p:nvPr>
        </p:nvSpPr>
        <p:spPr>
          <a:xfrm>
            <a:off x="685800" y="1641475"/>
            <a:ext cx="8297863" cy="4802188"/>
          </a:xfrm>
        </p:spPr>
        <p:txBody>
          <a:bodyPr/>
          <a:lstStyle/>
          <a:p>
            <a:pPr eaLnBrk="1" hangingPunct="1">
              <a:lnSpc>
                <a:spcPct val="90000"/>
              </a:lnSpc>
            </a:pPr>
            <a:r>
              <a:rPr lang="en-US" sz="2800" smtClean="0">
                <a:solidFill>
                  <a:srgbClr val="000000"/>
                </a:solidFill>
              </a:rPr>
              <a:t>The default order is in ascending order of values</a:t>
            </a:r>
          </a:p>
          <a:p>
            <a:pPr eaLnBrk="1" hangingPunct="1">
              <a:lnSpc>
                <a:spcPct val="90000"/>
              </a:lnSpc>
            </a:pPr>
            <a:r>
              <a:rPr lang="en-US" sz="2800" smtClean="0">
                <a:solidFill>
                  <a:srgbClr val="000000"/>
                </a:solidFill>
              </a:rPr>
              <a:t>We can specify the keyword </a:t>
            </a:r>
            <a:r>
              <a:rPr lang="en-US" sz="2800" b="1" smtClean="0">
                <a:solidFill>
                  <a:srgbClr val="000000"/>
                </a:solidFill>
              </a:rPr>
              <a:t>DESC</a:t>
            </a:r>
            <a:r>
              <a:rPr lang="en-US" sz="2800" smtClean="0">
                <a:solidFill>
                  <a:srgbClr val="000000"/>
                </a:solidFill>
              </a:rPr>
              <a:t> if we want a descending order; the keyword </a:t>
            </a:r>
            <a:r>
              <a:rPr lang="en-US" sz="2800" b="1" smtClean="0">
                <a:solidFill>
                  <a:srgbClr val="000000"/>
                </a:solidFill>
              </a:rPr>
              <a:t>ASC</a:t>
            </a:r>
            <a:r>
              <a:rPr lang="en-US" sz="2800" smtClean="0">
                <a:solidFill>
                  <a:srgbClr val="000000"/>
                </a:solidFill>
              </a:rPr>
              <a:t> can be used to explicitly specify ascending order, even though it is the default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smtClean="0"/>
              <a:t>NESTING OF QUERIES</a:t>
            </a:r>
            <a:endParaRPr lang="en-US" b="1" smtClean="0">
              <a:solidFill>
                <a:srgbClr val="000000"/>
              </a:solidFill>
            </a:endParaRPr>
          </a:p>
        </p:txBody>
      </p:sp>
      <p:sp>
        <p:nvSpPr>
          <p:cNvPr id="32772" name="Rectangle 3"/>
          <p:cNvSpPr>
            <a:spLocks noGrp="1" noChangeArrowheads="1"/>
          </p:cNvSpPr>
          <p:nvPr>
            <p:ph type="body" idx="1"/>
          </p:nvPr>
        </p:nvSpPr>
        <p:spPr/>
        <p:txBody>
          <a:bodyPr>
            <a:normAutofit/>
          </a:bodyPr>
          <a:lstStyle/>
          <a:p>
            <a:pPr eaLnBrk="1" hangingPunct="1"/>
            <a:r>
              <a:rPr lang="en-US" sz="2000" dirty="0" smtClean="0">
                <a:solidFill>
                  <a:srgbClr val="000000"/>
                </a:solidFill>
              </a:rPr>
              <a:t>A complete SELECT query, called a </a:t>
            </a:r>
            <a:r>
              <a:rPr lang="en-US" sz="2000" i="1" dirty="0" smtClean="0">
                <a:solidFill>
                  <a:srgbClr val="000000"/>
                </a:solidFill>
              </a:rPr>
              <a:t>nested query</a:t>
            </a:r>
            <a:r>
              <a:rPr lang="en-US" sz="2000" dirty="0" smtClean="0">
                <a:solidFill>
                  <a:srgbClr val="000000"/>
                </a:solidFill>
              </a:rPr>
              <a:t> , can be specified within the WHERE-clause of another query, called the </a:t>
            </a:r>
            <a:r>
              <a:rPr lang="en-US" sz="2000" i="1" dirty="0" smtClean="0">
                <a:solidFill>
                  <a:srgbClr val="000000"/>
                </a:solidFill>
              </a:rPr>
              <a:t>outer query</a:t>
            </a:r>
          </a:p>
          <a:p>
            <a:pPr eaLnBrk="1" hangingPunct="1"/>
            <a:r>
              <a:rPr lang="en-US" sz="2000" dirty="0" smtClean="0">
                <a:solidFill>
                  <a:srgbClr val="000000"/>
                </a:solidFill>
              </a:rPr>
              <a:t>Many of the previous queries can be specified in an alternative form using nesting</a:t>
            </a:r>
          </a:p>
          <a:p>
            <a:pPr eaLnBrk="1" hangingPunct="1"/>
            <a:r>
              <a:rPr lang="en-US" sz="2000" u="sng" dirty="0" smtClean="0">
                <a:solidFill>
                  <a:srgbClr val="000000"/>
                </a:solidFill>
              </a:rPr>
              <a:t>Query 1:</a:t>
            </a:r>
            <a:r>
              <a:rPr lang="en-US" sz="2000" dirty="0" smtClean="0">
                <a:solidFill>
                  <a:srgbClr val="000000"/>
                </a:solidFill>
              </a:rPr>
              <a:t> Retrieve the name and address of all employees who work for the 'Research' department.</a:t>
            </a:r>
            <a:br>
              <a:rPr lang="en-US" sz="2000" dirty="0" smtClean="0">
                <a:solidFill>
                  <a:srgbClr val="000000"/>
                </a:solidFill>
              </a:rPr>
            </a:br>
            <a:r>
              <a:rPr lang="en-US" sz="2000" dirty="0" smtClean="0">
                <a:solidFill>
                  <a:srgbClr val="000000"/>
                </a:solidFill>
              </a:rPr>
              <a:t/>
            </a:r>
            <a:br>
              <a:rPr lang="en-US" sz="2000" dirty="0" smtClean="0">
                <a:solidFill>
                  <a:srgbClr val="000000"/>
                </a:solidFill>
              </a:rPr>
            </a:br>
            <a:r>
              <a:rPr lang="en-US" sz="2000" b="1" dirty="0" smtClean="0">
                <a:solidFill>
                  <a:srgbClr val="000000"/>
                </a:solidFill>
              </a:rPr>
              <a:t>Q1:	SELECT 	FNAME, LNAME, ADDRESS</a:t>
            </a:r>
            <a:br>
              <a:rPr lang="en-US" sz="2000" b="1" dirty="0" smtClean="0">
                <a:solidFill>
                  <a:srgbClr val="000000"/>
                </a:solidFill>
              </a:rPr>
            </a:br>
            <a:r>
              <a:rPr lang="en-US" sz="2000" b="1" dirty="0" smtClean="0">
                <a:solidFill>
                  <a:srgbClr val="000000"/>
                </a:solidFill>
              </a:rPr>
              <a:t>	FROM 		EMPLOYEE</a:t>
            </a:r>
            <a:br>
              <a:rPr lang="en-US" sz="2000" b="1" dirty="0" smtClean="0">
                <a:solidFill>
                  <a:srgbClr val="000000"/>
                </a:solidFill>
              </a:rPr>
            </a:br>
            <a:r>
              <a:rPr lang="en-US" sz="2000" b="1" dirty="0" smtClean="0">
                <a:solidFill>
                  <a:srgbClr val="000000"/>
                </a:solidFill>
              </a:rPr>
              <a:t>	WHERE	DNO IN  (SELECT  DNUMBER</a:t>
            </a:r>
            <a:br>
              <a:rPr lang="en-US" sz="2000" b="1" dirty="0" smtClean="0">
                <a:solidFill>
                  <a:srgbClr val="000000"/>
                </a:solidFill>
              </a:rPr>
            </a:br>
            <a:r>
              <a:rPr lang="en-US" sz="2000" b="1" dirty="0" smtClean="0">
                <a:solidFill>
                  <a:srgbClr val="000000"/>
                </a:solidFill>
              </a:rPr>
              <a:t>				    FROM    DEPARTMENT</a:t>
            </a:r>
            <a:br>
              <a:rPr lang="en-US" sz="2000" b="1" dirty="0" smtClean="0">
                <a:solidFill>
                  <a:srgbClr val="000000"/>
                </a:solidFill>
              </a:rPr>
            </a:br>
            <a:r>
              <a:rPr lang="en-US" sz="2000" b="1" dirty="0" smtClean="0">
                <a:solidFill>
                  <a:srgbClr val="000000"/>
                </a:solidFill>
              </a:rPr>
              <a:t>	                                                  WHERE  DNAME='Research' )</a:t>
            </a:r>
            <a:br>
              <a:rPr lang="en-US" sz="2000" b="1" dirty="0" smtClean="0">
                <a:solidFill>
                  <a:srgbClr val="000000"/>
                </a:solidFill>
              </a:rPr>
            </a:br>
            <a:endParaRPr lang="en-US" sz="2800" dirty="0" smtClean="0">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smtClean="0"/>
              <a:t>NESTING OF QUERIES (cont.)</a:t>
            </a:r>
            <a:endParaRPr lang="en-US" b="1" smtClean="0">
              <a:solidFill>
                <a:srgbClr val="000000"/>
              </a:solidFill>
            </a:endParaRPr>
          </a:p>
        </p:txBody>
      </p:sp>
      <p:sp>
        <p:nvSpPr>
          <p:cNvPr id="33796" name="Rectangle 3"/>
          <p:cNvSpPr>
            <a:spLocks noGrp="1" noChangeArrowheads="1"/>
          </p:cNvSpPr>
          <p:nvPr>
            <p:ph type="body" idx="1"/>
          </p:nvPr>
        </p:nvSpPr>
        <p:spPr>
          <a:xfrm>
            <a:off x="685800" y="1987550"/>
            <a:ext cx="7975600" cy="4456113"/>
          </a:xfrm>
        </p:spPr>
        <p:txBody>
          <a:bodyPr/>
          <a:lstStyle/>
          <a:p>
            <a:pPr eaLnBrk="1" hangingPunct="1">
              <a:lnSpc>
                <a:spcPct val="90000"/>
              </a:lnSpc>
            </a:pPr>
            <a:r>
              <a:rPr lang="en-US" sz="2000" dirty="0" smtClean="0">
                <a:solidFill>
                  <a:srgbClr val="000000"/>
                </a:solidFill>
              </a:rPr>
              <a:t>The nested query selects the number of the 'Research' department</a:t>
            </a:r>
          </a:p>
          <a:p>
            <a:pPr eaLnBrk="1" hangingPunct="1">
              <a:lnSpc>
                <a:spcPct val="90000"/>
              </a:lnSpc>
            </a:pPr>
            <a:r>
              <a:rPr lang="en-US" sz="2000" dirty="0" smtClean="0">
                <a:solidFill>
                  <a:srgbClr val="000000"/>
                </a:solidFill>
              </a:rPr>
              <a:t>The outer query select an EMPLOYEE tuple if its DNO value is in the result of either nested query</a:t>
            </a:r>
          </a:p>
          <a:p>
            <a:pPr eaLnBrk="1" hangingPunct="1">
              <a:lnSpc>
                <a:spcPct val="90000"/>
              </a:lnSpc>
            </a:pPr>
            <a:r>
              <a:rPr lang="en-US" sz="2000" dirty="0" smtClean="0">
                <a:solidFill>
                  <a:srgbClr val="000000"/>
                </a:solidFill>
              </a:rPr>
              <a:t>The comparison operator </a:t>
            </a:r>
            <a:r>
              <a:rPr lang="en-US" sz="2000" b="1" dirty="0" smtClean="0">
                <a:solidFill>
                  <a:srgbClr val="000000"/>
                </a:solidFill>
              </a:rPr>
              <a:t>IN</a:t>
            </a:r>
            <a:r>
              <a:rPr lang="en-US" sz="2000" dirty="0" smtClean="0">
                <a:solidFill>
                  <a:srgbClr val="000000"/>
                </a:solidFill>
              </a:rPr>
              <a:t> compares a value v with a set (or multi-set) of values V, and evaluates to </a:t>
            </a:r>
            <a:r>
              <a:rPr lang="en-US" sz="2000" b="1" dirty="0" smtClean="0">
                <a:solidFill>
                  <a:srgbClr val="000000"/>
                </a:solidFill>
              </a:rPr>
              <a:t>TRUE</a:t>
            </a:r>
            <a:r>
              <a:rPr lang="en-US" sz="2000" dirty="0" smtClean="0">
                <a:solidFill>
                  <a:srgbClr val="000000"/>
                </a:solidFill>
              </a:rPr>
              <a:t> if v is one of the elements in V</a:t>
            </a:r>
          </a:p>
          <a:p>
            <a:pPr eaLnBrk="1" hangingPunct="1">
              <a:lnSpc>
                <a:spcPct val="90000"/>
              </a:lnSpc>
            </a:pPr>
            <a:r>
              <a:rPr lang="en-US" sz="2000" dirty="0" smtClean="0">
                <a:solidFill>
                  <a:srgbClr val="000000"/>
                </a:solidFill>
              </a:rPr>
              <a:t>In general, we can have several levels of nested queries</a:t>
            </a:r>
          </a:p>
          <a:p>
            <a:pPr eaLnBrk="1" hangingPunct="1">
              <a:lnSpc>
                <a:spcPct val="90000"/>
              </a:lnSpc>
            </a:pPr>
            <a:r>
              <a:rPr lang="en-US" sz="2000" dirty="0" smtClean="0">
                <a:solidFill>
                  <a:srgbClr val="000000"/>
                </a:solidFill>
              </a:rPr>
              <a:t>A reference to an </a:t>
            </a:r>
            <a:r>
              <a:rPr lang="en-US" sz="2000" i="1" dirty="0" smtClean="0">
                <a:solidFill>
                  <a:srgbClr val="000000"/>
                </a:solidFill>
              </a:rPr>
              <a:t>unqualified attribute</a:t>
            </a:r>
            <a:r>
              <a:rPr lang="en-US" sz="2000" dirty="0" smtClean="0">
                <a:solidFill>
                  <a:srgbClr val="000000"/>
                </a:solidFill>
              </a:rPr>
              <a:t>  refers to the relation declared in the </a:t>
            </a:r>
            <a:r>
              <a:rPr lang="en-US" sz="2000" i="1" dirty="0" smtClean="0">
                <a:solidFill>
                  <a:srgbClr val="000000"/>
                </a:solidFill>
              </a:rPr>
              <a:t>innermost nested query</a:t>
            </a:r>
          </a:p>
          <a:p>
            <a:pPr eaLnBrk="1" hangingPunct="1">
              <a:lnSpc>
                <a:spcPct val="90000"/>
              </a:lnSpc>
            </a:pPr>
            <a:r>
              <a:rPr lang="en-US" sz="2000" dirty="0" smtClean="0">
                <a:solidFill>
                  <a:srgbClr val="000000"/>
                </a:solidFill>
              </a:rPr>
              <a:t>In this example, the nested query is </a:t>
            </a:r>
            <a:r>
              <a:rPr lang="en-US" sz="2000" i="1" dirty="0" smtClean="0">
                <a:solidFill>
                  <a:srgbClr val="000000"/>
                </a:solidFill>
              </a:rPr>
              <a:t>not correlated</a:t>
            </a:r>
            <a:r>
              <a:rPr lang="en-US" sz="2000" dirty="0" smtClean="0">
                <a:solidFill>
                  <a:srgbClr val="000000"/>
                </a:solidFill>
              </a:rPr>
              <a:t>  with the outer query</a:t>
            </a:r>
            <a:endParaRPr lang="en-US" sz="2800" dirty="0" smtClean="0">
              <a:solidFill>
                <a:srgbClr val="00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smtClean="0"/>
              <a:t>CORRELATED NESTED QUERIES</a:t>
            </a:r>
            <a:endParaRPr lang="en-US" b="1" smtClean="0">
              <a:solidFill>
                <a:srgbClr val="000000"/>
              </a:solidFill>
            </a:endParaRPr>
          </a:p>
        </p:txBody>
      </p:sp>
      <p:sp>
        <p:nvSpPr>
          <p:cNvPr id="34820" name="Rectangle 3"/>
          <p:cNvSpPr>
            <a:spLocks noGrp="1" noChangeArrowheads="1"/>
          </p:cNvSpPr>
          <p:nvPr>
            <p:ph type="body" idx="1"/>
          </p:nvPr>
        </p:nvSpPr>
        <p:spPr/>
        <p:txBody>
          <a:bodyPr>
            <a:normAutofit lnSpcReduction="10000"/>
          </a:bodyPr>
          <a:lstStyle/>
          <a:p>
            <a:pPr eaLnBrk="1" hangingPunct="1"/>
            <a:r>
              <a:rPr lang="en-US" sz="2000" dirty="0" smtClean="0">
                <a:solidFill>
                  <a:srgbClr val="000000"/>
                </a:solidFill>
              </a:rPr>
              <a:t>If a condition in the WHERE-clause of a </a:t>
            </a:r>
            <a:r>
              <a:rPr lang="en-US" sz="2000" i="1" dirty="0" smtClean="0">
                <a:solidFill>
                  <a:srgbClr val="000000"/>
                </a:solidFill>
              </a:rPr>
              <a:t>nested query</a:t>
            </a:r>
            <a:r>
              <a:rPr lang="en-US" sz="2000" dirty="0" smtClean="0">
                <a:solidFill>
                  <a:srgbClr val="000000"/>
                </a:solidFill>
              </a:rPr>
              <a:t>  references an attribute of a relation declared in the </a:t>
            </a:r>
            <a:r>
              <a:rPr lang="en-US" sz="2000" i="1" dirty="0" smtClean="0">
                <a:solidFill>
                  <a:srgbClr val="000000"/>
                </a:solidFill>
              </a:rPr>
              <a:t>outer query</a:t>
            </a:r>
            <a:r>
              <a:rPr lang="en-US" sz="2000" dirty="0" smtClean="0">
                <a:solidFill>
                  <a:srgbClr val="000000"/>
                </a:solidFill>
              </a:rPr>
              <a:t> , the two queries are said to be </a:t>
            </a:r>
            <a:r>
              <a:rPr lang="en-US" sz="2000" i="1" dirty="0" smtClean="0">
                <a:solidFill>
                  <a:srgbClr val="000000"/>
                </a:solidFill>
              </a:rPr>
              <a:t>correlated</a:t>
            </a:r>
          </a:p>
          <a:p>
            <a:pPr eaLnBrk="1" hangingPunct="1"/>
            <a:r>
              <a:rPr lang="en-US" sz="2000" dirty="0" smtClean="0">
                <a:solidFill>
                  <a:srgbClr val="000000"/>
                </a:solidFill>
              </a:rPr>
              <a:t>The result of a correlated nested query is </a:t>
            </a:r>
            <a:r>
              <a:rPr lang="en-US" sz="2000" i="1" dirty="0" smtClean="0">
                <a:solidFill>
                  <a:srgbClr val="000000"/>
                </a:solidFill>
              </a:rPr>
              <a:t>different for each tuple (or combination of tuples) of the relation(s) the outer query</a:t>
            </a:r>
          </a:p>
          <a:p>
            <a:pPr eaLnBrk="1" hangingPunct="1"/>
            <a:r>
              <a:rPr lang="en-US" sz="2000" u="sng" dirty="0" smtClean="0">
                <a:solidFill>
                  <a:srgbClr val="000000"/>
                </a:solidFill>
              </a:rPr>
              <a:t>Query 12:</a:t>
            </a:r>
            <a:r>
              <a:rPr lang="en-US" sz="2000" dirty="0" smtClean="0">
                <a:solidFill>
                  <a:srgbClr val="000000"/>
                </a:solidFill>
              </a:rPr>
              <a:t> Retrieve the name of each employee who has a dependent with the same first name as the employee.</a:t>
            </a:r>
            <a:br>
              <a:rPr lang="en-US" sz="2000" dirty="0" smtClean="0">
                <a:solidFill>
                  <a:srgbClr val="000000"/>
                </a:solidFill>
              </a:rPr>
            </a:br>
            <a:r>
              <a:rPr lang="en-US" sz="2000" dirty="0" smtClean="0">
                <a:solidFill>
                  <a:srgbClr val="000000"/>
                </a:solidFill>
              </a:rPr>
              <a:t/>
            </a:r>
            <a:br>
              <a:rPr lang="en-US" sz="2000" dirty="0" smtClean="0">
                <a:solidFill>
                  <a:srgbClr val="000000"/>
                </a:solidFill>
              </a:rPr>
            </a:br>
            <a:r>
              <a:rPr lang="en-US" sz="2000" b="1" dirty="0" smtClean="0">
                <a:solidFill>
                  <a:srgbClr val="000000"/>
                </a:solidFill>
              </a:rPr>
              <a:t>Q12: SELECT  	E.FNAME, E.LNAME</a:t>
            </a:r>
            <a:br>
              <a:rPr lang="en-US" sz="2000" b="1" dirty="0" smtClean="0">
                <a:solidFill>
                  <a:srgbClr val="000000"/>
                </a:solidFill>
              </a:rPr>
            </a:br>
            <a:r>
              <a:rPr lang="en-US" sz="2000" b="1" dirty="0" smtClean="0">
                <a:solidFill>
                  <a:srgbClr val="000000"/>
                </a:solidFill>
              </a:rPr>
              <a:t>	FROM		EMPLOYEE AS E</a:t>
            </a:r>
            <a:br>
              <a:rPr lang="en-US" sz="2000" b="1" dirty="0" smtClean="0">
                <a:solidFill>
                  <a:srgbClr val="000000"/>
                </a:solidFill>
              </a:rPr>
            </a:br>
            <a:r>
              <a:rPr lang="en-US" sz="2000" b="1" dirty="0" smtClean="0">
                <a:solidFill>
                  <a:srgbClr val="000000"/>
                </a:solidFill>
              </a:rPr>
              <a:t>	WHERE	E.SSN IN (SELECT	ESSN</a:t>
            </a:r>
            <a:br>
              <a:rPr lang="en-US" sz="2000" b="1" dirty="0" smtClean="0">
                <a:solidFill>
                  <a:srgbClr val="000000"/>
                </a:solidFill>
              </a:rPr>
            </a:br>
            <a:r>
              <a:rPr lang="en-US" sz="2000" b="1" dirty="0" smtClean="0">
                <a:solidFill>
                  <a:srgbClr val="000000"/>
                </a:solidFill>
              </a:rPr>
              <a:t>			                    FROM	DEPENDENT</a:t>
            </a:r>
            <a:br>
              <a:rPr lang="en-US" sz="2000" b="1" dirty="0" smtClean="0">
                <a:solidFill>
                  <a:srgbClr val="000000"/>
                </a:solidFill>
              </a:rPr>
            </a:br>
            <a:r>
              <a:rPr lang="en-US" sz="2000" b="1" dirty="0" smtClean="0">
                <a:solidFill>
                  <a:srgbClr val="000000"/>
                </a:solidFill>
              </a:rPr>
              <a:t>			                    WHERE	ESSN=E.SSN AND</a:t>
            </a:r>
            <a:br>
              <a:rPr lang="en-US" sz="2000" b="1" dirty="0" smtClean="0">
                <a:solidFill>
                  <a:srgbClr val="000000"/>
                </a:solidFill>
              </a:rPr>
            </a:br>
            <a:r>
              <a:rPr lang="en-US" sz="2000" b="1" dirty="0" smtClean="0">
                <a:solidFill>
                  <a:srgbClr val="000000"/>
                </a:solidFill>
              </a:rPr>
              <a:t>			 	E.FNAME=DEPENDENT_NAME)</a:t>
            </a:r>
            <a:endParaRPr lang="en-US" sz="2400" dirty="0" smtClean="0">
              <a:solidFill>
                <a:srgbClr val="00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normAutofit fontScale="90000"/>
          </a:bodyPr>
          <a:lstStyle/>
          <a:p>
            <a:pPr eaLnBrk="1" hangingPunct="1"/>
            <a:r>
              <a:rPr lang="en-US" smtClean="0"/>
              <a:t>CORRELATED NESTED QUERIES (cont.)</a:t>
            </a:r>
            <a:endParaRPr lang="en-US" b="1" smtClean="0">
              <a:solidFill>
                <a:srgbClr val="000000"/>
              </a:solidFill>
            </a:endParaRPr>
          </a:p>
        </p:txBody>
      </p:sp>
      <p:sp>
        <p:nvSpPr>
          <p:cNvPr id="35844" name="Rectangle 3"/>
          <p:cNvSpPr>
            <a:spLocks noGrp="1" noChangeArrowheads="1"/>
          </p:cNvSpPr>
          <p:nvPr>
            <p:ph type="body" idx="1"/>
          </p:nvPr>
        </p:nvSpPr>
        <p:spPr>
          <a:xfrm>
            <a:off x="685800" y="1806575"/>
            <a:ext cx="7772400" cy="4519613"/>
          </a:xfrm>
        </p:spPr>
        <p:txBody>
          <a:bodyPr/>
          <a:lstStyle/>
          <a:p>
            <a:pPr lvl="1" eaLnBrk="1" hangingPunct="1">
              <a:lnSpc>
                <a:spcPct val="90000"/>
              </a:lnSpc>
            </a:pPr>
            <a:r>
              <a:rPr lang="en-US" sz="1800" dirty="0" smtClean="0">
                <a:solidFill>
                  <a:srgbClr val="000000"/>
                </a:solidFill>
              </a:rPr>
              <a:t>In Q12, the nested query has a different result </a:t>
            </a:r>
            <a:r>
              <a:rPr lang="en-US" sz="1800" i="1" dirty="0" smtClean="0">
                <a:solidFill>
                  <a:srgbClr val="000000"/>
                </a:solidFill>
              </a:rPr>
              <a:t>for each tuple</a:t>
            </a:r>
            <a:r>
              <a:rPr lang="en-US" sz="1800" dirty="0" smtClean="0">
                <a:solidFill>
                  <a:srgbClr val="000000"/>
                </a:solidFill>
              </a:rPr>
              <a:t>  in the outer query</a:t>
            </a:r>
          </a:p>
          <a:p>
            <a:pPr lvl="1" eaLnBrk="1" hangingPunct="1">
              <a:lnSpc>
                <a:spcPct val="90000"/>
              </a:lnSpc>
            </a:pPr>
            <a:r>
              <a:rPr lang="en-US" sz="1800" dirty="0" smtClean="0">
                <a:solidFill>
                  <a:srgbClr val="000000"/>
                </a:solidFill>
              </a:rPr>
              <a:t>A query written with nested SELECT... FROM... WHERE... blocks and using the = or IN comparison operators can </a:t>
            </a:r>
            <a:r>
              <a:rPr lang="en-US" sz="1800" b="1" i="1" dirty="0" smtClean="0">
                <a:solidFill>
                  <a:srgbClr val="000000"/>
                </a:solidFill>
              </a:rPr>
              <a:t>always</a:t>
            </a:r>
            <a:r>
              <a:rPr lang="en-US" sz="1800" b="1" dirty="0" smtClean="0">
                <a:solidFill>
                  <a:srgbClr val="000000"/>
                </a:solidFill>
              </a:rPr>
              <a:t>  </a:t>
            </a:r>
            <a:r>
              <a:rPr lang="en-US" sz="1800" dirty="0" smtClean="0">
                <a:solidFill>
                  <a:srgbClr val="000000"/>
                </a:solidFill>
              </a:rPr>
              <a:t>be expressed as a single block query. For example, Q12 may be written as in Q12A</a:t>
            </a:r>
            <a:br>
              <a:rPr lang="en-US" sz="1800" dirty="0" smtClean="0">
                <a:solidFill>
                  <a:srgbClr val="000000"/>
                </a:solidFill>
              </a:rPr>
            </a:br>
            <a:r>
              <a:rPr lang="en-US" sz="1800" dirty="0" smtClean="0">
                <a:solidFill>
                  <a:srgbClr val="000000"/>
                </a:solidFill>
              </a:rPr>
              <a:t/>
            </a:r>
            <a:br>
              <a:rPr lang="en-US" sz="1800" dirty="0" smtClean="0">
                <a:solidFill>
                  <a:srgbClr val="000000"/>
                </a:solidFill>
              </a:rPr>
            </a:br>
            <a:r>
              <a:rPr lang="en-US" sz="1800" b="1" dirty="0" smtClean="0">
                <a:solidFill>
                  <a:srgbClr val="000000"/>
                </a:solidFill>
              </a:rPr>
              <a:t>Q12A:	SELECT 	E.FNAME, E.LNAME</a:t>
            </a:r>
            <a:br>
              <a:rPr lang="en-US" sz="1800" b="1" dirty="0" smtClean="0">
                <a:solidFill>
                  <a:srgbClr val="000000"/>
                </a:solidFill>
              </a:rPr>
            </a:br>
            <a:r>
              <a:rPr lang="en-US" sz="1800" b="1" dirty="0" smtClean="0">
                <a:solidFill>
                  <a:srgbClr val="000000"/>
                </a:solidFill>
              </a:rPr>
              <a:t>		FROM		EMPLOYEE E, DEPENDENT D</a:t>
            </a:r>
            <a:br>
              <a:rPr lang="en-US" sz="1800" b="1" dirty="0" smtClean="0">
                <a:solidFill>
                  <a:srgbClr val="000000"/>
                </a:solidFill>
              </a:rPr>
            </a:br>
            <a:r>
              <a:rPr lang="en-US" sz="1800" b="1" dirty="0" smtClean="0">
                <a:solidFill>
                  <a:srgbClr val="000000"/>
                </a:solidFill>
              </a:rPr>
              <a:t>		WHERE		E.SSN=D.ESSN AND						E.FNAME=D.DEPENDENT_NAME</a:t>
            </a:r>
            <a:br>
              <a:rPr lang="en-US" sz="1800" b="1" dirty="0" smtClean="0">
                <a:solidFill>
                  <a:srgbClr val="000000"/>
                </a:solidFill>
              </a:rPr>
            </a:br>
            <a:endParaRPr lang="en-US" sz="1800" b="1" dirty="0" smtClean="0">
              <a:solidFill>
                <a:srgbClr val="000000"/>
              </a:solidFill>
            </a:endParaRPr>
          </a:p>
          <a:p>
            <a:pPr lvl="1" eaLnBrk="1" hangingPunct="1">
              <a:lnSpc>
                <a:spcPct val="90000"/>
              </a:lnSpc>
            </a:pPr>
            <a:r>
              <a:rPr lang="en-US" sz="1800" dirty="0" smtClean="0">
                <a:solidFill>
                  <a:srgbClr val="000000"/>
                </a:solidFill>
              </a:rPr>
              <a:t>The original SQL as specified for SYSTEM R also had a </a:t>
            </a:r>
            <a:r>
              <a:rPr lang="en-US" sz="1800" b="1" dirty="0" smtClean="0">
                <a:solidFill>
                  <a:srgbClr val="000000"/>
                </a:solidFill>
              </a:rPr>
              <a:t>CONTAINS</a:t>
            </a:r>
            <a:r>
              <a:rPr lang="en-US" sz="1800" dirty="0" smtClean="0">
                <a:solidFill>
                  <a:srgbClr val="000000"/>
                </a:solidFill>
              </a:rPr>
              <a:t> comparison operator, which is used in conjunction with nested correlated queries</a:t>
            </a:r>
          </a:p>
          <a:p>
            <a:pPr lvl="1" eaLnBrk="1" hangingPunct="1">
              <a:lnSpc>
                <a:spcPct val="90000"/>
              </a:lnSpc>
            </a:pPr>
            <a:r>
              <a:rPr lang="en-US" sz="1800" dirty="0" smtClean="0">
                <a:solidFill>
                  <a:srgbClr val="000000"/>
                </a:solidFill>
              </a:rPr>
              <a:t>This operator was </a:t>
            </a:r>
            <a:r>
              <a:rPr lang="en-US" sz="1800" u="sng" dirty="0" smtClean="0">
                <a:solidFill>
                  <a:srgbClr val="000000"/>
                </a:solidFill>
              </a:rPr>
              <a:t>dropped from the language</a:t>
            </a:r>
            <a:r>
              <a:rPr lang="en-US" sz="1800" dirty="0" smtClean="0">
                <a:solidFill>
                  <a:srgbClr val="000000"/>
                </a:solidFill>
              </a:rPr>
              <a:t>, possibly because of the difficulty in implementing it efficiently</a:t>
            </a:r>
          </a:p>
          <a:p>
            <a:pPr lvl="1" eaLnBrk="1" hangingPunct="1">
              <a:lnSpc>
                <a:spcPct val="90000"/>
              </a:lnSpc>
              <a:buFontTx/>
              <a:buNone/>
            </a:pPr>
            <a:endParaRPr lang="en-US" sz="1800" dirty="0" smtClean="0">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normAutofit fontScale="90000"/>
          </a:bodyPr>
          <a:lstStyle/>
          <a:p>
            <a:pPr eaLnBrk="1" hangingPunct="1"/>
            <a:r>
              <a:rPr lang="en-US" smtClean="0"/>
              <a:t>CORRELATED NESTED QUERIES (cont.)</a:t>
            </a:r>
            <a:endParaRPr lang="en-US" b="1" smtClean="0">
              <a:solidFill>
                <a:srgbClr val="000000"/>
              </a:solidFill>
            </a:endParaRPr>
          </a:p>
        </p:txBody>
      </p:sp>
      <p:sp>
        <p:nvSpPr>
          <p:cNvPr id="36868" name="Rectangle 3"/>
          <p:cNvSpPr>
            <a:spLocks noGrp="1" noChangeArrowheads="1"/>
          </p:cNvSpPr>
          <p:nvPr>
            <p:ph type="body" idx="1"/>
          </p:nvPr>
        </p:nvSpPr>
        <p:spPr>
          <a:xfrm>
            <a:off x="685800" y="1957388"/>
            <a:ext cx="7772400" cy="4368800"/>
          </a:xfrm>
        </p:spPr>
        <p:txBody>
          <a:bodyPr/>
          <a:lstStyle/>
          <a:p>
            <a:pPr lvl="1" eaLnBrk="1" hangingPunct="1">
              <a:lnSpc>
                <a:spcPct val="90000"/>
              </a:lnSpc>
            </a:pPr>
            <a:r>
              <a:rPr lang="en-US" sz="1800" dirty="0" smtClean="0">
                <a:solidFill>
                  <a:srgbClr val="000000"/>
                </a:solidFill>
              </a:rPr>
              <a:t>Most implementations of SQL </a:t>
            </a:r>
            <a:r>
              <a:rPr lang="en-US" sz="1800" i="1" dirty="0" smtClean="0">
                <a:solidFill>
                  <a:srgbClr val="000000"/>
                </a:solidFill>
              </a:rPr>
              <a:t>do not</a:t>
            </a:r>
            <a:r>
              <a:rPr lang="en-US" sz="1800" dirty="0" smtClean="0">
                <a:solidFill>
                  <a:srgbClr val="000000"/>
                </a:solidFill>
              </a:rPr>
              <a:t>  have this operator</a:t>
            </a:r>
          </a:p>
          <a:p>
            <a:pPr lvl="1" eaLnBrk="1" hangingPunct="1">
              <a:lnSpc>
                <a:spcPct val="90000"/>
              </a:lnSpc>
            </a:pPr>
            <a:r>
              <a:rPr lang="en-US" sz="1800" dirty="0" smtClean="0">
                <a:solidFill>
                  <a:srgbClr val="000000"/>
                </a:solidFill>
              </a:rPr>
              <a:t>The CONTAINS operator compares two </a:t>
            </a:r>
            <a:r>
              <a:rPr lang="en-US" sz="1800" i="1" dirty="0" smtClean="0">
                <a:solidFill>
                  <a:srgbClr val="000000"/>
                </a:solidFill>
              </a:rPr>
              <a:t>sets of values</a:t>
            </a:r>
            <a:r>
              <a:rPr lang="en-US" sz="1800" dirty="0" smtClean="0">
                <a:solidFill>
                  <a:srgbClr val="000000"/>
                </a:solidFill>
              </a:rPr>
              <a:t> , and returns TRUE if one set contains all values in the other set</a:t>
            </a:r>
            <a:br>
              <a:rPr lang="en-US" sz="1800" dirty="0" smtClean="0">
                <a:solidFill>
                  <a:srgbClr val="000000"/>
                </a:solidFill>
              </a:rPr>
            </a:br>
            <a:r>
              <a:rPr lang="en-US" sz="1800" dirty="0" smtClean="0">
                <a:solidFill>
                  <a:srgbClr val="000000"/>
                </a:solidFill>
              </a:rPr>
              <a:t>  (similar to the </a:t>
            </a:r>
            <a:r>
              <a:rPr lang="en-US" sz="1800" i="1" dirty="0" smtClean="0">
                <a:solidFill>
                  <a:srgbClr val="000000"/>
                </a:solidFill>
              </a:rPr>
              <a:t>division </a:t>
            </a:r>
            <a:r>
              <a:rPr lang="en-US" sz="1800" dirty="0" smtClean="0">
                <a:solidFill>
                  <a:srgbClr val="000000"/>
                </a:solidFill>
              </a:rPr>
              <a:t>operation of algebra).</a:t>
            </a:r>
          </a:p>
          <a:p>
            <a:pPr lvl="2" eaLnBrk="1" hangingPunct="1">
              <a:lnSpc>
                <a:spcPct val="90000"/>
              </a:lnSpc>
            </a:pPr>
            <a:r>
              <a:rPr lang="en-US" sz="1600" u="sng" dirty="0" smtClean="0">
                <a:solidFill>
                  <a:srgbClr val="000000"/>
                </a:solidFill>
              </a:rPr>
              <a:t>Query 3:</a:t>
            </a:r>
            <a:r>
              <a:rPr lang="en-US" sz="1600" dirty="0" smtClean="0">
                <a:solidFill>
                  <a:srgbClr val="000000"/>
                </a:solidFill>
              </a:rPr>
              <a:t> Retrieve the name of each employee who works on </a:t>
            </a:r>
            <a:r>
              <a:rPr lang="en-US" sz="1600" i="1" dirty="0" smtClean="0">
                <a:solidFill>
                  <a:srgbClr val="000000"/>
                </a:solidFill>
              </a:rPr>
              <a:t>all</a:t>
            </a:r>
            <a:r>
              <a:rPr lang="en-US" sz="1600" dirty="0" smtClean="0">
                <a:solidFill>
                  <a:srgbClr val="000000"/>
                </a:solidFill>
              </a:rPr>
              <a:t>  the projects controlled by department number 5.</a:t>
            </a:r>
            <a:br>
              <a:rPr lang="en-US" sz="1600" dirty="0" smtClean="0">
                <a:solidFill>
                  <a:srgbClr val="000000"/>
                </a:solidFill>
              </a:rPr>
            </a:br>
            <a:r>
              <a:rPr lang="en-US" sz="1600" dirty="0" smtClean="0">
                <a:solidFill>
                  <a:srgbClr val="000000"/>
                </a:solidFill>
              </a:rPr>
              <a:t/>
            </a:r>
            <a:br>
              <a:rPr lang="en-US" sz="1600" dirty="0" smtClean="0">
                <a:solidFill>
                  <a:srgbClr val="000000"/>
                </a:solidFill>
              </a:rPr>
            </a:br>
            <a:r>
              <a:rPr lang="en-US" sz="1600" b="1" dirty="0" smtClean="0">
                <a:solidFill>
                  <a:srgbClr val="000000"/>
                </a:solidFill>
              </a:rPr>
              <a:t>Q3:	SELECT 	FNAME, LNAME</a:t>
            </a:r>
            <a:br>
              <a:rPr lang="en-US" sz="1600" b="1" dirty="0" smtClean="0">
                <a:solidFill>
                  <a:srgbClr val="000000"/>
                </a:solidFill>
              </a:rPr>
            </a:br>
            <a:r>
              <a:rPr lang="en-US" sz="1600" b="1" dirty="0" smtClean="0">
                <a:solidFill>
                  <a:srgbClr val="000000"/>
                </a:solidFill>
              </a:rPr>
              <a:t>	FROM	EMPLOYEE</a:t>
            </a:r>
            <a:br>
              <a:rPr lang="en-US" sz="1600" b="1" dirty="0" smtClean="0">
                <a:solidFill>
                  <a:srgbClr val="000000"/>
                </a:solidFill>
              </a:rPr>
            </a:br>
            <a:r>
              <a:rPr lang="en-US" sz="1600" b="1" dirty="0" smtClean="0">
                <a:solidFill>
                  <a:srgbClr val="000000"/>
                </a:solidFill>
              </a:rPr>
              <a:t>	WHERE  ( (SELECT	PNO</a:t>
            </a:r>
            <a:br>
              <a:rPr lang="en-US" sz="1600" b="1" dirty="0" smtClean="0">
                <a:solidFill>
                  <a:srgbClr val="000000"/>
                </a:solidFill>
              </a:rPr>
            </a:br>
            <a:r>
              <a:rPr lang="en-US" sz="1600" b="1" dirty="0" smtClean="0">
                <a:solidFill>
                  <a:srgbClr val="000000"/>
                </a:solidFill>
              </a:rPr>
              <a:t>		   FROM	WORKS_ON</a:t>
            </a:r>
            <a:br>
              <a:rPr lang="en-US" sz="1600" b="1" dirty="0" smtClean="0">
                <a:solidFill>
                  <a:srgbClr val="000000"/>
                </a:solidFill>
              </a:rPr>
            </a:br>
            <a:r>
              <a:rPr lang="en-US" sz="1600" b="1" dirty="0" smtClean="0">
                <a:solidFill>
                  <a:srgbClr val="000000"/>
                </a:solidFill>
              </a:rPr>
              <a:t>		   WHERE	SSN=ESSN)</a:t>
            </a:r>
            <a:br>
              <a:rPr lang="en-US" sz="1600" b="1" dirty="0" smtClean="0">
                <a:solidFill>
                  <a:srgbClr val="000000"/>
                </a:solidFill>
              </a:rPr>
            </a:br>
            <a:r>
              <a:rPr lang="en-US" sz="1600" b="1" dirty="0" smtClean="0">
                <a:solidFill>
                  <a:srgbClr val="000000"/>
                </a:solidFill>
              </a:rPr>
              <a:t>		   CONTAINS</a:t>
            </a:r>
            <a:br>
              <a:rPr lang="en-US" sz="1600" b="1" dirty="0" smtClean="0">
                <a:solidFill>
                  <a:srgbClr val="000000"/>
                </a:solidFill>
              </a:rPr>
            </a:br>
            <a:r>
              <a:rPr lang="en-US" sz="1600" b="1" dirty="0" smtClean="0">
                <a:solidFill>
                  <a:srgbClr val="000000"/>
                </a:solidFill>
              </a:rPr>
              <a:t>		  (SELECT	PNUMBER</a:t>
            </a:r>
            <a:br>
              <a:rPr lang="en-US" sz="1600" b="1" dirty="0" smtClean="0">
                <a:solidFill>
                  <a:srgbClr val="000000"/>
                </a:solidFill>
              </a:rPr>
            </a:br>
            <a:r>
              <a:rPr lang="en-US" sz="1600" b="1" dirty="0" smtClean="0">
                <a:solidFill>
                  <a:srgbClr val="000000"/>
                </a:solidFill>
              </a:rPr>
              <a:t>		   FROM	PROJECT</a:t>
            </a:r>
            <a:br>
              <a:rPr lang="en-US" sz="1600" b="1" dirty="0" smtClean="0">
                <a:solidFill>
                  <a:srgbClr val="000000"/>
                </a:solidFill>
              </a:rPr>
            </a:br>
            <a:r>
              <a:rPr lang="en-US" sz="1600" b="1" dirty="0" smtClean="0">
                <a:solidFill>
                  <a:srgbClr val="000000"/>
                </a:solidFill>
              </a:rPr>
              <a:t>		   WHERE	DNUM=5) )</a:t>
            </a:r>
          </a:p>
          <a:p>
            <a:pPr lvl="3" eaLnBrk="1" hangingPunct="1">
              <a:lnSpc>
                <a:spcPct val="90000"/>
              </a:lnSpc>
            </a:pPr>
            <a:endParaRPr lang="en-US" sz="1400" dirty="0" smtClean="0">
              <a:solidFill>
                <a:srgbClr val="0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normAutofit fontScale="90000"/>
          </a:bodyPr>
          <a:lstStyle/>
          <a:p>
            <a:pPr eaLnBrk="1" hangingPunct="1"/>
            <a:r>
              <a:rPr lang="en-US" smtClean="0"/>
              <a:t>CORRELATED NESTED QUERIES (cont.)</a:t>
            </a:r>
            <a:endParaRPr lang="en-US" b="1" smtClean="0">
              <a:solidFill>
                <a:srgbClr val="000000"/>
              </a:solidFill>
            </a:endParaRPr>
          </a:p>
        </p:txBody>
      </p:sp>
      <p:sp>
        <p:nvSpPr>
          <p:cNvPr id="37892" name="Rectangle 3"/>
          <p:cNvSpPr>
            <a:spLocks noGrp="1" noChangeArrowheads="1"/>
          </p:cNvSpPr>
          <p:nvPr>
            <p:ph type="body" idx="1"/>
          </p:nvPr>
        </p:nvSpPr>
        <p:spPr>
          <a:xfrm>
            <a:off x="685800" y="1957388"/>
            <a:ext cx="7772400" cy="4368800"/>
          </a:xfrm>
        </p:spPr>
        <p:txBody>
          <a:bodyPr/>
          <a:lstStyle/>
          <a:p>
            <a:pPr lvl="3" eaLnBrk="1" hangingPunct="1">
              <a:lnSpc>
                <a:spcPct val="90000"/>
              </a:lnSpc>
            </a:pPr>
            <a:r>
              <a:rPr lang="en-US" dirty="0" smtClean="0">
                <a:solidFill>
                  <a:srgbClr val="000000"/>
                </a:solidFill>
              </a:rPr>
              <a:t>In Q3, the second nested query, which is </a:t>
            </a:r>
            <a:r>
              <a:rPr lang="en-US" u="sng" dirty="0" smtClean="0">
                <a:solidFill>
                  <a:srgbClr val="000000"/>
                </a:solidFill>
              </a:rPr>
              <a:t>not correlated</a:t>
            </a:r>
            <a:r>
              <a:rPr lang="en-US" dirty="0" smtClean="0">
                <a:solidFill>
                  <a:srgbClr val="000000"/>
                </a:solidFill>
              </a:rPr>
              <a:t> with the outer query, retrieves the project numbers of all projects controlled by department 5</a:t>
            </a:r>
          </a:p>
          <a:p>
            <a:pPr lvl="3" eaLnBrk="1" hangingPunct="1">
              <a:lnSpc>
                <a:spcPct val="90000"/>
              </a:lnSpc>
            </a:pPr>
            <a:r>
              <a:rPr lang="en-US" dirty="0" smtClean="0">
                <a:solidFill>
                  <a:srgbClr val="000000"/>
                </a:solidFill>
              </a:rPr>
              <a:t>The first nested query, which is correlated, retrieves the project numbers on which the employee works, which is different </a:t>
            </a:r>
            <a:r>
              <a:rPr lang="en-US" i="1" dirty="0" smtClean="0">
                <a:solidFill>
                  <a:srgbClr val="000000"/>
                </a:solidFill>
              </a:rPr>
              <a:t>for each employee tuple</a:t>
            </a:r>
            <a:r>
              <a:rPr lang="en-US" dirty="0" smtClean="0">
                <a:solidFill>
                  <a:srgbClr val="000000"/>
                </a:solidFill>
              </a:rPr>
              <a:t>  because of the correlation</a:t>
            </a:r>
            <a:endParaRPr lang="en-US" sz="1600" dirty="0" smtClean="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smtClean="0"/>
              <a:t>THE EXISTS FUNCTION</a:t>
            </a:r>
            <a:endParaRPr lang="en-US" b="1" smtClean="0">
              <a:solidFill>
                <a:srgbClr val="000000"/>
              </a:solidFill>
            </a:endParaRPr>
          </a:p>
        </p:txBody>
      </p:sp>
      <p:sp>
        <p:nvSpPr>
          <p:cNvPr id="38916" name="Rectangle 3"/>
          <p:cNvSpPr>
            <a:spLocks noGrp="1" noChangeArrowheads="1"/>
          </p:cNvSpPr>
          <p:nvPr>
            <p:ph type="body" idx="1"/>
          </p:nvPr>
        </p:nvSpPr>
        <p:spPr/>
        <p:txBody>
          <a:bodyPr/>
          <a:lstStyle/>
          <a:p>
            <a:pPr eaLnBrk="1" hangingPunct="1"/>
            <a:r>
              <a:rPr lang="en-US" dirty="0" smtClean="0">
                <a:solidFill>
                  <a:srgbClr val="000000"/>
                </a:solidFill>
              </a:rPr>
              <a:t>EXISTS is used to check whether the result of a correlated nested query is empty (contains no tuples) or not</a:t>
            </a:r>
          </a:p>
          <a:p>
            <a:pPr eaLnBrk="1" hangingPunct="1"/>
            <a:r>
              <a:rPr lang="en-US" dirty="0" smtClean="0">
                <a:solidFill>
                  <a:srgbClr val="000000"/>
                </a:solidFill>
              </a:rPr>
              <a:t>We can formulate Query 12 in an alternative form that uses EXISTS as Q12B below</a:t>
            </a:r>
          </a:p>
          <a:p>
            <a:pPr eaLnBrk="1" hangingPunct="1">
              <a:buFont typeface="Wingdings" pitchFamily="2" charset="2"/>
              <a:buNone/>
            </a:pPr>
            <a:endParaRPr lang="en-US" b="1" dirty="0" smtClean="0">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496888" y="269875"/>
            <a:ext cx="8313737" cy="1143000"/>
          </a:xfrm>
        </p:spPr>
        <p:txBody>
          <a:bodyPr/>
          <a:lstStyle/>
          <a:p>
            <a:pPr eaLnBrk="1" hangingPunct="1"/>
            <a:r>
              <a:rPr lang="en-US" smtClean="0"/>
              <a:t>THE EXISTS FUNCTION (cont.)</a:t>
            </a:r>
            <a:endParaRPr lang="en-US" b="1" smtClean="0">
              <a:solidFill>
                <a:srgbClr val="000000"/>
              </a:solidFill>
            </a:endParaRPr>
          </a:p>
        </p:txBody>
      </p:sp>
      <p:sp>
        <p:nvSpPr>
          <p:cNvPr id="39940" name="Rectangle 3"/>
          <p:cNvSpPr>
            <a:spLocks noGrp="1" noChangeArrowheads="1"/>
          </p:cNvSpPr>
          <p:nvPr>
            <p:ph type="body" idx="1"/>
          </p:nvPr>
        </p:nvSpPr>
        <p:spPr>
          <a:xfrm>
            <a:off x="685800" y="1412875"/>
            <a:ext cx="8259763" cy="5030788"/>
          </a:xfrm>
        </p:spPr>
        <p:txBody>
          <a:bodyPr/>
          <a:lstStyle/>
          <a:p>
            <a:pPr eaLnBrk="1" hangingPunct="1">
              <a:lnSpc>
                <a:spcPct val="90000"/>
              </a:lnSpc>
            </a:pPr>
            <a:r>
              <a:rPr lang="en-US" sz="2800" u="sng" smtClean="0">
                <a:solidFill>
                  <a:srgbClr val="000000"/>
                </a:solidFill>
              </a:rPr>
              <a:t>Query 12:</a:t>
            </a:r>
            <a:r>
              <a:rPr lang="en-US" sz="2800" smtClean="0">
                <a:solidFill>
                  <a:srgbClr val="000000"/>
                </a:solidFill>
              </a:rPr>
              <a:t> Retrieve the name of each employee who has a dependent with the same first name as the employee.</a:t>
            </a:r>
            <a:br>
              <a:rPr lang="en-US" sz="2800" smtClean="0">
                <a:solidFill>
                  <a:srgbClr val="000000"/>
                </a:solidFill>
              </a:rPr>
            </a:br>
            <a:r>
              <a:rPr lang="en-US" sz="2800" smtClean="0">
                <a:solidFill>
                  <a:srgbClr val="000000"/>
                </a:solidFill>
              </a:rPr>
              <a:t/>
            </a:r>
            <a:br>
              <a:rPr lang="en-US" sz="2800" smtClean="0">
                <a:solidFill>
                  <a:srgbClr val="000000"/>
                </a:solidFill>
              </a:rPr>
            </a:br>
            <a:r>
              <a:rPr lang="en-US" sz="2800" b="1" smtClean="0">
                <a:solidFill>
                  <a:srgbClr val="000000"/>
                </a:solidFill>
              </a:rPr>
              <a:t>Q12B: 	SELECT  	FNAME, LNAME</a:t>
            </a:r>
            <a:br>
              <a:rPr lang="en-US" sz="2800" b="1" smtClean="0">
                <a:solidFill>
                  <a:srgbClr val="000000"/>
                </a:solidFill>
              </a:rPr>
            </a:br>
            <a:r>
              <a:rPr lang="en-US" sz="2800" b="1" smtClean="0">
                <a:solidFill>
                  <a:srgbClr val="000000"/>
                </a:solidFill>
              </a:rPr>
              <a:t>		FROM	EMPLOYEE</a:t>
            </a:r>
            <a:br>
              <a:rPr lang="en-US" sz="2800" b="1" smtClean="0">
                <a:solidFill>
                  <a:srgbClr val="000000"/>
                </a:solidFill>
              </a:rPr>
            </a:br>
            <a:r>
              <a:rPr lang="en-US" sz="2800" b="1" smtClean="0">
                <a:solidFill>
                  <a:srgbClr val="000000"/>
                </a:solidFill>
              </a:rPr>
              <a:t>		WHERE	EXISTS  	(SELECT	*</a:t>
            </a:r>
            <a:br>
              <a:rPr lang="en-US" sz="2800" b="1" smtClean="0">
                <a:solidFill>
                  <a:srgbClr val="000000"/>
                </a:solidFill>
              </a:rPr>
            </a:br>
            <a:r>
              <a:rPr lang="en-US" sz="2800" b="1" smtClean="0">
                <a:solidFill>
                  <a:srgbClr val="000000"/>
                </a:solidFill>
              </a:rPr>
              <a:t>			FROM	DEPENDENT</a:t>
            </a:r>
            <a:br>
              <a:rPr lang="en-US" sz="2800" b="1" smtClean="0">
                <a:solidFill>
                  <a:srgbClr val="000000"/>
                </a:solidFill>
              </a:rPr>
            </a:br>
            <a:r>
              <a:rPr lang="en-US" sz="2800" b="1" smtClean="0">
                <a:solidFill>
                  <a:srgbClr val="000000"/>
                </a:solidFill>
              </a:rPr>
              <a:t>			WHERE	SSN=ESSN AND		 		FNAME=DEPENDENT_NAME)</a:t>
            </a:r>
          </a:p>
          <a:p>
            <a:pPr eaLnBrk="1" hangingPunct="1">
              <a:lnSpc>
                <a:spcPct val="90000"/>
              </a:lnSpc>
              <a:buFont typeface="Wingdings" pitchFamily="2" charset="2"/>
              <a:buNone/>
            </a:pPr>
            <a:endParaRPr lang="en-US" sz="2800" b="1" smtClean="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General TRC expression</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{t1.A, ..., </a:t>
            </a:r>
            <a:r>
              <a:rPr lang="en-IN" dirty="0" err="1" smtClean="0"/>
              <a:t>tn.An</a:t>
            </a:r>
            <a:r>
              <a:rPr lang="en-IN" dirty="0" smtClean="0"/>
              <a:t>| COND(t1, ..., t(</a:t>
            </a:r>
            <a:r>
              <a:rPr lang="en-IN" dirty="0" err="1" smtClean="0"/>
              <a:t>n+m</a:t>
            </a:r>
            <a:r>
              <a:rPr lang="en-IN" dirty="0" smtClean="0"/>
              <a:t>))}</a:t>
            </a:r>
          </a:p>
          <a:p>
            <a:r>
              <a:rPr lang="en-IN" dirty="0" smtClean="0"/>
              <a:t>COND -&gt; COND &amp; COND</a:t>
            </a:r>
          </a:p>
          <a:p>
            <a:pPr>
              <a:buNone/>
            </a:pPr>
            <a:r>
              <a:rPr lang="en-IN" dirty="0" smtClean="0"/>
              <a:t>                    | COND \/ COND</a:t>
            </a:r>
          </a:p>
          <a:p>
            <a:pPr>
              <a:buNone/>
            </a:pPr>
            <a:r>
              <a:rPr lang="en-IN" dirty="0" smtClean="0"/>
              <a:t>                    | ~COND</a:t>
            </a:r>
          </a:p>
          <a:p>
            <a:pPr>
              <a:buNone/>
            </a:pPr>
            <a:r>
              <a:rPr lang="en-IN" dirty="0" smtClean="0"/>
              <a:t>                    | ATOM</a:t>
            </a:r>
          </a:p>
          <a:p>
            <a:pPr>
              <a:buNone/>
            </a:pPr>
            <a:r>
              <a:rPr lang="en-IN" dirty="0" smtClean="0"/>
              <a:t>                    | ("t: COND)</a:t>
            </a:r>
          </a:p>
          <a:p>
            <a:pPr>
              <a:buNone/>
            </a:pPr>
            <a:r>
              <a:rPr lang="en-IN" dirty="0" smtClean="0"/>
              <a:t>                    | ($t: COND)</a:t>
            </a:r>
          </a:p>
          <a:p>
            <a:r>
              <a:rPr lang="en-IN" dirty="0" smtClean="0"/>
              <a:t>Forms of ATOMs</a:t>
            </a:r>
          </a:p>
          <a:p>
            <a:pPr>
              <a:buFont typeface="Wingdings" pitchFamily="2" charset="2"/>
              <a:buChar char="§"/>
            </a:pPr>
            <a:r>
              <a:rPr lang="en-IN" dirty="0" smtClean="0"/>
              <a:t>R(t)</a:t>
            </a:r>
          </a:p>
          <a:p>
            <a:pPr>
              <a:buFont typeface="Wingdings" pitchFamily="2" charset="2"/>
              <a:buChar char="§"/>
            </a:pPr>
            <a:r>
              <a:rPr lang="en-IN" dirty="0" err="1" smtClean="0"/>
              <a:t>Ti.A</a:t>
            </a:r>
            <a:r>
              <a:rPr lang="en-IN" dirty="0" smtClean="0"/>
              <a:t> </a:t>
            </a:r>
            <a:r>
              <a:rPr lang="en-IN" i="1" dirty="0" smtClean="0"/>
              <a:t>op </a:t>
            </a:r>
            <a:r>
              <a:rPr lang="en-IN" i="1" dirty="0" err="1" smtClean="0"/>
              <a:t>Tj.B</a:t>
            </a:r>
            <a:r>
              <a:rPr lang="en-IN" i="1" dirty="0" smtClean="0"/>
              <a:t>, where op € {=, &gt;,≥ , &lt;,≤ ,≠ }.</a:t>
            </a:r>
          </a:p>
          <a:p>
            <a:pPr>
              <a:buFont typeface="Wingdings" pitchFamily="2" charset="2"/>
              <a:buChar char="§"/>
            </a:pPr>
            <a:r>
              <a:rPr lang="en-IN" dirty="0" err="1" smtClean="0"/>
              <a:t>Ti.A</a:t>
            </a:r>
            <a:r>
              <a:rPr lang="en-IN" dirty="0" smtClean="0"/>
              <a:t> </a:t>
            </a:r>
            <a:r>
              <a:rPr lang="en-IN" i="1" dirty="0" smtClean="0"/>
              <a:t>op c, where op € {=, &gt;,≥ , &lt;,≤ ,≠ } and c is a </a:t>
            </a:r>
            <a:r>
              <a:rPr lang="en-IN" dirty="0" smtClean="0"/>
              <a:t>constant.</a:t>
            </a:r>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496888" y="269875"/>
            <a:ext cx="8313737" cy="1143000"/>
          </a:xfrm>
        </p:spPr>
        <p:txBody>
          <a:bodyPr/>
          <a:lstStyle/>
          <a:p>
            <a:pPr eaLnBrk="1" hangingPunct="1"/>
            <a:r>
              <a:rPr lang="en-US" smtClean="0"/>
              <a:t>THE EXISTS FUNCTION (cont.)</a:t>
            </a:r>
            <a:endParaRPr lang="en-US" b="1" smtClean="0">
              <a:solidFill>
                <a:srgbClr val="000000"/>
              </a:solidFill>
            </a:endParaRPr>
          </a:p>
        </p:txBody>
      </p:sp>
      <p:sp>
        <p:nvSpPr>
          <p:cNvPr id="40964" name="Rectangle 3"/>
          <p:cNvSpPr>
            <a:spLocks noGrp="1" noChangeArrowheads="1"/>
          </p:cNvSpPr>
          <p:nvPr>
            <p:ph type="body" idx="1"/>
          </p:nvPr>
        </p:nvSpPr>
        <p:spPr>
          <a:xfrm>
            <a:off x="685800" y="1254125"/>
            <a:ext cx="8124825" cy="5189538"/>
          </a:xfrm>
        </p:spPr>
        <p:txBody>
          <a:bodyPr/>
          <a:lstStyle/>
          <a:p>
            <a:pPr eaLnBrk="1" hangingPunct="1">
              <a:lnSpc>
                <a:spcPct val="90000"/>
              </a:lnSpc>
            </a:pPr>
            <a:r>
              <a:rPr lang="en-US" sz="2400" u="sng" dirty="0" smtClean="0">
                <a:solidFill>
                  <a:srgbClr val="000000"/>
                </a:solidFill>
              </a:rPr>
              <a:t>Query 6:</a:t>
            </a:r>
            <a:r>
              <a:rPr lang="en-US" sz="2400" dirty="0" smtClean="0">
                <a:solidFill>
                  <a:srgbClr val="000000"/>
                </a:solidFill>
              </a:rPr>
              <a:t> Retrieve the names of employees who have no dependents.</a:t>
            </a:r>
            <a:br>
              <a:rPr lang="en-US" sz="2400" dirty="0" smtClean="0">
                <a:solidFill>
                  <a:srgbClr val="000000"/>
                </a:solidFill>
              </a:rPr>
            </a:br>
            <a:r>
              <a:rPr lang="en-US" sz="2400" dirty="0" smtClean="0">
                <a:solidFill>
                  <a:srgbClr val="000000"/>
                </a:solidFill>
              </a:rPr>
              <a:t/>
            </a:r>
            <a:br>
              <a:rPr lang="en-US" sz="2400" dirty="0" smtClean="0">
                <a:solidFill>
                  <a:srgbClr val="000000"/>
                </a:solidFill>
              </a:rPr>
            </a:br>
            <a:r>
              <a:rPr lang="en-US" sz="2400" b="1" dirty="0" smtClean="0">
                <a:solidFill>
                  <a:srgbClr val="000000"/>
                </a:solidFill>
              </a:rPr>
              <a:t>Q6:		SELECT  	FNAME, LNAME</a:t>
            </a:r>
            <a:br>
              <a:rPr lang="en-US" sz="2400" b="1" dirty="0" smtClean="0">
                <a:solidFill>
                  <a:srgbClr val="000000"/>
                </a:solidFill>
              </a:rPr>
            </a:br>
            <a:r>
              <a:rPr lang="en-US" sz="2400" b="1" dirty="0" smtClean="0">
                <a:solidFill>
                  <a:srgbClr val="000000"/>
                </a:solidFill>
              </a:rPr>
              <a:t>		FROM	EMPLOYEE</a:t>
            </a:r>
            <a:br>
              <a:rPr lang="en-US" sz="2400" b="1" dirty="0" smtClean="0">
                <a:solidFill>
                  <a:srgbClr val="000000"/>
                </a:solidFill>
              </a:rPr>
            </a:br>
            <a:r>
              <a:rPr lang="en-US" sz="2400" b="1" dirty="0" smtClean="0">
                <a:solidFill>
                  <a:srgbClr val="000000"/>
                </a:solidFill>
              </a:rPr>
              <a:t>		WHERE	NOT EXISTS   (SELECT	*</a:t>
            </a:r>
            <a:br>
              <a:rPr lang="en-US" sz="2400" b="1" dirty="0" smtClean="0">
                <a:solidFill>
                  <a:srgbClr val="000000"/>
                </a:solidFill>
              </a:rPr>
            </a:br>
            <a:r>
              <a:rPr lang="en-US" sz="2400" b="1" dirty="0" smtClean="0">
                <a:solidFill>
                  <a:srgbClr val="000000"/>
                </a:solidFill>
              </a:rPr>
              <a:t>				FROM  DEPENDENT</a:t>
            </a:r>
            <a:br>
              <a:rPr lang="en-US" sz="2400" b="1" dirty="0" smtClean="0">
                <a:solidFill>
                  <a:srgbClr val="000000"/>
                </a:solidFill>
              </a:rPr>
            </a:br>
            <a:r>
              <a:rPr lang="en-US" sz="2400" b="1" dirty="0" smtClean="0">
                <a:solidFill>
                  <a:srgbClr val="000000"/>
                </a:solidFill>
              </a:rPr>
              <a:t>				WHERE SSN=ESSN)</a:t>
            </a:r>
            <a:br>
              <a:rPr lang="en-US" sz="2400" b="1" dirty="0" smtClean="0">
                <a:solidFill>
                  <a:srgbClr val="000000"/>
                </a:solidFill>
              </a:rPr>
            </a:br>
            <a:endParaRPr lang="en-US" sz="2400" b="1" dirty="0" smtClean="0">
              <a:solidFill>
                <a:srgbClr val="000000"/>
              </a:solidFill>
            </a:endParaRPr>
          </a:p>
          <a:p>
            <a:pPr lvl="1" eaLnBrk="1" hangingPunct="1">
              <a:lnSpc>
                <a:spcPct val="90000"/>
              </a:lnSpc>
            </a:pPr>
            <a:r>
              <a:rPr lang="en-US" sz="2000" dirty="0" smtClean="0">
                <a:solidFill>
                  <a:srgbClr val="000000"/>
                </a:solidFill>
              </a:rPr>
              <a:t>In Q6, the correlated nested query retrieves all DEPENDENT tuples related to an EMPLOYEE tuple. If </a:t>
            </a:r>
            <a:r>
              <a:rPr lang="en-US" sz="2000" i="1" dirty="0" smtClean="0">
                <a:solidFill>
                  <a:srgbClr val="000000"/>
                </a:solidFill>
              </a:rPr>
              <a:t>none exist</a:t>
            </a:r>
            <a:r>
              <a:rPr lang="en-US" sz="2000" dirty="0" smtClean="0">
                <a:solidFill>
                  <a:srgbClr val="000000"/>
                </a:solidFill>
              </a:rPr>
              <a:t> , the EMPLOYEE tuple is selected</a:t>
            </a:r>
          </a:p>
          <a:p>
            <a:pPr lvl="1" eaLnBrk="1" hangingPunct="1">
              <a:lnSpc>
                <a:spcPct val="90000"/>
              </a:lnSpc>
            </a:pPr>
            <a:r>
              <a:rPr lang="en-US" sz="2000" dirty="0" smtClean="0">
                <a:solidFill>
                  <a:srgbClr val="000000"/>
                </a:solidFill>
              </a:rPr>
              <a:t>EXISTS is necessary for the expressive power of SQL</a:t>
            </a:r>
            <a:endParaRPr lang="en-US" sz="2000" b="1" dirty="0" smtClean="0">
              <a:solidFill>
                <a:srgbClr val="0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smtClean="0"/>
              <a:t>EXPLICIT SETS</a:t>
            </a:r>
            <a:endParaRPr lang="en-US" b="1" smtClean="0">
              <a:solidFill>
                <a:srgbClr val="000000"/>
              </a:solidFill>
            </a:endParaRPr>
          </a:p>
        </p:txBody>
      </p:sp>
      <p:sp>
        <p:nvSpPr>
          <p:cNvPr id="41988" name="Rectangle 3"/>
          <p:cNvSpPr>
            <a:spLocks noGrp="1" noChangeArrowheads="1"/>
          </p:cNvSpPr>
          <p:nvPr>
            <p:ph type="body" idx="1"/>
          </p:nvPr>
        </p:nvSpPr>
        <p:spPr/>
        <p:txBody>
          <a:bodyPr/>
          <a:lstStyle/>
          <a:p>
            <a:pPr eaLnBrk="1" hangingPunct="1"/>
            <a:r>
              <a:rPr lang="en-US" sz="2400" smtClean="0">
                <a:solidFill>
                  <a:srgbClr val="000000"/>
                </a:solidFill>
              </a:rPr>
              <a:t>It is also possible to use an </a:t>
            </a:r>
            <a:r>
              <a:rPr lang="en-US" sz="2400" b="1" smtClean="0">
                <a:solidFill>
                  <a:srgbClr val="000000"/>
                </a:solidFill>
              </a:rPr>
              <a:t>explicit (enumerated) set of values</a:t>
            </a:r>
            <a:r>
              <a:rPr lang="en-US" sz="2400" smtClean="0">
                <a:solidFill>
                  <a:srgbClr val="000000"/>
                </a:solidFill>
              </a:rPr>
              <a:t> in the WHERE-clause rather than a nested query</a:t>
            </a:r>
          </a:p>
          <a:p>
            <a:pPr eaLnBrk="1" hangingPunct="1"/>
            <a:r>
              <a:rPr lang="en-US" sz="2400" u="sng" smtClean="0">
                <a:solidFill>
                  <a:srgbClr val="000000"/>
                </a:solidFill>
              </a:rPr>
              <a:t>Query 13:</a:t>
            </a:r>
            <a:r>
              <a:rPr lang="en-US" sz="2400" smtClean="0">
                <a:solidFill>
                  <a:srgbClr val="000000"/>
                </a:solidFill>
              </a:rPr>
              <a:t> Retrieve the social security numbers of all employees who work on project number 1, 2, or 3.</a:t>
            </a:r>
          </a:p>
          <a:p>
            <a:pPr eaLnBrk="1" hangingPunct="1">
              <a:buFont typeface="Wingdings" pitchFamily="2" charset="2"/>
              <a:buNone/>
            </a:pPr>
            <a:endParaRPr lang="en-US" sz="2400" smtClean="0">
              <a:solidFill>
                <a:srgbClr val="000000"/>
              </a:solidFill>
            </a:endParaRPr>
          </a:p>
          <a:p>
            <a:pPr lvl="1" eaLnBrk="1" hangingPunct="1">
              <a:buFontTx/>
              <a:buNone/>
            </a:pPr>
            <a:r>
              <a:rPr lang="en-US" sz="2400" b="1" smtClean="0">
                <a:solidFill>
                  <a:srgbClr val="000000"/>
                </a:solidFill>
              </a:rPr>
              <a:t>Q13:	SELECT  	DISTINCT ESSN</a:t>
            </a:r>
            <a:br>
              <a:rPr lang="en-US" sz="2400" b="1" smtClean="0">
                <a:solidFill>
                  <a:srgbClr val="000000"/>
                </a:solidFill>
              </a:rPr>
            </a:br>
            <a:r>
              <a:rPr lang="en-US" sz="2400" b="1" smtClean="0">
                <a:solidFill>
                  <a:srgbClr val="000000"/>
                </a:solidFill>
              </a:rPr>
              <a:t>		FROM	WORKS_ON</a:t>
            </a:r>
            <a:br>
              <a:rPr lang="en-US" sz="2400" b="1" smtClean="0">
                <a:solidFill>
                  <a:srgbClr val="000000"/>
                </a:solidFill>
              </a:rPr>
            </a:br>
            <a:r>
              <a:rPr lang="en-US" sz="2400" b="1" smtClean="0">
                <a:solidFill>
                  <a:srgbClr val="000000"/>
                </a:solidFill>
              </a:rPr>
              <a:t>		WHERE	PNO IN  (1, 2, 3)</a:t>
            </a:r>
            <a:endParaRPr lang="en-US" smtClean="0">
              <a:solidFill>
                <a:srgbClr val="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dirty="0" smtClean="0"/>
              <a:t>NULLS IN SQL QUERIES</a:t>
            </a:r>
            <a:endParaRPr lang="en-US" b="1" dirty="0" smtClean="0">
              <a:solidFill>
                <a:srgbClr val="000000"/>
              </a:solidFill>
            </a:endParaRPr>
          </a:p>
        </p:txBody>
      </p:sp>
      <p:sp>
        <p:nvSpPr>
          <p:cNvPr id="43012" name="Rectangle 3"/>
          <p:cNvSpPr>
            <a:spLocks noGrp="1" noChangeArrowheads="1"/>
          </p:cNvSpPr>
          <p:nvPr>
            <p:ph type="body" idx="1"/>
          </p:nvPr>
        </p:nvSpPr>
        <p:spPr/>
        <p:txBody>
          <a:bodyPr>
            <a:normAutofit lnSpcReduction="10000"/>
          </a:bodyPr>
          <a:lstStyle/>
          <a:p>
            <a:pPr eaLnBrk="1" hangingPunct="1"/>
            <a:r>
              <a:rPr lang="en-US" sz="2400" dirty="0" smtClean="0">
                <a:solidFill>
                  <a:srgbClr val="000000"/>
                </a:solidFill>
              </a:rPr>
              <a:t>SQL allows queries that check if a value is NULL (missing or undefined or not applicable)</a:t>
            </a:r>
          </a:p>
          <a:p>
            <a:pPr eaLnBrk="1" hangingPunct="1"/>
            <a:r>
              <a:rPr lang="en-US" sz="2400" dirty="0" smtClean="0">
                <a:solidFill>
                  <a:srgbClr val="000000"/>
                </a:solidFill>
              </a:rPr>
              <a:t>SQL uses </a:t>
            </a:r>
            <a:r>
              <a:rPr lang="en-US" sz="2400" b="1" dirty="0" smtClean="0">
                <a:solidFill>
                  <a:srgbClr val="000000"/>
                </a:solidFill>
              </a:rPr>
              <a:t>IS</a:t>
            </a:r>
            <a:r>
              <a:rPr lang="en-US" sz="2400" dirty="0" smtClean="0">
                <a:solidFill>
                  <a:srgbClr val="000000"/>
                </a:solidFill>
              </a:rPr>
              <a:t> or </a:t>
            </a:r>
            <a:r>
              <a:rPr lang="en-US" sz="2400" b="1" dirty="0" smtClean="0">
                <a:solidFill>
                  <a:srgbClr val="000000"/>
                </a:solidFill>
              </a:rPr>
              <a:t>IS NOT</a:t>
            </a:r>
            <a:r>
              <a:rPr lang="en-US" sz="2400" dirty="0" smtClean="0">
                <a:solidFill>
                  <a:srgbClr val="000000"/>
                </a:solidFill>
              </a:rPr>
              <a:t> to compare NULLs because it considers each NULL value distinct from other NULL values, so </a:t>
            </a:r>
            <a:r>
              <a:rPr lang="en-US" sz="2400" u="sng" dirty="0" smtClean="0">
                <a:solidFill>
                  <a:srgbClr val="000000"/>
                </a:solidFill>
              </a:rPr>
              <a:t>equality comparison is not appropriate</a:t>
            </a:r>
            <a:r>
              <a:rPr lang="en-US" sz="2400" dirty="0" smtClean="0">
                <a:solidFill>
                  <a:srgbClr val="000000"/>
                </a:solidFill>
              </a:rPr>
              <a:t> .</a:t>
            </a:r>
          </a:p>
          <a:p>
            <a:pPr eaLnBrk="1" hangingPunct="1"/>
            <a:r>
              <a:rPr lang="en-US" sz="2400" u="sng" dirty="0" smtClean="0">
                <a:solidFill>
                  <a:srgbClr val="000000"/>
                </a:solidFill>
              </a:rPr>
              <a:t>Query 14:</a:t>
            </a:r>
            <a:r>
              <a:rPr lang="en-US" sz="2400" dirty="0" smtClean="0">
                <a:solidFill>
                  <a:srgbClr val="000000"/>
                </a:solidFill>
              </a:rPr>
              <a:t> Retrieve the names of all employees who do not have supervisors.</a:t>
            </a:r>
            <a:br>
              <a:rPr lang="en-US" sz="2400" dirty="0" smtClean="0">
                <a:solidFill>
                  <a:srgbClr val="000000"/>
                </a:solidFill>
              </a:rPr>
            </a:br>
            <a:r>
              <a:rPr lang="en-US" sz="2400" b="1" dirty="0" smtClean="0">
                <a:solidFill>
                  <a:srgbClr val="000000"/>
                </a:solidFill>
              </a:rPr>
              <a:t>Q14:	SELECT  	FNAME, LNAME</a:t>
            </a:r>
            <a:br>
              <a:rPr lang="en-US" sz="2400" b="1" dirty="0" smtClean="0">
                <a:solidFill>
                  <a:srgbClr val="000000"/>
                </a:solidFill>
              </a:rPr>
            </a:br>
            <a:r>
              <a:rPr lang="en-US" sz="2400" b="1" dirty="0" smtClean="0">
                <a:solidFill>
                  <a:srgbClr val="000000"/>
                </a:solidFill>
              </a:rPr>
              <a:t>		FROM	EMPLOYEE</a:t>
            </a:r>
            <a:br>
              <a:rPr lang="en-US" sz="2400" b="1" dirty="0" smtClean="0">
                <a:solidFill>
                  <a:srgbClr val="000000"/>
                </a:solidFill>
              </a:rPr>
            </a:br>
            <a:r>
              <a:rPr lang="en-US" sz="2400" b="1" dirty="0" smtClean="0">
                <a:solidFill>
                  <a:srgbClr val="000000"/>
                </a:solidFill>
              </a:rPr>
              <a:t>		WHERE	SUPERSSN  IS  NULL</a:t>
            </a:r>
            <a:r>
              <a:rPr lang="en-US" sz="2400" u="sng" dirty="0" smtClean="0">
                <a:solidFill>
                  <a:srgbClr val="000000"/>
                </a:solidFill>
              </a:rPr>
              <a:t/>
            </a:r>
            <a:br>
              <a:rPr lang="en-US" sz="2400" u="sng" dirty="0" smtClean="0">
                <a:solidFill>
                  <a:srgbClr val="000000"/>
                </a:solidFill>
              </a:rPr>
            </a:br>
            <a:r>
              <a:rPr lang="en-US" sz="2400" u="sng" dirty="0" smtClean="0">
                <a:solidFill>
                  <a:srgbClr val="000000"/>
                </a:solidFill>
              </a:rPr>
              <a:t>Note:</a:t>
            </a:r>
            <a:r>
              <a:rPr lang="en-US" sz="2400" dirty="0" smtClean="0">
                <a:solidFill>
                  <a:srgbClr val="000000"/>
                </a:solidFill>
              </a:rPr>
              <a:t> If a join condition is specified, tuples with NULL values for the join attributes are not included in the result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533400" y="533400"/>
            <a:ext cx="8237538" cy="1143000"/>
          </a:xfrm>
        </p:spPr>
        <p:txBody>
          <a:bodyPr>
            <a:normAutofit/>
          </a:bodyPr>
          <a:lstStyle/>
          <a:p>
            <a:pPr eaLnBrk="1" hangingPunct="1"/>
            <a:r>
              <a:rPr lang="en-US" dirty="0" smtClean="0"/>
              <a:t>Joined Relations Feature in SQL</a:t>
            </a:r>
            <a:endParaRPr lang="en-US" b="1" dirty="0" smtClean="0">
              <a:solidFill>
                <a:srgbClr val="000000"/>
              </a:solidFill>
            </a:endParaRPr>
          </a:p>
        </p:txBody>
      </p:sp>
      <p:sp>
        <p:nvSpPr>
          <p:cNvPr id="44036" name="Rectangle 3"/>
          <p:cNvSpPr>
            <a:spLocks noGrp="1" noChangeArrowheads="1"/>
          </p:cNvSpPr>
          <p:nvPr>
            <p:ph type="body" idx="1"/>
          </p:nvPr>
        </p:nvSpPr>
        <p:spPr>
          <a:xfrm>
            <a:off x="685800" y="2133600"/>
            <a:ext cx="7772400" cy="4511675"/>
          </a:xfrm>
        </p:spPr>
        <p:txBody>
          <a:bodyPr/>
          <a:lstStyle/>
          <a:p>
            <a:pPr eaLnBrk="1" hangingPunct="1">
              <a:lnSpc>
                <a:spcPct val="90000"/>
              </a:lnSpc>
            </a:pPr>
            <a:r>
              <a:rPr lang="en-US" sz="2400" dirty="0" smtClean="0">
                <a:solidFill>
                  <a:srgbClr val="000000"/>
                </a:solidFill>
              </a:rPr>
              <a:t>Can specify a "joined relation" in the FROM-clause</a:t>
            </a:r>
          </a:p>
          <a:p>
            <a:pPr eaLnBrk="1" hangingPunct="1">
              <a:lnSpc>
                <a:spcPct val="90000"/>
              </a:lnSpc>
            </a:pPr>
            <a:r>
              <a:rPr lang="en-US" sz="2400" dirty="0" smtClean="0">
                <a:solidFill>
                  <a:srgbClr val="000000"/>
                </a:solidFill>
              </a:rPr>
              <a:t>Looks like any other relation but is the result of a join</a:t>
            </a:r>
          </a:p>
          <a:p>
            <a:pPr eaLnBrk="1" hangingPunct="1">
              <a:lnSpc>
                <a:spcPct val="90000"/>
              </a:lnSpc>
            </a:pPr>
            <a:r>
              <a:rPr lang="en-US" sz="2400" dirty="0" smtClean="0">
                <a:solidFill>
                  <a:srgbClr val="000000"/>
                </a:solidFill>
              </a:rPr>
              <a:t>Allows the user to specify different types of joins (regular "theta" JOIN, NATURAL JOIN, LEFT OUTER JOIN, RIGHT OUTER JOIN, CROSS JOIN, etc)</a:t>
            </a:r>
            <a:br>
              <a:rPr lang="en-US" sz="2400" dirty="0" smtClean="0">
                <a:solidFill>
                  <a:srgbClr val="000000"/>
                </a:solidFill>
              </a:rPr>
            </a:br>
            <a:endParaRPr lang="en-US" sz="2800" b="1" dirty="0" smtClean="0">
              <a:solidFill>
                <a:srgbClr val="0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568325" y="269875"/>
            <a:ext cx="8237538" cy="1143000"/>
          </a:xfrm>
        </p:spPr>
        <p:txBody>
          <a:bodyPr>
            <a:normAutofit fontScale="90000"/>
          </a:bodyPr>
          <a:lstStyle/>
          <a:p>
            <a:pPr eaLnBrk="1" hangingPunct="1"/>
            <a:r>
              <a:rPr lang="en-US" dirty="0" smtClean="0"/>
              <a:t>Joined Relations Feature </a:t>
            </a:r>
            <a:br>
              <a:rPr lang="en-US" dirty="0" smtClean="0"/>
            </a:br>
            <a:r>
              <a:rPr lang="en-US" dirty="0" smtClean="0"/>
              <a:t>in SQL (cont.)</a:t>
            </a:r>
          </a:p>
        </p:txBody>
      </p:sp>
      <p:sp>
        <p:nvSpPr>
          <p:cNvPr id="45060" name="Rectangle 3"/>
          <p:cNvSpPr>
            <a:spLocks noGrp="1" noChangeArrowheads="1"/>
          </p:cNvSpPr>
          <p:nvPr>
            <p:ph type="body" idx="1"/>
          </p:nvPr>
        </p:nvSpPr>
        <p:spPr>
          <a:xfrm>
            <a:off x="685800" y="1641475"/>
            <a:ext cx="8251825" cy="4802188"/>
          </a:xfrm>
        </p:spPr>
        <p:txBody>
          <a:bodyPr/>
          <a:lstStyle/>
          <a:p>
            <a:pPr eaLnBrk="1" hangingPunct="1">
              <a:lnSpc>
                <a:spcPct val="90000"/>
              </a:lnSpc>
            </a:pPr>
            <a:r>
              <a:rPr lang="en-US" sz="2000" u="sng" dirty="0" smtClean="0">
                <a:solidFill>
                  <a:srgbClr val="000000"/>
                </a:solidFill>
              </a:rPr>
              <a:t>Examples:</a:t>
            </a:r>
            <a:br>
              <a:rPr lang="en-US" sz="2000" u="sng" dirty="0" smtClean="0">
                <a:solidFill>
                  <a:srgbClr val="000000"/>
                </a:solidFill>
              </a:rPr>
            </a:br>
            <a:r>
              <a:rPr lang="en-US" sz="2000" u="sng" dirty="0" smtClean="0">
                <a:solidFill>
                  <a:srgbClr val="000000"/>
                </a:solidFill>
              </a:rPr>
              <a:t/>
            </a:r>
            <a:br>
              <a:rPr lang="en-US" sz="2000" u="sng" dirty="0" smtClean="0">
                <a:solidFill>
                  <a:srgbClr val="000000"/>
                </a:solidFill>
              </a:rPr>
            </a:br>
            <a:r>
              <a:rPr lang="en-US" sz="2000" b="1" dirty="0" smtClean="0">
                <a:solidFill>
                  <a:srgbClr val="000000"/>
                </a:solidFill>
              </a:rPr>
              <a:t>Q8:	SELECT 	E.FNAME, E.LNAME, S.FNAME, S.LNAME</a:t>
            </a:r>
            <a:br>
              <a:rPr lang="en-US" sz="2000" b="1" dirty="0" smtClean="0">
                <a:solidFill>
                  <a:srgbClr val="000000"/>
                </a:solidFill>
              </a:rPr>
            </a:br>
            <a:r>
              <a:rPr lang="en-US" sz="2000" b="1" dirty="0" smtClean="0">
                <a:solidFill>
                  <a:srgbClr val="000000"/>
                </a:solidFill>
              </a:rPr>
              <a:t>	FROM 		EMPLOYEE E S</a:t>
            </a:r>
            <a:br>
              <a:rPr lang="en-US" sz="2000" b="1" dirty="0" smtClean="0">
                <a:solidFill>
                  <a:srgbClr val="000000"/>
                </a:solidFill>
              </a:rPr>
            </a:br>
            <a:r>
              <a:rPr lang="en-US" sz="2000" b="1" dirty="0" smtClean="0">
                <a:solidFill>
                  <a:srgbClr val="000000"/>
                </a:solidFill>
              </a:rPr>
              <a:t>	WHERE	E.SUPERSSN=S.SSN</a:t>
            </a:r>
            <a:br>
              <a:rPr lang="en-US" sz="2000" b="1" dirty="0" smtClean="0">
                <a:solidFill>
                  <a:srgbClr val="000000"/>
                </a:solidFill>
              </a:rPr>
            </a:br>
            <a:r>
              <a:rPr lang="en-US" sz="2000" b="1" dirty="0" smtClean="0">
                <a:solidFill>
                  <a:srgbClr val="000000"/>
                </a:solidFill>
              </a:rPr>
              <a:t/>
            </a:r>
            <a:br>
              <a:rPr lang="en-US" sz="2000" b="1" dirty="0" smtClean="0">
                <a:solidFill>
                  <a:srgbClr val="000000"/>
                </a:solidFill>
              </a:rPr>
            </a:br>
            <a:r>
              <a:rPr lang="en-US" sz="2000" dirty="0" smtClean="0">
                <a:solidFill>
                  <a:srgbClr val="000000"/>
                </a:solidFill>
              </a:rPr>
              <a:t>can be written as:</a:t>
            </a:r>
            <a:br>
              <a:rPr lang="en-US" sz="2000" dirty="0" smtClean="0">
                <a:solidFill>
                  <a:srgbClr val="000000"/>
                </a:solidFill>
              </a:rPr>
            </a:br>
            <a:r>
              <a:rPr lang="en-US" sz="2000" dirty="0" smtClean="0">
                <a:solidFill>
                  <a:srgbClr val="000000"/>
                </a:solidFill>
              </a:rPr>
              <a:t/>
            </a:r>
            <a:br>
              <a:rPr lang="en-US" sz="2000" dirty="0" smtClean="0">
                <a:solidFill>
                  <a:srgbClr val="000000"/>
                </a:solidFill>
              </a:rPr>
            </a:br>
            <a:r>
              <a:rPr lang="en-US" sz="2000" b="1" dirty="0" smtClean="0">
                <a:solidFill>
                  <a:srgbClr val="000000"/>
                </a:solidFill>
              </a:rPr>
              <a:t>Q8:	SELECT	 E.FNAME, E.LNAME, S.FNAME, S.LNAME</a:t>
            </a:r>
            <a:br>
              <a:rPr lang="en-US" sz="2000" b="1" dirty="0" smtClean="0">
                <a:solidFill>
                  <a:srgbClr val="000000"/>
                </a:solidFill>
              </a:rPr>
            </a:br>
            <a:r>
              <a:rPr lang="en-US" sz="2000" b="1" dirty="0" smtClean="0">
                <a:solidFill>
                  <a:srgbClr val="000000"/>
                </a:solidFill>
              </a:rPr>
              <a:t>	FROM 	(EMPLOYEE E  JOIN EMPLOYEE S</a:t>
            </a:r>
            <a:br>
              <a:rPr lang="en-US" sz="2000" b="1" dirty="0" smtClean="0">
                <a:solidFill>
                  <a:srgbClr val="000000"/>
                </a:solidFill>
              </a:rPr>
            </a:br>
            <a:r>
              <a:rPr lang="en-US" sz="2000" b="1" dirty="0" smtClean="0">
                <a:solidFill>
                  <a:srgbClr val="000000"/>
                </a:solidFill>
              </a:rPr>
              <a:t>		ON  E.SUPERSSN=S.SSN)</a:t>
            </a:r>
            <a:br>
              <a:rPr lang="en-US" sz="2000" b="1" dirty="0" smtClean="0">
                <a:solidFill>
                  <a:srgbClr val="000000"/>
                </a:solidFill>
              </a:rPr>
            </a:br>
            <a:r>
              <a:rPr lang="en-US" sz="2000" dirty="0" smtClean="0">
                <a:solidFill>
                  <a:srgbClr val="000000"/>
                </a:solidFill>
              </a:rPr>
              <a:t/>
            </a:r>
            <a:br>
              <a:rPr lang="en-US" sz="2000" dirty="0" smtClean="0">
                <a:solidFill>
                  <a:srgbClr val="000000"/>
                </a:solidFill>
              </a:rPr>
            </a:br>
            <a:r>
              <a:rPr lang="en-US" sz="2000" b="1" dirty="0" smtClean="0">
                <a:solidFill>
                  <a:srgbClr val="000000"/>
                </a:solidFill>
              </a:rPr>
              <a:t>Q1:	SELECT	 FNAME, LNAME, ADDRESS</a:t>
            </a:r>
            <a:br>
              <a:rPr lang="en-US" sz="2000" b="1" dirty="0" smtClean="0">
                <a:solidFill>
                  <a:srgbClr val="000000"/>
                </a:solidFill>
              </a:rPr>
            </a:br>
            <a:r>
              <a:rPr lang="en-US" sz="2000" b="1" dirty="0" smtClean="0">
                <a:solidFill>
                  <a:srgbClr val="000000"/>
                </a:solidFill>
              </a:rPr>
              <a:t>	FROM 	EMPLOYEE, DEPARTMENT</a:t>
            </a:r>
            <a:br>
              <a:rPr lang="en-US" sz="2000" b="1" dirty="0" smtClean="0">
                <a:solidFill>
                  <a:srgbClr val="000000"/>
                </a:solidFill>
              </a:rPr>
            </a:br>
            <a:r>
              <a:rPr lang="en-US" sz="2000" b="1" dirty="0" smtClean="0">
                <a:solidFill>
                  <a:srgbClr val="000000"/>
                </a:solidFill>
              </a:rPr>
              <a:t>	WHERE	DNAME='Research' AND DNUMBER=DNO</a:t>
            </a:r>
            <a:br>
              <a:rPr lang="en-US" sz="2000" b="1" dirty="0" smtClean="0">
                <a:solidFill>
                  <a:srgbClr val="000000"/>
                </a:solidFill>
              </a:rPr>
            </a:br>
            <a:endParaRPr lang="en-US" sz="2400" b="1" dirty="0" smtClean="0">
              <a:solidFill>
                <a:srgbClr val="00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568325" y="269875"/>
            <a:ext cx="8237538" cy="1143000"/>
          </a:xfrm>
        </p:spPr>
        <p:txBody>
          <a:bodyPr>
            <a:normAutofit fontScale="90000"/>
          </a:bodyPr>
          <a:lstStyle/>
          <a:p>
            <a:pPr eaLnBrk="1" hangingPunct="1"/>
            <a:r>
              <a:rPr lang="en-US" dirty="0" smtClean="0"/>
              <a:t>Joined Relations Feature </a:t>
            </a:r>
            <a:br>
              <a:rPr lang="en-US" dirty="0" smtClean="0"/>
            </a:br>
            <a:r>
              <a:rPr lang="en-US" dirty="0" smtClean="0"/>
              <a:t>in SQL (cont.)</a:t>
            </a:r>
          </a:p>
        </p:txBody>
      </p:sp>
      <p:sp>
        <p:nvSpPr>
          <p:cNvPr id="46084" name="Rectangle 3"/>
          <p:cNvSpPr>
            <a:spLocks noGrp="1" noChangeArrowheads="1"/>
          </p:cNvSpPr>
          <p:nvPr>
            <p:ph type="body" idx="1"/>
          </p:nvPr>
        </p:nvSpPr>
        <p:spPr/>
        <p:txBody>
          <a:bodyPr/>
          <a:lstStyle/>
          <a:p>
            <a:pPr eaLnBrk="1" hangingPunct="1">
              <a:lnSpc>
                <a:spcPct val="90000"/>
              </a:lnSpc>
            </a:pPr>
            <a:r>
              <a:rPr lang="en-US" sz="2000" dirty="0" smtClean="0">
                <a:solidFill>
                  <a:srgbClr val="000000"/>
                </a:solidFill>
              </a:rPr>
              <a:t>could be written as:</a:t>
            </a:r>
            <a:br>
              <a:rPr lang="en-US" sz="2000" dirty="0" smtClean="0">
                <a:solidFill>
                  <a:srgbClr val="000000"/>
                </a:solidFill>
              </a:rPr>
            </a:br>
            <a:r>
              <a:rPr lang="en-US" sz="2000" dirty="0" smtClean="0">
                <a:solidFill>
                  <a:srgbClr val="000000"/>
                </a:solidFill>
              </a:rPr>
              <a:t/>
            </a:r>
            <a:br>
              <a:rPr lang="en-US" sz="2000" dirty="0" smtClean="0">
                <a:solidFill>
                  <a:srgbClr val="000000"/>
                </a:solidFill>
              </a:rPr>
            </a:br>
            <a:r>
              <a:rPr lang="en-US" sz="2000" b="1" dirty="0" smtClean="0">
                <a:solidFill>
                  <a:srgbClr val="000000"/>
                </a:solidFill>
              </a:rPr>
              <a:t>Q1:	SELECT	FNAME, LNAME, ADDRESS</a:t>
            </a:r>
            <a:br>
              <a:rPr lang="en-US" sz="2000" b="1" dirty="0" smtClean="0">
                <a:solidFill>
                  <a:srgbClr val="000000"/>
                </a:solidFill>
              </a:rPr>
            </a:br>
            <a:r>
              <a:rPr lang="en-US" sz="2000" b="1" dirty="0" smtClean="0">
                <a:solidFill>
                  <a:srgbClr val="000000"/>
                </a:solidFill>
              </a:rPr>
              <a:t>	FROM 	(EMPLOYEE JOIN DEPARTMENT</a:t>
            </a:r>
            <a:br>
              <a:rPr lang="en-US" sz="2000" b="1" dirty="0" smtClean="0">
                <a:solidFill>
                  <a:srgbClr val="000000"/>
                </a:solidFill>
              </a:rPr>
            </a:br>
            <a:r>
              <a:rPr lang="en-US" sz="2000" b="1" dirty="0" smtClean="0">
                <a:solidFill>
                  <a:srgbClr val="000000"/>
                </a:solidFill>
              </a:rPr>
              <a:t>		 ON DNUMBER=DNO)</a:t>
            </a:r>
            <a:br>
              <a:rPr lang="en-US" sz="2000" b="1" dirty="0" smtClean="0">
                <a:solidFill>
                  <a:srgbClr val="000000"/>
                </a:solidFill>
              </a:rPr>
            </a:br>
            <a:r>
              <a:rPr lang="en-US" sz="2000" b="1" dirty="0" smtClean="0">
                <a:solidFill>
                  <a:srgbClr val="000000"/>
                </a:solidFill>
              </a:rPr>
              <a:t>	WHERE	DNAME='Research’</a:t>
            </a:r>
            <a:br>
              <a:rPr lang="en-US" sz="2000" b="1" dirty="0" smtClean="0">
                <a:solidFill>
                  <a:srgbClr val="000000"/>
                </a:solidFill>
              </a:rPr>
            </a:br>
            <a:r>
              <a:rPr lang="en-US" sz="2000" b="1" dirty="0" smtClean="0">
                <a:solidFill>
                  <a:srgbClr val="000000"/>
                </a:solidFill>
              </a:rPr>
              <a:t/>
            </a:r>
            <a:br>
              <a:rPr lang="en-US" sz="2000" b="1" dirty="0" smtClean="0">
                <a:solidFill>
                  <a:srgbClr val="000000"/>
                </a:solidFill>
              </a:rPr>
            </a:br>
            <a:r>
              <a:rPr lang="en-US" sz="2000" dirty="0" smtClean="0">
                <a:solidFill>
                  <a:srgbClr val="000000"/>
                </a:solidFill>
              </a:rPr>
              <a:t>or as:</a:t>
            </a:r>
            <a:br>
              <a:rPr lang="en-US" sz="2000" dirty="0" smtClean="0">
                <a:solidFill>
                  <a:srgbClr val="000000"/>
                </a:solidFill>
              </a:rPr>
            </a:br>
            <a:r>
              <a:rPr lang="en-US" sz="2000" dirty="0" smtClean="0">
                <a:solidFill>
                  <a:srgbClr val="000000"/>
                </a:solidFill>
              </a:rPr>
              <a:t/>
            </a:r>
            <a:br>
              <a:rPr lang="en-US" sz="2000" dirty="0" smtClean="0">
                <a:solidFill>
                  <a:srgbClr val="000000"/>
                </a:solidFill>
              </a:rPr>
            </a:br>
            <a:r>
              <a:rPr lang="en-US" sz="2000" b="1" dirty="0" smtClean="0">
                <a:solidFill>
                  <a:srgbClr val="000000"/>
                </a:solidFill>
              </a:rPr>
              <a:t>Q1:	SELECT	 FNAME, LNAME, ADDRESS</a:t>
            </a:r>
            <a:br>
              <a:rPr lang="en-US" sz="2000" b="1" dirty="0" smtClean="0">
                <a:solidFill>
                  <a:srgbClr val="000000"/>
                </a:solidFill>
              </a:rPr>
            </a:br>
            <a:r>
              <a:rPr lang="en-US" sz="2000" b="1" dirty="0" smtClean="0">
                <a:solidFill>
                  <a:srgbClr val="000000"/>
                </a:solidFill>
              </a:rPr>
              <a:t>	FROM 	(EMPLOYEE NATURAL JOIN DEPARTMENT</a:t>
            </a:r>
            <a:br>
              <a:rPr lang="en-US" sz="2000" b="1" dirty="0" smtClean="0">
                <a:solidFill>
                  <a:srgbClr val="000000"/>
                </a:solidFill>
              </a:rPr>
            </a:br>
            <a:r>
              <a:rPr lang="en-US" sz="2000" b="1" dirty="0" smtClean="0">
                <a:solidFill>
                  <a:srgbClr val="000000"/>
                </a:solidFill>
              </a:rPr>
              <a:t>		 AS DEPT(DNAME, DNO, MSSN, MSDATE)</a:t>
            </a:r>
            <a:br>
              <a:rPr lang="en-US" sz="2000" b="1" dirty="0" smtClean="0">
                <a:solidFill>
                  <a:srgbClr val="000000"/>
                </a:solidFill>
              </a:rPr>
            </a:br>
            <a:r>
              <a:rPr lang="en-US" sz="2000" b="1" dirty="0" smtClean="0">
                <a:solidFill>
                  <a:srgbClr val="000000"/>
                </a:solidFill>
              </a:rPr>
              <a:t>	WHERE	DNAME='Research’</a:t>
            </a:r>
            <a:endParaRPr lang="en-US" sz="2400" b="1" dirty="0" smtClean="0">
              <a:solidFill>
                <a:srgbClr val="00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568325" y="269875"/>
            <a:ext cx="8237538" cy="1143000"/>
          </a:xfrm>
        </p:spPr>
        <p:txBody>
          <a:bodyPr>
            <a:normAutofit fontScale="90000"/>
          </a:bodyPr>
          <a:lstStyle/>
          <a:p>
            <a:pPr eaLnBrk="1" hangingPunct="1"/>
            <a:r>
              <a:rPr lang="en-US" dirty="0" smtClean="0"/>
              <a:t>Joined Relations Feature </a:t>
            </a:r>
            <a:br>
              <a:rPr lang="en-US" dirty="0" smtClean="0"/>
            </a:br>
            <a:r>
              <a:rPr lang="en-US" dirty="0" smtClean="0"/>
              <a:t>in SQL(cont.)</a:t>
            </a:r>
            <a:endParaRPr lang="en-US" b="1" dirty="0" smtClean="0">
              <a:solidFill>
                <a:srgbClr val="000000"/>
              </a:solidFill>
            </a:endParaRPr>
          </a:p>
        </p:txBody>
      </p:sp>
      <p:sp>
        <p:nvSpPr>
          <p:cNvPr id="47108" name="Rectangle 3"/>
          <p:cNvSpPr>
            <a:spLocks noGrp="1" noChangeArrowheads="1"/>
          </p:cNvSpPr>
          <p:nvPr>
            <p:ph type="body" idx="1"/>
          </p:nvPr>
        </p:nvSpPr>
        <p:spPr/>
        <p:txBody>
          <a:bodyPr/>
          <a:lstStyle/>
          <a:p>
            <a:pPr eaLnBrk="1" hangingPunct="1">
              <a:lnSpc>
                <a:spcPct val="90000"/>
              </a:lnSpc>
            </a:pPr>
            <a:r>
              <a:rPr lang="en-US" sz="2400" dirty="0" smtClean="0">
                <a:solidFill>
                  <a:srgbClr val="000000"/>
                </a:solidFill>
              </a:rPr>
              <a:t>Another Example;</a:t>
            </a:r>
          </a:p>
          <a:p>
            <a:pPr lvl="1" eaLnBrk="1" hangingPunct="1">
              <a:lnSpc>
                <a:spcPct val="90000"/>
              </a:lnSpc>
            </a:pPr>
            <a:r>
              <a:rPr lang="en-US" sz="2400" dirty="0" smtClean="0">
                <a:solidFill>
                  <a:srgbClr val="000000"/>
                </a:solidFill>
              </a:rPr>
              <a:t>Q2 could be written as follows; this illustrates multiple joins in the joined tables</a:t>
            </a:r>
            <a:br>
              <a:rPr lang="en-US" sz="2400" dirty="0" smtClean="0">
                <a:solidFill>
                  <a:srgbClr val="000000"/>
                </a:solidFill>
              </a:rPr>
            </a:br>
            <a:r>
              <a:rPr lang="en-US" sz="2400" dirty="0" smtClean="0">
                <a:solidFill>
                  <a:srgbClr val="000000"/>
                </a:solidFill>
              </a:rPr>
              <a:t/>
            </a:r>
            <a:br>
              <a:rPr lang="en-US" sz="2400" dirty="0" smtClean="0">
                <a:solidFill>
                  <a:srgbClr val="000000"/>
                </a:solidFill>
              </a:rPr>
            </a:br>
            <a:r>
              <a:rPr lang="en-US" sz="2400" b="1" dirty="0" smtClean="0">
                <a:solidFill>
                  <a:srgbClr val="000000"/>
                </a:solidFill>
              </a:rPr>
              <a:t>Q2:	SELECT 	PNUMBER, DNUM, LNAME, 				BDATE, ADDRESS</a:t>
            </a:r>
            <a:br>
              <a:rPr lang="en-US" sz="2400" b="1" dirty="0" smtClean="0">
                <a:solidFill>
                  <a:srgbClr val="000000"/>
                </a:solidFill>
              </a:rPr>
            </a:br>
            <a:r>
              <a:rPr lang="en-US" sz="2400" b="1" dirty="0" smtClean="0">
                <a:solidFill>
                  <a:srgbClr val="000000"/>
                </a:solidFill>
              </a:rPr>
              <a:t>		FROM	(PROJECT JOIN </a:t>
            </a:r>
          </a:p>
          <a:p>
            <a:pPr lvl="1" eaLnBrk="1" hangingPunct="1">
              <a:lnSpc>
                <a:spcPct val="90000"/>
              </a:lnSpc>
              <a:buNone/>
            </a:pPr>
            <a:r>
              <a:rPr lang="en-US" b="1" dirty="0" smtClean="0">
                <a:solidFill>
                  <a:srgbClr val="000000"/>
                </a:solidFill>
              </a:rPr>
              <a:t>                                              </a:t>
            </a:r>
            <a:r>
              <a:rPr lang="en-US" sz="2400" b="1" dirty="0" smtClean="0">
                <a:solidFill>
                  <a:srgbClr val="000000"/>
                </a:solidFill>
              </a:rPr>
              <a:t>DEPARTMENT ON 					 DNUM=DNUMBER) JOIN 				 EMPLOYEE ON 						 MGRSSN=SSN) )</a:t>
            </a:r>
            <a:br>
              <a:rPr lang="en-US" sz="2400" b="1" dirty="0" smtClean="0">
                <a:solidFill>
                  <a:srgbClr val="000000"/>
                </a:solidFill>
              </a:rPr>
            </a:br>
            <a:r>
              <a:rPr lang="en-US" sz="2400" b="1" dirty="0" smtClean="0">
                <a:solidFill>
                  <a:srgbClr val="000000"/>
                </a:solidFill>
              </a:rPr>
              <a:t>		WHERE 	 PLOCATION='Stafford’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457200" y="381000"/>
            <a:ext cx="8229600" cy="1143000"/>
          </a:xfrm>
        </p:spPr>
        <p:txBody>
          <a:bodyPr/>
          <a:lstStyle/>
          <a:p>
            <a:pPr eaLnBrk="1" hangingPunct="1"/>
            <a:r>
              <a:rPr lang="en-US" dirty="0" smtClean="0"/>
              <a:t>AGGREGATE FUNCTIONS</a:t>
            </a:r>
            <a:endParaRPr lang="en-US" b="1" dirty="0" smtClean="0">
              <a:solidFill>
                <a:srgbClr val="000000"/>
              </a:solidFill>
            </a:endParaRPr>
          </a:p>
        </p:txBody>
      </p:sp>
      <p:sp>
        <p:nvSpPr>
          <p:cNvPr id="48132" name="Rectangle 3"/>
          <p:cNvSpPr>
            <a:spLocks noGrp="1" noChangeArrowheads="1"/>
          </p:cNvSpPr>
          <p:nvPr>
            <p:ph type="body" idx="1"/>
          </p:nvPr>
        </p:nvSpPr>
        <p:spPr>
          <a:xfrm>
            <a:off x="685800" y="1641475"/>
            <a:ext cx="8313738" cy="4802188"/>
          </a:xfrm>
        </p:spPr>
        <p:txBody>
          <a:bodyPr/>
          <a:lstStyle/>
          <a:p>
            <a:pPr eaLnBrk="1" hangingPunct="1"/>
            <a:r>
              <a:rPr lang="en-US" sz="2400" dirty="0" smtClean="0">
                <a:solidFill>
                  <a:srgbClr val="000000"/>
                </a:solidFill>
              </a:rPr>
              <a:t>Include </a:t>
            </a:r>
            <a:r>
              <a:rPr lang="en-US" sz="2400" b="1" dirty="0" smtClean="0">
                <a:solidFill>
                  <a:srgbClr val="000000"/>
                </a:solidFill>
              </a:rPr>
              <a:t>COUNT</a:t>
            </a:r>
            <a:r>
              <a:rPr lang="en-US" sz="2400" dirty="0" smtClean="0">
                <a:solidFill>
                  <a:srgbClr val="000000"/>
                </a:solidFill>
              </a:rPr>
              <a:t>, </a:t>
            </a:r>
            <a:r>
              <a:rPr lang="en-US" sz="2400" b="1" dirty="0" smtClean="0">
                <a:solidFill>
                  <a:srgbClr val="000000"/>
                </a:solidFill>
              </a:rPr>
              <a:t>SUM</a:t>
            </a:r>
            <a:r>
              <a:rPr lang="en-US" sz="2400" dirty="0" smtClean="0">
                <a:solidFill>
                  <a:srgbClr val="000000"/>
                </a:solidFill>
              </a:rPr>
              <a:t>, </a:t>
            </a:r>
            <a:r>
              <a:rPr lang="en-US" sz="2400" b="1" dirty="0" smtClean="0">
                <a:solidFill>
                  <a:srgbClr val="000000"/>
                </a:solidFill>
              </a:rPr>
              <a:t>MAX</a:t>
            </a:r>
            <a:r>
              <a:rPr lang="en-US" sz="2400" dirty="0" smtClean="0">
                <a:solidFill>
                  <a:srgbClr val="000000"/>
                </a:solidFill>
              </a:rPr>
              <a:t>, </a:t>
            </a:r>
            <a:r>
              <a:rPr lang="en-US" sz="2400" b="1" dirty="0" smtClean="0">
                <a:solidFill>
                  <a:srgbClr val="000000"/>
                </a:solidFill>
              </a:rPr>
              <a:t>MIN</a:t>
            </a:r>
            <a:r>
              <a:rPr lang="en-US" sz="2400" dirty="0" smtClean="0">
                <a:solidFill>
                  <a:srgbClr val="000000"/>
                </a:solidFill>
              </a:rPr>
              <a:t>, and </a:t>
            </a:r>
            <a:r>
              <a:rPr lang="en-US" sz="2400" b="1" dirty="0" smtClean="0">
                <a:solidFill>
                  <a:srgbClr val="000000"/>
                </a:solidFill>
              </a:rPr>
              <a:t>AVG</a:t>
            </a:r>
          </a:p>
          <a:p>
            <a:pPr eaLnBrk="1" hangingPunct="1"/>
            <a:r>
              <a:rPr lang="en-US" sz="2400" u="sng" dirty="0" smtClean="0">
                <a:solidFill>
                  <a:srgbClr val="000000"/>
                </a:solidFill>
              </a:rPr>
              <a:t>Query 15:</a:t>
            </a:r>
            <a:r>
              <a:rPr lang="en-US" sz="2400" dirty="0" smtClean="0">
                <a:solidFill>
                  <a:srgbClr val="000000"/>
                </a:solidFill>
              </a:rPr>
              <a:t> Find the maximum salary, the minimum salary, and the average salary among all employees.</a:t>
            </a:r>
            <a:br>
              <a:rPr lang="en-US" sz="2400" dirty="0" smtClean="0">
                <a:solidFill>
                  <a:srgbClr val="000000"/>
                </a:solidFill>
              </a:rPr>
            </a:br>
            <a:r>
              <a:rPr lang="en-US" sz="2400" dirty="0" smtClean="0">
                <a:solidFill>
                  <a:srgbClr val="000000"/>
                </a:solidFill>
              </a:rPr>
              <a:t/>
            </a:r>
            <a:br>
              <a:rPr lang="en-US" sz="2400" dirty="0" smtClean="0">
                <a:solidFill>
                  <a:srgbClr val="000000"/>
                </a:solidFill>
              </a:rPr>
            </a:br>
            <a:r>
              <a:rPr lang="en-US" sz="2400" b="1" dirty="0" smtClean="0">
                <a:solidFill>
                  <a:srgbClr val="000000"/>
                </a:solidFill>
              </a:rPr>
              <a:t>Q15:	SELECT  MAX(SALARY), MIN(SALARY),</a:t>
            </a:r>
          </a:p>
          <a:p>
            <a:pPr eaLnBrk="1" hangingPunct="1">
              <a:buNone/>
            </a:pPr>
            <a:r>
              <a:rPr lang="en-US" sz="2400" b="1" dirty="0" smtClean="0">
                <a:solidFill>
                  <a:srgbClr val="000000"/>
                </a:solidFill>
              </a:rPr>
              <a:t>                              AVG(SALARY)</a:t>
            </a:r>
            <a:br>
              <a:rPr lang="en-US" sz="2400" b="1" dirty="0" smtClean="0">
                <a:solidFill>
                  <a:srgbClr val="000000"/>
                </a:solidFill>
              </a:rPr>
            </a:br>
            <a:r>
              <a:rPr lang="en-US" sz="2400" b="1" dirty="0" smtClean="0">
                <a:solidFill>
                  <a:srgbClr val="000000"/>
                </a:solidFill>
              </a:rPr>
              <a:t>		FROM	EMPLOYEE</a:t>
            </a:r>
            <a:br>
              <a:rPr lang="en-US" sz="2400" b="1" dirty="0" smtClean="0">
                <a:solidFill>
                  <a:srgbClr val="000000"/>
                </a:solidFill>
              </a:rPr>
            </a:br>
            <a:endParaRPr lang="en-US" sz="2400" b="1" dirty="0" smtClean="0">
              <a:solidFill>
                <a:srgbClr val="000000"/>
              </a:solidFill>
            </a:endParaRPr>
          </a:p>
          <a:p>
            <a:pPr lvl="1" eaLnBrk="1" hangingPunct="1"/>
            <a:r>
              <a:rPr lang="en-US" sz="2400" dirty="0" smtClean="0">
                <a:solidFill>
                  <a:srgbClr val="000000"/>
                </a:solidFill>
              </a:rPr>
              <a:t>Some SQL implementations </a:t>
            </a:r>
            <a:r>
              <a:rPr lang="en-US" sz="2400" i="1" dirty="0" smtClean="0">
                <a:solidFill>
                  <a:srgbClr val="000000"/>
                </a:solidFill>
              </a:rPr>
              <a:t>may not allow more than one function</a:t>
            </a:r>
            <a:r>
              <a:rPr lang="en-US" sz="2400" dirty="0" smtClean="0">
                <a:solidFill>
                  <a:srgbClr val="000000"/>
                </a:solidFill>
              </a:rPr>
              <a:t>  in the SELECT-clause</a:t>
            </a:r>
            <a:endParaRPr lang="en-US" b="1" dirty="0" smtClean="0">
              <a:solidFill>
                <a:srgbClr val="00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smtClean="0"/>
              <a:t>AGGREGATE FUNCTIONS (cont.)</a:t>
            </a:r>
            <a:endParaRPr lang="en-US" b="1" smtClean="0">
              <a:solidFill>
                <a:srgbClr val="000000"/>
              </a:solidFill>
            </a:endParaRPr>
          </a:p>
        </p:txBody>
      </p:sp>
      <p:sp>
        <p:nvSpPr>
          <p:cNvPr id="49156" name="Rectangle 3"/>
          <p:cNvSpPr>
            <a:spLocks noGrp="1" noChangeArrowheads="1"/>
          </p:cNvSpPr>
          <p:nvPr>
            <p:ph type="body" idx="1"/>
          </p:nvPr>
        </p:nvSpPr>
        <p:spPr>
          <a:xfrm>
            <a:off x="685800" y="1814513"/>
            <a:ext cx="7772400" cy="4511675"/>
          </a:xfrm>
        </p:spPr>
        <p:txBody>
          <a:bodyPr/>
          <a:lstStyle/>
          <a:p>
            <a:pPr eaLnBrk="1" hangingPunct="1">
              <a:lnSpc>
                <a:spcPct val="90000"/>
              </a:lnSpc>
            </a:pPr>
            <a:r>
              <a:rPr lang="en-US" sz="2400" u="sng" smtClean="0">
                <a:solidFill>
                  <a:srgbClr val="000000"/>
                </a:solidFill>
              </a:rPr>
              <a:t>Query 16:</a:t>
            </a:r>
            <a:r>
              <a:rPr lang="en-US" sz="2400" smtClean="0">
                <a:solidFill>
                  <a:srgbClr val="000000"/>
                </a:solidFill>
              </a:rPr>
              <a:t> Find the maximum salary, the minimum salary, and the average salary among employees who work for the 'Research' department.</a:t>
            </a:r>
            <a:br>
              <a:rPr lang="en-US" sz="2400" smtClean="0">
                <a:solidFill>
                  <a:srgbClr val="000000"/>
                </a:solidFill>
              </a:rPr>
            </a:br>
            <a:r>
              <a:rPr lang="en-US" sz="2400" smtClean="0">
                <a:solidFill>
                  <a:srgbClr val="000000"/>
                </a:solidFill>
              </a:rPr>
              <a:t/>
            </a:r>
            <a:br>
              <a:rPr lang="en-US" sz="2400" smtClean="0">
                <a:solidFill>
                  <a:srgbClr val="000000"/>
                </a:solidFill>
              </a:rPr>
            </a:br>
            <a:r>
              <a:rPr lang="en-US" sz="2400" b="1" smtClean="0">
                <a:solidFill>
                  <a:srgbClr val="000000"/>
                </a:solidFill>
              </a:rPr>
              <a:t>Q16: SELECT 	MAX(SALARY), MIN(SALARY), 			AVG(SALARY)</a:t>
            </a:r>
            <a:br>
              <a:rPr lang="en-US" sz="2400" b="1" smtClean="0">
                <a:solidFill>
                  <a:srgbClr val="000000"/>
                </a:solidFill>
              </a:rPr>
            </a:br>
            <a:r>
              <a:rPr lang="en-US" sz="2400" b="1" smtClean="0">
                <a:solidFill>
                  <a:srgbClr val="000000"/>
                </a:solidFill>
              </a:rPr>
              <a:t>	FROM	EMPLOYEE, DEPARTMENT</a:t>
            </a:r>
            <a:br>
              <a:rPr lang="en-US" sz="2400" b="1" smtClean="0">
                <a:solidFill>
                  <a:srgbClr val="000000"/>
                </a:solidFill>
              </a:rPr>
            </a:br>
            <a:r>
              <a:rPr lang="en-US" sz="2400" b="1" smtClean="0">
                <a:solidFill>
                  <a:srgbClr val="000000"/>
                </a:solidFill>
              </a:rPr>
              <a:t>	WHERE	DNO=DNUMBER AND 					DNAME='Research'</a:t>
            </a:r>
            <a:r>
              <a:rPr lang="en-US" sz="2400" u="sng" smtClean="0">
                <a:solidFill>
                  <a:srgbClr val="000000"/>
                </a:solidFill>
              </a:rPr>
              <a:t/>
            </a:r>
            <a:br>
              <a:rPr lang="en-US" sz="2400" u="sng" smtClean="0">
                <a:solidFill>
                  <a:srgbClr val="000000"/>
                </a:solidFill>
              </a:rPr>
            </a:br>
            <a:endParaRPr lang="en-US" sz="2800" b="1" smtClean="0">
              <a:solidFill>
                <a:srgbClr val="00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smtClean="0"/>
              <a:t>AGGREGATE FUNCTIONS (cont.)</a:t>
            </a:r>
            <a:endParaRPr lang="en-US" b="1" smtClean="0">
              <a:solidFill>
                <a:srgbClr val="000000"/>
              </a:solidFill>
            </a:endParaRPr>
          </a:p>
        </p:txBody>
      </p:sp>
      <p:sp>
        <p:nvSpPr>
          <p:cNvPr id="50180" name="Rectangle 3"/>
          <p:cNvSpPr>
            <a:spLocks noGrp="1" noChangeArrowheads="1"/>
          </p:cNvSpPr>
          <p:nvPr>
            <p:ph type="body" idx="1"/>
          </p:nvPr>
        </p:nvSpPr>
        <p:spPr>
          <a:xfrm>
            <a:off x="685800" y="1814513"/>
            <a:ext cx="7772400" cy="4511675"/>
          </a:xfrm>
        </p:spPr>
        <p:txBody>
          <a:bodyPr/>
          <a:lstStyle/>
          <a:p>
            <a:pPr eaLnBrk="1" hangingPunct="1">
              <a:lnSpc>
                <a:spcPct val="90000"/>
              </a:lnSpc>
            </a:pPr>
            <a:r>
              <a:rPr lang="en-US" sz="2400" u="sng" dirty="0" smtClean="0">
                <a:solidFill>
                  <a:srgbClr val="000000"/>
                </a:solidFill>
              </a:rPr>
              <a:t>Queries 17 and 18:</a:t>
            </a:r>
            <a:r>
              <a:rPr lang="en-US" sz="2400" dirty="0" smtClean="0">
                <a:solidFill>
                  <a:srgbClr val="000000"/>
                </a:solidFill>
              </a:rPr>
              <a:t> Retrieve the total number of employees in the company (Q17), and the number of employees in the 'Research' department (Q18).</a:t>
            </a:r>
            <a:br>
              <a:rPr lang="en-US" sz="2400" dirty="0" smtClean="0">
                <a:solidFill>
                  <a:srgbClr val="000000"/>
                </a:solidFill>
              </a:rPr>
            </a:br>
            <a:r>
              <a:rPr lang="en-US" sz="2400" dirty="0" smtClean="0">
                <a:solidFill>
                  <a:srgbClr val="000000"/>
                </a:solidFill>
              </a:rPr>
              <a:t/>
            </a:r>
            <a:br>
              <a:rPr lang="en-US" sz="2400" dirty="0" smtClean="0">
                <a:solidFill>
                  <a:srgbClr val="000000"/>
                </a:solidFill>
              </a:rPr>
            </a:br>
            <a:r>
              <a:rPr lang="en-US" sz="2400" b="1" dirty="0" smtClean="0">
                <a:solidFill>
                  <a:srgbClr val="000000"/>
                </a:solidFill>
              </a:rPr>
              <a:t>Q17:	SELECT  	COUNT (*)</a:t>
            </a:r>
            <a:br>
              <a:rPr lang="en-US" sz="2400" b="1" dirty="0" smtClean="0">
                <a:solidFill>
                  <a:srgbClr val="000000"/>
                </a:solidFill>
              </a:rPr>
            </a:br>
            <a:r>
              <a:rPr lang="en-US" sz="2400" b="1" dirty="0" smtClean="0">
                <a:solidFill>
                  <a:srgbClr val="000000"/>
                </a:solidFill>
              </a:rPr>
              <a:t>	FROM	EMPLOYEE</a:t>
            </a:r>
            <a:br>
              <a:rPr lang="en-US" sz="2400" b="1" dirty="0" smtClean="0">
                <a:solidFill>
                  <a:srgbClr val="000000"/>
                </a:solidFill>
              </a:rPr>
            </a:br>
            <a:r>
              <a:rPr lang="en-US" sz="2400" b="1" dirty="0" smtClean="0">
                <a:solidFill>
                  <a:srgbClr val="000000"/>
                </a:solidFill>
              </a:rPr>
              <a:t/>
            </a:r>
            <a:br>
              <a:rPr lang="en-US" sz="2400" b="1" dirty="0" smtClean="0">
                <a:solidFill>
                  <a:srgbClr val="000000"/>
                </a:solidFill>
              </a:rPr>
            </a:br>
            <a:r>
              <a:rPr lang="en-US" sz="2400" b="1" dirty="0" smtClean="0">
                <a:solidFill>
                  <a:srgbClr val="000000"/>
                </a:solidFill>
              </a:rPr>
              <a:t>Q18:	SELECT  	COUNT (*)</a:t>
            </a:r>
            <a:br>
              <a:rPr lang="en-US" sz="2400" b="1" dirty="0" smtClean="0">
                <a:solidFill>
                  <a:srgbClr val="000000"/>
                </a:solidFill>
              </a:rPr>
            </a:br>
            <a:r>
              <a:rPr lang="en-US" sz="2400" b="1" dirty="0" smtClean="0">
                <a:solidFill>
                  <a:srgbClr val="000000"/>
                </a:solidFill>
              </a:rPr>
              <a:t>         FROM	EMPLOYEE, 	DEPARTMENT</a:t>
            </a:r>
            <a:br>
              <a:rPr lang="en-US" sz="2400" b="1" dirty="0" smtClean="0">
                <a:solidFill>
                  <a:srgbClr val="000000"/>
                </a:solidFill>
              </a:rPr>
            </a:br>
            <a:r>
              <a:rPr lang="en-US" sz="2400" b="1" dirty="0" smtClean="0">
                <a:solidFill>
                  <a:srgbClr val="000000"/>
                </a:solidFill>
              </a:rPr>
              <a:t>	WHERE	DNO=DNUMBER AND 					DNAME='Research’</a:t>
            </a:r>
            <a:endParaRPr lang="en-US" sz="2800" b="1" dirty="0" smtClean="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r>
              <a:rPr lang="en-IN" dirty="0" smtClean="0"/>
              <a:t>Employee</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IN" dirty="0" smtClean="0"/>
          </a:p>
          <a:p>
            <a:r>
              <a:rPr lang="en-IN" dirty="0" smtClean="0"/>
              <a:t>{t | Employee(t) and t.salary &gt; 50000}</a:t>
            </a:r>
          </a:p>
          <a:p>
            <a:r>
              <a:rPr lang="en-IN" dirty="0" smtClean="0"/>
              <a:t>{t.Fname, t.Lname | Employee(t) and t.salary &gt; 50000}</a:t>
            </a:r>
            <a:endParaRPr lang="en-IN" dirty="0"/>
          </a:p>
        </p:txBody>
      </p:sp>
      <p:graphicFrame>
        <p:nvGraphicFramePr>
          <p:cNvPr id="4" name="Table 3"/>
          <p:cNvGraphicFramePr>
            <a:graphicFrameLocks noGrp="1"/>
          </p:cNvGraphicFramePr>
          <p:nvPr/>
        </p:nvGraphicFramePr>
        <p:xfrm>
          <a:off x="1371600" y="1478280"/>
          <a:ext cx="6248400" cy="2194560"/>
        </p:xfrm>
        <a:graphic>
          <a:graphicData uri="http://schemas.openxmlformats.org/drawingml/2006/table">
            <a:tbl>
              <a:tblPr firstRow="1" bandRow="1">
                <a:tableStyleId>{5C22544A-7EE6-4342-B048-85BDC9FD1C3A}</a:tableStyleId>
              </a:tblPr>
              <a:tblGrid>
                <a:gridCol w="1562100"/>
                <a:gridCol w="1562100"/>
                <a:gridCol w="1562100"/>
                <a:gridCol w="1562100"/>
              </a:tblGrid>
              <a:tr h="358140">
                <a:tc>
                  <a:txBody>
                    <a:bodyPr/>
                    <a:lstStyle/>
                    <a:p>
                      <a:r>
                        <a:rPr kumimoji="0" lang="en-IN" sz="1800" b="1" kern="1200" baseline="0" dirty="0" smtClean="0">
                          <a:solidFill>
                            <a:schemeClr val="lt1"/>
                          </a:solidFill>
                          <a:latin typeface="+mn-lt"/>
                          <a:ea typeface="+mn-ea"/>
                          <a:cs typeface="+mn-cs"/>
                        </a:rPr>
                        <a:t>SSN</a:t>
                      </a:r>
                      <a:endParaRPr lang="en-IN" dirty="0"/>
                    </a:p>
                  </a:txBody>
                  <a:tcPr/>
                </a:tc>
                <a:tc>
                  <a:txBody>
                    <a:bodyPr/>
                    <a:lstStyle/>
                    <a:p>
                      <a:r>
                        <a:rPr kumimoji="0" lang="en-IN" sz="1800" b="1" kern="1200" baseline="0" dirty="0" err="1" smtClean="0">
                          <a:solidFill>
                            <a:schemeClr val="lt1"/>
                          </a:solidFill>
                          <a:latin typeface="+mn-lt"/>
                          <a:ea typeface="+mn-ea"/>
                          <a:cs typeface="+mn-cs"/>
                        </a:rPr>
                        <a:t>Lname</a:t>
                      </a:r>
                      <a:endParaRPr lang="en-IN" dirty="0"/>
                    </a:p>
                  </a:txBody>
                  <a:tcPr/>
                </a:tc>
                <a:tc>
                  <a:txBody>
                    <a:bodyPr/>
                    <a:lstStyle/>
                    <a:p>
                      <a:r>
                        <a:rPr kumimoji="0" lang="en-IN" sz="1800" b="1" kern="1200" baseline="0" dirty="0" err="1" smtClean="0">
                          <a:solidFill>
                            <a:schemeClr val="lt1"/>
                          </a:solidFill>
                          <a:latin typeface="+mn-lt"/>
                          <a:ea typeface="+mn-ea"/>
                          <a:cs typeface="+mn-cs"/>
                        </a:rPr>
                        <a:t>Fname</a:t>
                      </a:r>
                      <a:endParaRPr lang="en-IN" dirty="0"/>
                    </a:p>
                  </a:txBody>
                  <a:tcPr/>
                </a:tc>
                <a:tc>
                  <a:txBody>
                    <a:bodyPr/>
                    <a:lstStyle/>
                    <a:p>
                      <a:r>
                        <a:rPr lang="en-US" dirty="0" smtClean="0"/>
                        <a:t>Salary</a:t>
                      </a:r>
                      <a:endParaRPr lang="en-IN" dirty="0"/>
                    </a:p>
                  </a:txBody>
                  <a:tcPr/>
                </a:tc>
              </a:tr>
              <a:tr h="358140">
                <a:tc>
                  <a:txBody>
                    <a:bodyPr/>
                    <a:lstStyle/>
                    <a:p>
                      <a:r>
                        <a:rPr kumimoji="0" lang="en-IN" sz="1800" kern="1200" baseline="0" dirty="0" smtClean="0">
                          <a:solidFill>
                            <a:schemeClr val="dk1"/>
                          </a:solidFill>
                          <a:latin typeface="+mn-lt"/>
                          <a:ea typeface="+mn-ea"/>
                          <a:cs typeface="+mn-cs"/>
                        </a:rPr>
                        <a:t>111-22-3333</a:t>
                      </a:r>
                      <a:endParaRPr lang="en-IN" dirty="0"/>
                    </a:p>
                  </a:txBody>
                  <a:tcPr/>
                </a:tc>
                <a:tc>
                  <a:txBody>
                    <a:bodyPr/>
                    <a:lstStyle/>
                    <a:p>
                      <a:r>
                        <a:rPr kumimoji="0" lang="en-IN" sz="1800" kern="1200" baseline="0" dirty="0" smtClean="0">
                          <a:solidFill>
                            <a:schemeClr val="dk1"/>
                          </a:solidFill>
                          <a:latin typeface="+mn-lt"/>
                          <a:ea typeface="+mn-ea"/>
                          <a:cs typeface="+mn-cs"/>
                        </a:rPr>
                        <a:t>Smith</a:t>
                      </a:r>
                      <a:endParaRPr lang="en-IN" dirty="0"/>
                    </a:p>
                  </a:txBody>
                  <a:tcPr/>
                </a:tc>
                <a:tc>
                  <a:txBody>
                    <a:bodyPr/>
                    <a:lstStyle/>
                    <a:p>
                      <a:r>
                        <a:rPr kumimoji="0" lang="en-IN" sz="1800" kern="1200" baseline="0" dirty="0" smtClean="0">
                          <a:solidFill>
                            <a:schemeClr val="dk1"/>
                          </a:solidFill>
                          <a:latin typeface="+mn-lt"/>
                          <a:ea typeface="+mn-ea"/>
                          <a:cs typeface="+mn-cs"/>
                        </a:rPr>
                        <a:t> John</a:t>
                      </a:r>
                      <a:endParaRPr lang="en-IN" dirty="0"/>
                    </a:p>
                  </a:txBody>
                  <a:tcPr/>
                </a:tc>
                <a:tc>
                  <a:txBody>
                    <a:bodyPr/>
                    <a:lstStyle/>
                    <a:p>
                      <a:r>
                        <a:rPr kumimoji="0" lang="en-IN" sz="1800" kern="1200" baseline="0" dirty="0" smtClean="0">
                          <a:solidFill>
                            <a:schemeClr val="dk1"/>
                          </a:solidFill>
                          <a:latin typeface="+mn-lt"/>
                          <a:ea typeface="+mn-ea"/>
                          <a:cs typeface="+mn-cs"/>
                        </a:rPr>
                        <a:t>30000</a:t>
                      </a:r>
                      <a:endParaRPr lang="en-IN" dirty="0"/>
                    </a:p>
                  </a:txBody>
                  <a:tcPr/>
                </a:tc>
              </a:tr>
              <a:tr h="358140">
                <a:tc>
                  <a:txBody>
                    <a:bodyPr/>
                    <a:lstStyle/>
                    <a:p>
                      <a:r>
                        <a:rPr kumimoji="0" lang="en-IN" sz="1800" kern="1200" baseline="0" dirty="0" smtClean="0">
                          <a:solidFill>
                            <a:schemeClr val="dk1"/>
                          </a:solidFill>
                          <a:latin typeface="+mn-lt"/>
                          <a:ea typeface="+mn-ea"/>
                          <a:cs typeface="+mn-cs"/>
                        </a:rPr>
                        <a:t>121-23-3333</a:t>
                      </a:r>
                      <a:endParaRPr lang="en-IN" dirty="0"/>
                    </a:p>
                  </a:txBody>
                  <a:tcPr/>
                </a:tc>
                <a:tc>
                  <a:txBody>
                    <a:bodyPr/>
                    <a:lstStyle/>
                    <a:p>
                      <a:r>
                        <a:rPr kumimoji="0" lang="en-IN" sz="1800" kern="1200" baseline="0" dirty="0" smtClean="0">
                          <a:solidFill>
                            <a:schemeClr val="dk1"/>
                          </a:solidFill>
                          <a:latin typeface="+mn-lt"/>
                          <a:ea typeface="+mn-ea"/>
                          <a:cs typeface="+mn-cs"/>
                        </a:rPr>
                        <a:t>Wong</a:t>
                      </a:r>
                      <a:endParaRPr lang="en-IN" dirty="0"/>
                    </a:p>
                  </a:txBody>
                  <a:tcPr/>
                </a:tc>
                <a:tc>
                  <a:txBody>
                    <a:bodyPr/>
                    <a:lstStyle/>
                    <a:p>
                      <a:r>
                        <a:rPr kumimoji="0" lang="en-IN" sz="1800" kern="1200" baseline="0" dirty="0" smtClean="0">
                          <a:solidFill>
                            <a:schemeClr val="dk1"/>
                          </a:solidFill>
                          <a:latin typeface="+mn-lt"/>
                          <a:ea typeface="+mn-ea"/>
                          <a:cs typeface="+mn-cs"/>
                        </a:rPr>
                        <a:t> Frank</a:t>
                      </a:r>
                      <a:endParaRPr lang="en-IN" dirty="0"/>
                    </a:p>
                  </a:txBody>
                  <a:tcPr/>
                </a:tc>
                <a:tc>
                  <a:txBody>
                    <a:bodyPr/>
                    <a:lstStyle/>
                    <a:p>
                      <a:r>
                        <a:rPr kumimoji="0" lang="en-IN" sz="1800" kern="1200" baseline="0" dirty="0" smtClean="0">
                          <a:solidFill>
                            <a:schemeClr val="dk1"/>
                          </a:solidFill>
                          <a:latin typeface="+mn-lt"/>
                          <a:ea typeface="+mn-ea"/>
                          <a:cs typeface="+mn-cs"/>
                        </a:rPr>
                        <a:t>45000</a:t>
                      </a:r>
                      <a:endParaRPr lang="en-IN" dirty="0"/>
                    </a:p>
                  </a:txBody>
                  <a:tcPr/>
                </a:tc>
              </a:tr>
              <a:tr h="358140">
                <a:tc>
                  <a:txBody>
                    <a:bodyPr/>
                    <a:lstStyle/>
                    <a:p>
                      <a:r>
                        <a:rPr kumimoji="0" lang="en-IN" sz="1800" kern="1200" baseline="0" dirty="0" smtClean="0">
                          <a:solidFill>
                            <a:schemeClr val="dk1"/>
                          </a:solidFill>
                          <a:latin typeface="+mn-lt"/>
                          <a:ea typeface="+mn-ea"/>
                          <a:cs typeface="+mn-cs"/>
                        </a:rPr>
                        <a:t>153-32-1342</a:t>
                      </a:r>
                      <a:endParaRPr lang="en-IN" dirty="0"/>
                    </a:p>
                  </a:txBody>
                  <a:tcPr/>
                </a:tc>
                <a:tc>
                  <a:txBody>
                    <a:bodyPr/>
                    <a:lstStyle/>
                    <a:p>
                      <a:r>
                        <a:rPr kumimoji="0" lang="en-IN" sz="1800" kern="1200" baseline="0" dirty="0" smtClean="0">
                          <a:solidFill>
                            <a:schemeClr val="dk1"/>
                          </a:solidFill>
                          <a:latin typeface="+mn-lt"/>
                          <a:ea typeface="+mn-ea"/>
                          <a:cs typeface="+mn-cs"/>
                        </a:rPr>
                        <a:t>Wallace</a:t>
                      </a:r>
                      <a:endParaRPr lang="en-IN" dirty="0"/>
                    </a:p>
                  </a:txBody>
                  <a:tcPr/>
                </a:tc>
                <a:tc>
                  <a:txBody>
                    <a:bodyPr/>
                    <a:lstStyle/>
                    <a:p>
                      <a:r>
                        <a:rPr kumimoji="0" lang="en-IN" sz="1800" kern="1200" baseline="0" dirty="0" smtClean="0">
                          <a:solidFill>
                            <a:schemeClr val="dk1"/>
                          </a:solidFill>
                          <a:latin typeface="+mn-lt"/>
                          <a:ea typeface="+mn-ea"/>
                          <a:cs typeface="+mn-cs"/>
                        </a:rPr>
                        <a:t>Jennifer</a:t>
                      </a:r>
                      <a:endParaRPr lang="en-IN" dirty="0"/>
                    </a:p>
                  </a:txBody>
                  <a:tcPr/>
                </a:tc>
                <a:tc>
                  <a:txBody>
                    <a:bodyPr/>
                    <a:lstStyle/>
                    <a:p>
                      <a:r>
                        <a:rPr kumimoji="0" lang="en-IN" sz="1800" kern="1200" baseline="0" dirty="0" smtClean="0">
                          <a:solidFill>
                            <a:schemeClr val="dk1"/>
                          </a:solidFill>
                          <a:latin typeface="+mn-lt"/>
                          <a:ea typeface="+mn-ea"/>
                          <a:cs typeface="+mn-cs"/>
                        </a:rPr>
                        <a:t>43000</a:t>
                      </a:r>
                      <a:endParaRPr lang="en-IN" dirty="0"/>
                    </a:p>
                  </a:txBody>
                  <a:tcPr/>
                </a:tc>
              </a:tr>
              <a:tr h="358140">
                <a:tc>
                  <a:txBody>
                    <a:bodyPr/>
                    <a:lstStyle/>
                    <a:p>
                      <a:r>
                        <a:rPr kumimoji="0" lang="en-IN" sz="1800" kern="1200" baseline="0" dirty="0" smtClean="0">
                          <a:solidFill>
                            <a:schemeClr val="dk1"/>
                          </a:solidFill>
                          <a:latin typeface="+mn-lt"/>
                          <a:ea typeface="+mn-ea"/>
                          <a:cs typeface="+mn-cs"/>
                        </a:rPr>
                        <a:t>154-33-3333</a:t>
                      </a:r>
                      <a:endParaRPr lang="en-IN" dirty="0"/>
                    </a:p>
                  </a:txBody>
                  <a:tcPr/>
                </a:tc>
                <a:tc>
                  <a:txBody>
                    <a:bodyPr/>
                    <a:lstStyle/>
                    <a:p>
                      <a:r>
                        <a:rPr kumimoji="0" lang="en-IN" sz="1800" kern="1200" baseline="0" dirty="0" smtClean="0">
                          <a:solidFill>
                            <a:schemeClr val="dk1"/>
                          </a:solidFill>
                          <a:latin typeface="+mn-lt"/>
                          <a:ea typeface="+mn-ea"/>
                          <a:cs typeface="+mn-cs"/>
                        </a:rPr>
                        <a:t>Borg</a:t>
                      </a:r>
                      <a:endParaRPr lang="en-IN" dirty="0"/>
                    </a:p>
                  </a:txBody>
                  <a:tcPr/>
                </a:tc>
                <a:tc>
                  <a:txBody>
                    <a:bodyPr/>
                    <a:lstStyle/>
                    <a:p>
                      <a:r>
                        <a:rPr kumimoji="0" lang="en-IN" sz="1800" kern="1200" baseline="0" dirty="0" smtClean="0">
                          <a:solidFill>
                            <a:schemeClr val="dk1"/>
                          </a:solidFill>
                          <a:latin typeface="+mn-lt"/>
                          <a:ea typeface="+mn-ea"/>
                          <a:cs typeface="+mn-cs"/>
                        </a:rPr>
                        <a:t>James</a:t>
                      </a:r>
                      <a:endParaRPr lang="en-IN" dirty="0"/>
                    </a:p>
                  </a:txBody>
                  <a:tcPr/>
                </a:tc>
                <a:tc>
                  <a:txBody>
                    <a:bodyPr/>
                    <a:lstStyle/>
                    <a:p>
                      <a:r>
                        <a:rPr kumimoji="0" lang="en-IN" sz="1800" kern="1200" baseline="0" dirty="0" smtClean="0">
                          <a:solidFill>
                            <a:schemeClr val="dk1"/>
                          </a:solidFill>
                          <a:latin typeface="+mn-lt"/>
                          <a:ea typeface="+mn-ea"/>
                          <a:cs typeface="+mn-cs"/>
                        </a:rPr>
                        <a:t>56000</a:t>
                      </a:r>
                      <a:endParaRPr lang="en-IN" dirty="0"/>
                    </a:p>
                  </a:txBody>
                  <a:tcPr/>
                </a:tc>
              </a:tr>
              <a:tr h="358140">
                <a:tc>
                  <a:txBody>
                    <a:bodyPr/>
                    <a:lstStyle/>
                    <a:p>
                      <a:r>
                        <a:rPr kumimoji="0" lang="en-IN" sz="1800" kern="1200" baseline="0" dirty="0" smtClean="0">
                          <a:solidFill>
                            <a:schemeClr val="dk1"/>
                          </a:solidFill>
                          <a:latin typeface="+mn-lt"/>
                          <a:ea typeface="+mn-ea"/>
                          <a:cs typeface="+mn-cs"/>
                        </a:rPr>
                        <a:t>555-44-5555</a:t>
                      </a:r>
                      <a:endParaRPr lang="en-IN" dirty="0"/>
                    </a:p>
                  </a:txBody>
                  <a:tcPr/>
                </a:tc>
                <a:tc>
                  <a:txBody>
                    <a:bodyPr/>
                    <a:lstStyle/>
                    <a:p>
                      <a:r>
                        <a:rPr kumimoji="0" lang="en-IN" sz="1800" kern="1200" baseline="0" dirty="0" smtClean="0">
                          <a:solidFill>
                            <a:schemeClr val="dk1"/>
                          </a:solidFill>
                          <a:latin typeface="+mn-lt"/>
                          <a:ea typeface="+mn-ea"/>
                          <a:cs typeface="+mn-cs"/>
                        </a:rPr>
                        <a:t>English</a:t>
                      </a:r>
                      <a:endParaRPr lang="en-IN" dirty="0"/>
                    </a:p>
                  </a:txBody>
                  <a:tcPr/>
                </a:tc>
                <a:tc>
                  <a:txBody>
                    <a:bodyPr/>
                    <a:lstStyle/>
                    <a:p>
                      <a:r>
                        <a:rPr kumimoji="0" lang="en-IN" sz="1800" kern="1200" baseline="0" dirty="0" smtClean="0">
                          <a:solidFill>
                            <a:schemeClr val="dk1"/>
                          </a:solidFill>
                          <a:latin typeface="+mn-lt"/>
                          <a:ea typeface="+mn-ea"/>
                          <a:cs typeface="+mn-cs"/>
                        </a:rPr>
                        <a:t> Joyce</a:t>
                      </a:r>
                      <a:endParaRPr lang="en-IN" dirty="0"/>
                    </a:p>
                  </a:txBody>
                  <a:tcPr/>
                </a:tc>
                <a:tc>
                  <a:txBody>
                    <a:bodyPr/>
                    <a:lstStyle/>
                    <a:p>
                      <a:r>
                        <a:rPr kumimoji="0" lang="en-IN" sz="1800" kern="1200" baseline="0" dirty="0" smtClean="0">
                          <a:solidFill>
                            <a:schemeClr val="dk1"/>
                          </a:solidFill>
                          <a:latin typeface="+mn-lt"/>
                          <a:ea typeface="+mn-ea"/>
                          <a:cs typeface="+mn-cs"/>
                        </a:rPr>
                        <a:t>53000</a:t>
                      </a:r>
                      <a:endParaRPr lang="en-IN" dirty="0"/>
                    </a:p>
                  </a:txBody>
                  <a:tcP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smtClean="0"/>
              <a:t>GROUPING</a:t>
            </a:r>
            <a:endParaRPr lang="en-US" smtClean="0">
              <a:solidFill>
                <a:srgbClr val="000000"/>
              </a:solidFill>
            </a:endParaRPr>
          </a:p>
        </p:txBody>
      </p:sp>
      <p:sp>
        <p:nvSpPr>
          <p:cNvPr id="51204" name="Rectangle 3"/>
          <p:cNvSpPr>
            <a:spLocks noGrp="1" noChangeArrowheads="1"/>
          </p:cNvSpPr>
          <p:nvPr>
            <p:ph type="body" idx="1"/>
          </p:nvPr>
        </p:nvSpPr>
        <p:spPr/>
        <p:txBody>
          <a:bodyPr/>
          <a:lstStyle/>
          <a:p>
            <a:pPr eaLnBrk="1" hangingPunct="1">
              <a:lnSpc>
                <a:spcPct val="90000"/>
              </a:lnSpc>
            </a:pPr>
            <a:r>
              <a:rPr lang="en-US" sz="2800" dirty="0" smtClean="0">
                <a:solidFill>
                  <a:srgbClr val="000000"/>
                </a:solidFill>
              </a:rPr>
              <a:t>In many cases, we want to apply the aggregate functions </a:t>
            </a:r>
            <a:r>
              <a:rPr lang="en-US" sz="2800" i="1" dirty="0" smtClean="0">
                <a:solidFill>
                  <a:srgbClr val="000000"/>
                </a:solidFill>
              </a:rPr>
              <a:t>to subgroups of tuples in a relation</a:t>
            </a:r>
          </a:p>
          <a:p>
            <a:pPr eaLnBrk="1" hangingPunct="1">
              <a:lnSpc>
                <a:spcPct val="90000"/>
              </a:lnSpc>
            </a:pPr>
            <a:r>
              <a:rPr lang="en-US" sz="2800" dirty="0" smtClean="0">
                <a:solidFill>
                  <a:srgbClr val="000000"/>
                </a:solidFill>
              </a:rPr>
              <a:t>Each subgroup of tuples consists of the set of tuples that have </a:t>
            </a:r>
            <a:r>
              <a:rPr lang="en-US" sz="2800" i="1" dirty="0" smtClean="0">
                <a:solidFill>
                  <a:srgbClr val="000000"/>
                </a:solidFill>
              </a:rPr>
              <a:t>the same value</a:t>
            </a:r>
            <a:r>
              <a:rPr lang="en-US" sz="2800" dirty="0" smtClean="0">
                <a:solidFill>
                  <a:srgbClr val="000000"/>
                </a:solidFill>
              </a:rPr>
              <a:t>  for the </a:t>
            </a:r>
            <a:r>
              <a:rPr lang="en-US" sz="2800" i="1" dirty="0" smtClean="0">
                <a:solidFill>
                  <a:srgbClr val="000000"/>
                </a:solidFill>
              </a:rPr>
              <a:t>grouping attribute(s)</a:t>
            </a:r>
          </a:p>
          <a:p>
            <a:pPr eaLnBrk="1" hangingPunct="1">
              <a:lnSpc>
                <a:spcPct val="90000"/>
              </a:lnSpc>
            </a:pPr>
            <a:r>
              <a:rPr lang="en-US" sz="2800" dirty="0" smtClean="0">
                <a:solidFill>
                  <a:srgbClr val="000000"/>
                </a:solidFill>
              </a:rPr>
              <a:t>The function is applied to each subgroup independently</a:t>
            </a:r>
          </a:p>
          <a:p>
            <a:pPr eaLnBrk="1" hangingPunct="1">
              <a:lnSpc>
                <a:spcPct val="90000"/>
              </a:lnSpc>
            </a:pPr>
            <a:r>
              <a:rPr lang="en-US" sz="2800" dirty="0" smtClean="0">
                <a:solidFill>
                  <a:srgbClr val="000000"/>
                </a:solidFill>
              </a:rPr>
              <a:t>SQL has a </a:t>
            </a:r>
            <a:r>
              <a:rPr lang="en-US" sz="2800" b="1" dirty="0" smtClean="0">
                <a:solidFill>
                  <a:srgbClr val="000000"/>
                </a:solidFill>
              </a:rPr>
              <a:t>GROUP BY</a:t>
            </a:r>
            <a:r>
              <a:rPr lang="en-US" sz="2800" dirty="0" smtClean="0">
                <a:solidFill>
                  <a:srgbClr val="000000"/>
                </a:solidFill>
              </a:rPr>
              <a:t>-clause for specifying the grouping attributes, which </a:t>
            </a:r>
            <a:r>
              <a:rPr lang="en-US" sz="2800" i="1" dirty="0" smtClean="0">
                <a:solidFill>
                  <a:srgbClr val="000000"/>
                </a:solidFill>
              </a:rPr>
              <a:t>must also appear in the SELECT-clause</a:t>
            </a:r>
          </a:p>
          <a:p>
            <a:pPr eaLnBrk="1" hangingPunct="1">
              <a:lnSpc>
                <a:spcPct val="90000"/>
              </a:lnSpc>
              <a:buFont typeface="Wingdings" pitchFamily="2" charset="2"/>
              <a:buNone/>
            </a:pPr>
            <a:endParaRPr lang="en-US" sz="2800" dirty="0" smtClean="0">
              <a:solidFill>
                <a:srgbClr val="00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457200" y="381000"/>
            <a:ext cx="8229600" cy="1143000"/>
          </a:xfrm>
        </p:spPr>
        <p:txBody>
          <a:bodyPr/>
          <a:lstStyle/>
          <a:p>
            <a:pPr eaLnBrk="1" hangingPunct="1"/>
            <a:r>
              <a:rPr lang="en-US" dirty="0" smtClean="0"/>
              <a:t>GROUPING (cont.)</a:t>
            </a:r>
            <a:endParaRPr lang="en-US" dirty="0" smtClean="0">
              <a:solidFill>
                <a:srgbClr val="000000"/>
              </a:solidFill>
            </a:endParaRPr>
          </a:p>
        </p:txBody>
      </p:sp>
      <p:sp>
        <p:nvSpPr>
          <p:cNvPr id="52228" name="Rectangle 3"/>
          <p:cNvSpPr>
            <a:spLocks noGrp="1" noChangeArrowheads="1"/>
          </p:cNvSpPr>
          <p:nvPr>
            <p:ph type="body" idx="1"/>
          </p:nvPr>
        </p:nvSpPr>
        <p:spPr>
          <a:xfrm>
            <a:off x="685800" y="1514475"/>
            <a:ext cx="7772400" cy="4929188"/>
          </a:xfrm>
        </p:spPr>
        <p:txBody>
          <a:bodyPr/>
          <a:lstStyle/>
          <a:p>
            <a:pPr eaLnBrk="1" hangingPunct="1">
              <a:lnSpc>
                <a:spcPct val="90000"/>
              </a:lnSpc>
            </a:pPr>
            <a:r>
              <a:rPr lang="en-US" sz="2000" u="sng" dirty="0" smtClean="0">
                <a:solidFill>
                  <a:srgbClr val="000000"/>
                </a:solidFill>
              </a:rPr>
              <a:t>Query 20:</a:t>
            </a:r>
            <a:r>
              <a:rPr lang="en-US" sz="2000" dirty="0" smtClean="0">
                <a:solidFill>
                  <a:srgbClr val="000000"/>
                </a:solidFill>
              </a:rPr>
              <a:t> For each department, retrieve the department number, the number of employees in the department, and their average salary.</a:t>
            </a:r>
            <a:br>
              <a:rPr lang="en-US" sz="2000" dirty="0" smtClean="0">
                <a:solidFill>
                  <a:srgbClr val="000000"/>
                </a:solidFill>
              </a:rPr>
            </a:br>
            <a:r>
              <a:rPr lang="en-US" sz="2000" dirty="0" smtClean="0">
                <a:solidFill>
                  <a:srgbClr val="000000"/>
                </a:solidFill>
              </a:rPr>
              <a:t/>
            </a:r>
            <a:br>
              <a:rPr lang="en-US" sz="2000" dirty="0" smtClean="0">
                <a:solidFill>
                  <a:srgbClr val="000000"/>
                </a:solidFill>
              </a:rPr>
            </a:br>
            <a:r>
              <a:rPr lang="en-US" sz="2000" b="1" dirty="0" smtClean="0">
                <a:solidFill>
                  <a:srgbClr val="000000"/>
                </a:solidFill>
              </a:rPr>
              <a:t>Q20:	SELECT  DNO, COUNT (*), AVG (SALARY)</a:t>
            </a:r>
            <a:br>
              <a:rPr lang="en-US" sz="2000" b="1" dirty="0" smtClean="0">
                <a:solidFill>
                  <a:srgbClr val="000000"/>
                </a:solidFill>
              </a:rPr>
            </a:br>
            <a:r>
              <a:rPr lang="en-US" sz="2000" b="1" dirty="0" smtClean="0">
                <a:solidFill>
                  <a:srgbClr val="000000"/>
                </a:solidFill>
              </a:rPr>
              <a:t>	FROM	EMPLOYEE</a:t>
            </a:r>
            <a:br>
              <a:rPr lang="en-US" sz="2000" b="1" dirty="0" smtClean="0">
                <a:solidFill>
                  <a:srgbClr val="000000"/>
                </a:solidFill>
              </a:rPr>
            </a:br>
            <a:r>
              <a:rPr lang="en-US" sz="2000" b="1" dirty="0" smtClean="0">
                <a:solidFill>
                  <a:srgbClr val="000000"/>
                </a:solidFill>
              </a:rPr>
              <a:t>	GROUP BY DNO</a:t>
            </a:r>
            <a:br>
              <a:rPr lang="en-US" sz="2000" b="1" dirty="0" smtClean="0">
                <a:solidFill>
                  <a:srgbClr val="000000"/>
                </a:solidFill>
              </a:rPr>
            </a:br>
            <a:endParaRPr lang="en-US" sz="2000" dirty="0" smtClean="0">
              <a:solidFill>
                <a:srgbClr val="000000"/>
              </a:solidFill>
            </a:endParaRPr>
          </a:p>
          <a:p>
            <a:pPr lvl="1" eaLnBrk="1" hangingPunct="1">
              <a:lnSpc>
                <a:spcPct val="90000"/>
              </a:lnSpc>
            </a:pPr>
            <a:r>
              <a:rPr lang="en-US" sz="2000" dirty="0" smtClean="0">
                <a:solidFill>
                  <a:srgbClr val="000000"/>
                </a:solidFill>
              </a:rPr>
              <a:t>In Q20, the EMPLOYEE tuples are divided into groups--each group having the same value for the grouping attribute DNO</a:t>
            </a:r>
          </a:p>
          <a:p>
            <a:pPr lvl="1" eaLnBrk="1" hangingPunct="1">
              <a:lnSpc>
                <a:spcPct val="90000"/>
              </a:lnSpc>
            </a:pPr>
            <a:r>
              <a:rPr lang="en-US" sz="2000" dirty="0" smtClean="0">
                <a:solidFill>
                  <a:srgbClr val="000000"/>
                </a:solidFill>
              </a:rPr>
              <a:t>The COUNT and AVG functions are applied to each such group of tuples separately</a:t>
            </a:r>
          </a:p>
          <a:p>
            <a:pPr lvl="1" eaLnBrk="1" hangingPunct="1">
              <a:lnSpc>
                <a:spcPct val="90000"/>
              </a:lnSpc>
            </a:pPr>
            <a:r>
              <a:rPr lang="en-US" sz="2000" dirty="0" smtClean="0">
                <a:solidFill>
                  <a:srgbClr val="000000"/>
                </a:solidFill>
              </a:rPr>
              <a:t>The SELECT-clause includes only the grouping attribute and the functions to be applied on each group of tuples</a:t>
            </a:r>
          </a:p>
          <a:p>
            <a:pPr lvl="1" eaLnBrk="1" hangingPunct="1">
              <a:lnSpc>
                <a:spcPct val="90000"/>
              </a:lnSpc>
            </a:pPr>
            <a:r>
              <a:rPr lang="en-US" sz="2000" dirty="0" smtClean="0">
                <a:solidFill>
                  <a:srgbClr val="000000"/>
                </a:solidFill>
              </a:rPr>
              <a:t>A join condition can be used in conjunction with grouping</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457200" y="304800"/>
            <a:ext cx="8229600" cy="1143000"/>
          </a:xfrm>
        </p:spPr>
        <p:txBody>
          <a:bodyPr/>
          <a:lstStyle/>
          <a:p>
            <a:pPr eaLnBrk="1" hangingPunct="1"/>
            <a:r>
              <a:rPr lang="en-US" dirty="0" smtClean="0"/>
              <a:t>GROUPING (cont.)</a:t>
            </a:r>
            <a:endParaRPr lang="en-US" dirty="0" smtClean="0">
              <a:solidFill>
                <a:srgbClr val="000000"/>
              </a:solidFill>
            </a:endParaRPr>
          </a:p>
        </p:txBody>
      </p:sp>
      <p:sp>
        <p:nvSpPr>
          <p:cNvPr id="53252" name="Rectangle 3"/>
          <p:cNvSpPr>
            <a:spLocks noGrp="1" noChangeArrowheads="1"/>
          </p:cNvSpPr>
          <p:nvPr>
            <p:ph type="body" idx="1"/>
          </p:nvPr>
        </p:nvSpPr>
        <p:spPr>
          <a:xfrm>
            <a:off x="528638" y="1514475"/>
            <a:ext cx="8458200" cy="4929188"/>
          </a:xfrm>
        </p:spPr>
        <p:txBody>
          <a:bodyPr/>
          <a:lstStyle/>
          <a:p>
            <a:pPr eaLnBrk="1" hangingPunct="1">
              <a:lnSpc>
                <a:spcPct val="90000"/>
              </a:lnSpc>
            </a:pPr>
            <a:r>
              <a:rPr lang="en-US" sz="2400" u="sng" dirty="0" smtClean="0">
                <a:solidFill>
                  <a:srgbClr val="000000"/>
                </a:solidFill>
              </a:rPr>
              <a:t>Query 21:</a:t>
            </a:r>
            <a:r>
              <a:rPr lang="en-US" sz="2400" dirty="0" smtClean="0">
                <a:solidFill>
                  <a:srgbClr val="000000"/>
                </a:solidFill>
              </a:rPr>
              <a:t> For each project, retrieve the project number, project name, and the number of employees who work on that project.</a:t>
            </a:r>
            <a:br>
              <a:rPr lang="en-US" sz="2400" dirty="0" smtClean="0">
                <a:solidFill>
                  <a:srgbClr val="000000"/>
                </a:solidFill>
              </a:rPr>
            </a:br>
            <a:r>
              <a:rPr lang="en-US" sz="2400" dirty="0" smtClean="0">
                <a:solidFill>
                  <a:srgbClr val="000000"/>
                </a:solidFill>
              </a:rPr>
              <a:t/>
            </a:r>
            <a:br>
              <a:rPr lang="en-US" sz="2400" dirty="0" smtClean="0">
                <a:solidFill>
                  <a:srgbClr val="000000"/>
                </a:solidFill>
              </a:rPr>
            </a:br>
            <a:r>
              <a:rPr lang="en-US" sz="2400" b="1" dirty="0" smtClean="0">
                <a:solidFill>
                  <a:srgbClr val="000000"/>
                </a:solidFill>
              </a:rPr>
              <a:t>Q21:	SELECT  PNUMBER, PNAME, COUNT (*)</a:t>
            </a:r>
            <a:br>
              <a:rPr lang="en-US" sz="2400" b="1" dirty="0" smtClean="0">
                <a:solidFill>
                  <a:srgbClr val="000000"/>
                </a:solidFill>
              </a:rPr>
            </a:br>
            <a:r>
              <a:rPr lang="en-US" sz="2400" b="1" dirty="0" smtClean="0">
                <a:solidFill>
                  <a:srgbClr val="000000"/>
                </a:solidFill>
              </a:rPr>
              <a:t>	FROM     PROJECT, WORKS_ON</a:t>
            </a:r>
            <a:br>
              <a:rPr lang="en-US" sz="2400" b="1" dirty="0" smtClean="0">
                <a:solidFill>
                  <a:srgbClr val="000000"/>
                </a:solidFill>
              </a:rPr>
            </a:br>
            <a:r>
              <a:rPr lang="en-US" sz="2400" b="1" dirty="0" smtClean="0">
                <a:solidFill>
                  <a:srgbClr val="000000"/>
                </a:solidFill>
              </a:rPr>
              <a:t>	WHERE	PNUMBER=PNO</a:t>
            </a:r>
            <a:br>
              <a:rPr lang="en-US" sz="2400" b="1" dirty="0" smtClean="0">
                <a:solidFill>
                  <a:srgbClr val="000000"/>
                </a:solidFill>
              </a:rPr>
            </a:br>
            <a:r>
              <a:rPr lang="en-US" sz="2400" b="1" dirty="0" smtClean="0">
                <a:solidFill>
                  <a:srgbClr val="000000"/>
                </a:solidFill>
              </a:rPr>
              <a:t>	GROUP BY	PNUMBER, PNAME</a:t>
            </a:r>
            <a:br>
              <a:rPr lang="en-US" sz="2400" b="1" dirty="0" smtClean="0">
                <a:solidFill>
                  <a:srgbClr val="000000"/>
                </a:solidFill>
              </a:rPr>
            </a:br>
            <a:endParaRPr lang="en-US" sz="2400" b="1" dirty="0" smtClean="0">
              <a:solidFill>
                <a:srgbClr val="000000"/>
              </a:solidFill>
            </a:endParaRPr>
          </a:p>
          <a:p>
            <a:pPr lvl="1" eaLnBrk="1" hangingPunct="1">
              <a:lnSpc>
                <a:spcPct val="90000"/>
              </a:lnSpc>
            </a:pPr>
            <a:r>
              <a:rPr lang="en-US" sz="2000" dirty="0" smtClean="0">
                <a:solidFill>
                  <a:srgbClr val="000000"/>
                </a:solidFill>
              </a:rPr>
              <a:t>In this case, the grouping and functions are applied </a:t>
            </a:r>
            <a:r>
              <a:rPr lang="en-US" sz="2000" i="1" dirty="0" smtClean="0">
                <a:solidFill>
                  <a:srgbClr val="000000"/>
                </a:solidFill>
              </a:rPr>
              <a:t>after</a:t>
            </a:r>
            <a:r>
              <a:rPr lang="en-US" sz="2000" dirty="0" smtClean="0">
                <a:solidFill>
                  <a:srgbClr val="000000"/>
                </a:solidFill>
              </a:rPr>
              <a:t>  the joining of the two relations</a:t>
            </a:r>
            <a:endParaRPr lang="en-US" sz="2400" dirty="0" smtClean="0">
              <a:solidFill>
                <a:srgbClr val="00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smtClean="0"/>
              <a:t>THE HAVING-CLAUSE</a:t>
            </a:r>
            <a:endParaRPr lang="en-US" b="1" smtClean="0">
              <a:solidFill>
                <a:srgbClr val="000000"/>
              </a:solidFill>
            </a:endParaRPr>
          </a:p>
        </p:txBody>
      </p:sp>
      <p:sp>
        <p:nvSpPr>
          <p:cNvPr id="54276" name="Rectangle 3"/>
          <p:cNvSpPr>
            <a:spLocks noGrp="1" noChangeArrowheads="1"/>
          </p:cNvSpPr>
          <p:nvPr>
            <p:ph type="body" idx="1"/>
          </p:nvPr>
        </p:nvSpPr>
        <p:spPr/>
        <p:txBody>
          <a:bodyPr/>
          <a:lstStyle/>
          <a:p>
            <a:pPr eaLnBrk="1" hangingPunct="1"/>
            <a:r>
              <a:rPr lang="en-US" dirty="0" smtClean="0">
                <a:solidFill>
                  <a:srgbClr val="000000"/>
                </a:solidFill>
              </a:rPr>
              <a:t>Sometimes we want to retrieve the values of these functions for only those </a:t>
            </a:r>
            <a:r>
              <a:rPr lang="en-US" i="1" dirty="0" smtClean="0">
                <a:solidFill>
                  <a:srgbClr val="000000"/>
                </a:solidFill>
              </a:rPr>
              <a:t>groups that satisfy certain conditions</a:t>
            </a:r>
          </a:p>
          <a:p>
            <a:pPr eaLnBrk="1" hangingPunct="1"/>
            <a:r>
              <a:rPr lang="en-US" dirty="0" smtClean="0">
                <a:solidFill>
                  <a:srgbClr val="000000"/>
                </a:solidFill>
              </a:rPr>
              <a:t>The HAVING-clause is used for specifying a selection condition on groups (rather than on individual tuples)</a:t>
            </a:r>
            <a:br>
              <a:rPr lang="en-US" dirty="0" smtClean="0">
                <a:solidFill>
                  <a:srgbClr val="000000"/>
                </a:solidFill>
              </a:rPr>
            </a:br>
            <a:endParaRPr lang="en-US" dirty="0" smtClean="0">
              <a:solidFill>
                <a:srgbClr val="00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685800" y="269875"/>
            <a:ext cx="8156575" cy="1143000"/>
          </a:xfrm>
        </p:spPr>
        <p:txBody>
          <a:bodyPr/>
          <a:lstStyle/>
          <a:p>
            <a:pPr eaLnBrk="1" hangingPunct="1"/>
            <a:r>
              <a:rPr lang="en-US" smtClean="0"/>
              <a:t>THE HAVING-CLAUSE (cont.)</a:t>
            </a:r>
            <a:endParaRPr lang="en-US" b="1" smtClean="0">
              <a:solidFill>
                <a:srgbClr val="000000"/>
              </a:solidFill>
            </a:endParaRPr>
          </a:p>
        </p:txBody>
      </p:sp>
      <p:sp>
        <p:nvSpPr>
          <p:cNvPr id="55300" name="Rectangle 3"/>
          <p:cNvSpPr>
            <a:spLocks noGrp="1" noChangeArrowheads="1"/>
          </p:cNvSpPr>
          <p:nvPr>
            <p:ph type="body" idx="1"/>
          </p:nvPr>
        </p:nvSpPr>
        <p:spPr>
          <a:xfrm>
            <a:off x="504825" y="1641475"/>
            <a:ext cx="8337550" cy="4802188"/>
          </a:xfrm>
        </p:spPr>
        <p:txBody>
          <a:bodyPr/>
          <a:lstStyle/>
          <a:p>
            <a:pPr eaLnBrk="1" hangingPunct="1">
              <a:lnSpc>
                <a:spcPct val="90000"/>
              </a:lnSpc>
            </a:pPr>
            <a:r>
              <a:rPr lang="en-US" sz="2800" u="sng" smtClean="0">
                <a:solidFill>
                  <a:srgbClr val="000000"/>
                </a:solidFill>
              </a:rPr>
              <a:t>Query 22:</a:t>
            </a:r>
            <a:r>
              <a:rPr lang="en-US" sz="2800" smtClean="0">
                <a:solidFill>
                  <a:srgbClr val="000000"/>
                </a:solidFill>
              </a:rPr>
              <a:t> For each project </a:t>
            </a:r>
            <a:r>
              <a:rPr lang="en-US" sz="2800" i="1" smtClean="0">
                <a:solidFill>
                  <a:srgbClr val="000000"/>
                </a:solidFill>
              </a:rPr>
              <a:t>on which more than two employees work</a:t>
            </a:r>
            <a:r>
              <a:rPr lang="en-US" sz="2800" smtClean="0">
                <a:solidFill>
                  <a:srgbClr val="000000"/>
                </a:solidFill>
              </a:rPr>
              <a:t> , retrieve the project number, project name, and the number of employees who work on that project.</a:t>
            </a:r>
            <a:br>
              <a:rPr lang="en-US" sz="2800" smtClean="0">
                <a:solidFill>
                  <a:srgbClr val="000000"/>
                </a:solidFill>
              </a:rPr>
            </a:br>
            <a:r>
              <a:rPr lang="en-US" sz="2800" smtClean="0">
                <a:solidFill>
                  <a:srgbClr val="000000"/>
                </a:solidFill>
              </a:rPr>
              <a:t/>
            </a:r>
            <a:br>
              <a:rPr lang="en-US" sz="2800" smtClean="0">
                <a:solidFill>
                  <a:srgbClr val="000000"/>
                </a:solidFill>
              </a:rPr>
            </a:br>
            <a:r>
              <a:rPr lang="en-US" sz="2400" b="1" smtClean="0">
                <a:solidFill>
                  <a:srgbClr val="000000"/>
                </a:solidFill>
              </a:rPr>
              <a:t>Q22:     	SELECT 	PNUMBER, PNAME, COUNT 				(*)</a:t>
            </a:r>
            <a:br>
              <a:rPr lang="en-US" sz="2400" b="1" smtClean="0">
                <a:solidFill>
                  <a:srgbClr val="000000"/>
                </a:solidFill>
              </a:rPr>
            </a:br>
            <a:r>
              <a:rPr lang="en-US" sz="2400" b="1" smtClean="0">
                <a:solidFill>
                  <a:srgbClr val="000000"/>
                </a:solidFill>
              </a:rPr>
              <a:t>		FROM	PROJECT, WORKS_ON</a:t>
            </a:r>
            <a:br>
              <a:rPr lang="en-US" sz="2400" b="1" smtClean="0">
                <a:solidFill>
                  <a:srgbClr val="000000"/>
                </a:solidFill>
              </a:rPr>
            </a:br>
            <a:r>
              <a:rPr lang="en-US" sz="2400" b="1" smtClean="0">
                <a:solidFill>
                  <a:srgbClr val="000000"/>
                </a:solidFill>
              </a:rPr>
              <a:t>		WHERE	PNUMBER=PNO</a:t>
            </a:r>
            <a:br>
              <a:rPr lang="en-US" sz="2400" b="1" smtClean="0">
                <a:solidFill>
                  <a:srgbClr val="000000"/>
                </a:solidFill>
              </a:rPr>
            </a:br>
            <a:r>
              <a:rPr lang="en-US" sz="2400" b="1" smtClean="0">
                <a:solidFill>
                  <a:srgbClr val="000000"/>
                </a:solidFill>
              </a:rPr>
              <a:t>		GROUP BY	PNUMBER, PNAME</a:t>
            </a:r>
            <a:br>
              <a:rPr lang="en-US" sz="2400" b="1" smtClean="0">
                <a:solidFill>
                  <a:srgbClr val="000000"/>
                </a:solidFill>
              </a:rPr>
            </a:br>
            <a:r>
              <a:rPr lang="en-US" sz="2400" b="1" smtClean="0">
                <a:solidFill>
                  <a:srgbClr val="000000"/>
                </a:solidFill>
              </a:rPr>
              <a:t>		HAVING	COUNT (*) &gt; 2</a:t>
            </a:r>
            <a:endParaRPr lang="en-US" sz="2800" smtClean="0">
              <a:solidFill>
                <a:srgbClr val="00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US" dirty="0" smtClean="0"/>
              <a:t>Summary of SQL Queries</a:t>
            </a:r>
            <a:endParaRPr lang="en-US" dirty="0" smtClean="0">
              <a:solidFill>
                <a:srgbClr val="000000"/>
              </a:solidFill>
            </a:endParaRPr>
          </a:p>
        </p:txBody>
      </p:sp>
      <p:sp>
        <p:nvSpPr>
          <p:cNvPr id="62468" name="Rectangle 3"/>
          <p:cNvSpPr>
            <a:spLocks noGrp="1" noChangeArrowheads="1"/>
          </p:cNvSpPr>
          <p:nvPr>
            <p:ph type="body" idx="1"/>
          </p:nvPr>
        </p:nvSpPr>
        <p:spPr/>
        <p:txBody>
          <a:bodyPr/>
          <a:lstStyle/>
          <a:p>
            <a:pPr eaLnBrk="1" hangingPunct="1"/>
            <a:r>
              <a:rPr lang="en-US" sz="2400" dirty="0" smtClean="0">
                <a:solidFill>
                  <a:srgbClr val="000000"/>
                </a:solidFill>
              </a:rPr>
              <a:t>A query in SQL can consist of up to six clauses, but only the first two, SELECT and FROM, are mandatory. The clauses are specified in the following order:</a:t>
            </a:r>
            <a:r>
              <a:rPr lang="en-US" sz="2400" b="1" dirty="0" smtClean="0">
                <a:solidFill>
                  <a:srgbClr val="000000"/>
                </a:solidFill>
              </a:rPr>
              <a:t/>
            </a:r>
            <a:br>
              <a:rPr lang="en-US" sz="2400" b="1" dirty="0" smtClean="0">
                <a:solidFill>
                  <a:srgbClr val="000000"/>
                </a:solidFill>
              </a:rPr>
            </a:br>
            <a:r>
              <a:rPr lang="en-US" sz="2400" b="1" dirty="0" smtClean="0">
                <a:solidFill>
                  <a:srgbClr val="000000"/>
                </a:solidFill>
              </a:rPr>
              <a:t/>
            </a:r>
            <a:br>
              <a:rPr lang="en-US" sz="2400" b="1" dirty="0" smtClean="0">
                <a:solidFill>
                  <a:srgbClr val="000000"/>
                </a:solidFill>
              </a:rPr>
            </a:br>
            <a:r>
              <a:rPr lang="en-US" sz="2400" b="1" dirty="0" smtClean="0">
                <a:solidFill>
                  <a:srgbClr val="000000"/>
                </a:solidFill>
              </a:rPr>
              <a:t>SELECT	&lt;attribute list&gt;</a:t>
            </a:r>
            <a:br>
              <a:rPr lang="en-US" sz="2400" b="1" dirty="0" smtClean="0">
                <a:solidFill>
                  <a:srgbClr val="000000"/>
                </a:solidFill>
              </a:rPr>
            </a:br>
            <a:r>
              <a:rPr lang="en-US" sz="2400" b="1" dirty="0" smtClean="0">
                <a:solidFill>
                  <a:srgbClr val="000000"/>
                </a:solidFill>
              </a:rPr>
              <a:t>FROM	&lt;table list&gt;</a:t>
            </a:r>
            <a:br>
              <a:rPr lang="en-US" sz="2400" b="1" dirty="0" smtClean="0">
                <a:solidFill>
                  <a:srgbClr val="000000"/>
                </a:solidFill>
              </a:rPr>
            </a:br>
            <a:r>
              <a:rPr lang="en-US" sz="2400" b="1" dirty="0" smtClean="0">
                <a:solidFill>
                  <a:srgbClr val="000000"/>
                </a:solidFill>
              </a:rPr>
              <a:t>[WHERE	&lt;condition&gt;]</a:t>
            </a:r>
            <a:br>
              <a:rPr lang="en-US" sz="2400" b="1" dirty="0" smtClean="0">
                <a:solidFill>
                  <a:srgbClr val="000000"/>
                </a:solidFill>
              </a:rPr>
            </a:br>
            <a:r>
              <a:rPr lang="en-US" sz="2400" b="1" dirty="0" smtClean="0">
                <a:solidFill>
                  <a:srgbClr val="000000"/>
                </a:solidFill>
              </a:rPr>
              <a:t>[GROUP BY &lt;grouping attribute(s)&gt;]</a:t>
            </a:r>
            <a:br>
              <a:rPr lang="en-US" sz="2400" b="1" dirty="0" smtClean="0">
                <a:solidFill>
                  <a:srgbClr val="000000"/>
                </a:solidFill>
              </a:rPr>
            </a:br>
            <a:r>
              <a:rPr lang="en-US" sz="2400" b="1" dirty="0" smtClean="0">
                <a:solidFill>
                  <a:srgbClr val="000000"/>
                </a:solidFill>
              </a:rPr>
              <a:t>[HAVING	&lt;group condition&gt;]</a:t>
            </a:r>
            <a:br>
              <a:rPr lang="en-US" sz="2400" b="1" dirty="0" smtClean="0">
                <a:solidFill>
                  <a:srgbClr val="000000"/>
                </a:solidFill>
              </a:rPr>
            </a:br>
            <a:r>
              <a:rPr lang="en-US" sz="2400" b="1" dirty="0" smtClean="0">
                <a:solidFill>
                  <a:srgbClr val="000000"/>
                </a:solidFill>
              </a:rPr>
              <a:t>[ORDER BY &lt;attribute list&gt;]</a:t>
            </a:r>
            <a:endParaRPr lang="en-US" dirty="0" smtClean="0">
              <a:solidFill>
                <a:srgbClr val="00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457200" y="381000"/>
            <a:ext cx="8229600" cy="1143000"/>
          </a:xfrm>
        </p:spPr>
        <p:txBody>
          <a:bodyPr>
            <a:normAutofit fontScale="90000"/>
          </a:bodyPr>
          <a:lstStyle/>
          <a:p>
            <a:pPr eaLnBrk="1" hangingPunct="1"/>
            <a:r>
              <a:rPr lang="en-US" dirty="0" smtClean="0"/>
              <a:t>Summary of SQL Queries (cont.)</a:t>
            </a:r>
            <a:endParaRPr lang="en-US" dirty="0" smtClean="0">
              <a:solidFill>
                <a:srgbClr val="000000"/>
              </a:solidFill>
            </a:endParaRPr>
          </a:p>
        </p:txBody>
      </p:sp>
      <p:sp>
        <p:nvSpPr>
          <p:cNvPr id="63492" name="Rectangle 3"/>
          <p:cNvSpPr>
            <a:spLocks noGrp="1" noChangeArrowheads="1"/>
          </p:cNvSpPr>
          <p:nvPr>
            <p:ph type="body" idx="1"/>
          </p:nvPr>
        </p:nvSpPr>
        <p:spPr>
          <a:xfrm>
            <a:off x="685800" y="1784350"/>
            <a:ext cx="7772400" cy="4541838"/>
          </a:xfrm>
        </p:spPr>
        <p:txBody>
          <a:bodyPr>
            <a:normAutofit lnSpcReduction="10000"/>
          </a:bodyPr>
          <a:lstStyle/>
          <a:p>
            <a:pPr eaLnBrk="1" hangingPunct="1">
              <a:lnSpc>
                <a:spcPct val="90000"/>
              </a:lnSpc>
            </a:pPr>
            <a:r>
              <a:rPr lang="en-US" sz="2200" dirty="0" smtClean="0">
                <a:solidFill>
                  <a:srgbClr val="000000"/>
                </a:solidFill>
              </a:rPr>
              <a:t>The SELECT-clause lists the attributes or functions to be retrieved</a:t>
            </a:r>
          </a:p>
          <a:p>
            <a:pPr eaLnBrk="1" hangingPunct="1">
              <a:lnSpc>
                <a:spcPct val="90000"/>
              </a:lnSpc>
            </a:pPr>
            <a:r>
              <a:rPr lang="en-US" sz="2200" dirty="0" smtClean="0">
                <a:solidFill>
                  <a:srgbClr val="000000"/>
                </a:solidFill>
              </a:rPr>
              <a:t>The FROM-clause specifies all relations (or aliases) needed in the query but not those needed in nested queries</a:t>
            </a:r>
          </a:p>
          <a:p>
            <a:pPr eaLnBrk="1" hangingPunct="1">
              <a:lnSpc>
                <a:spcPct val="90000"/>
              </a:lnSpc>
            </a:pPr>
            <a:r>
              <a:rPr lang="en-US" sz="2200" dirty="0" smtClean="0">
                <a:solidFill>
                  <a:srgbClr val="000000"/>
                </a:solidFill>
              </a:rPr>
              <a:t>The WHERE-clause specifies the conditions for selection and join of tuples from the relations specified in the FROM-clause</a:t>
            </a:r>
          </a:p>
          <a:p>
            <a:pPr eaLnBrk="1" hangingPunct="1">
              <a:lnSpc>
                <a:spcPct val="90000"/>
              </a:lnSpc>
            </a:pPr>
            <a:r>
              <a:rPr lang="en-US" sz="2200" dirty="0" smtClean="0">
                <a:solidFill>
                  <a:srgbClr val="000000"/>
                </a:solidFill>
              </a:rPr>
              <a:t>GROUP BY specifies grouping attributes</a:t>
            </a:r>
          </a:p>
          <a:p>
            <a:pPr eaLnBrk="1" hangingPunct="1">
              <a:lnSpc>
                <a:spcPct val="90000"/>
              </a:lnSpc>
            </a:pPr>
            <a:r>
              <a:rPr lang="en-US" sz="2200" dirty="0" smtClean="0">
                <a:solidFill>
                  <a:srgbClr val="000000"/>
                </a:solidFill>
              </a:rPr>
              <a:t>HAVING specifies a condition for selection of groups</a:t>
            </a:r>
          </a:p>
          <a:p>
            <a:pPr eaLnBrk="1" hangingPunct="1">
              <a:lnSpc>
                <a:spcPct val="90000"/>
              </a:lnSpc>
            </a:pPr>
            <a:r>
              <a:rPr lang="en-US" sz="2200" dirty="0" smtClean="0">
                <a:solidFill>
                  <a:srgbClr val="000000"/>
                </a:solidFill>
              </a:rPr>
              <a:t>ORDER BY specifies an order for displaying the result of a query</a:t>
            </a:r>
          </a:p>
          <a:p>
            <a:pPr eaLnBrk="1" hangingPunct="1">
              <a:lnSpc>
                <a:spcPct val="90000"/>
              </a:lnSpc>
            </a:pPr>
            <a:r>
              <a:rPr lang="en-US" sz="2200" dirty="0" smtClean="0">
                <a:solidFill>
                  <a:srgbClr val="000000"/>
                </a:solidFill>
              </a:rPr>
              <a:t>A query is evaluated by first applying the WHERE-clause, then GROUP BY and HAVING, and finally the SELECT-clause</a:t>
            </a:r>
            <a:endParaRPr lang="en-US" sz="2400" dirty="0" smtClean="0">
              <a:solidFill>
                <a:srgbClr val="00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US" dirty="0" smtClean="0"/>
              <a:t>Specifying Updates in SQL</a:t>
            </a:r>
            <a:endParaRPr lang="en-US" dirty="0" smtClean="0">
              <a:solidFill>
                <a:srgbClr val="000000"/>
              </a:solidFill>
            </a:endParaRPr>
          </a:p>
        </p:txBody>
      </p:sp>
      <p:sp>
        <p:nvSpPr>
          <p:cNvPr id="64516" name="Rectangle 3"/>
          <p:cNvSpPr>
            <a:spLocks noGrp="1" noChangeArrowheads="1"/>
          </p:cNvSpPr>
          <p:nvPr>
            <p:ph type="body" idx="1"/>
          </p:nvPr>
        </p:nvSpPr>
        <p:spPr/>
        <p:txBody>
          <a:bodyPr/>
          <a:lstStyle/>
          <a:p>
            <a:pPr eaLnBrk="1" hangingPunct="1"/>
            <a:r>
              <a:rPr lang="en-US" dirty="0" smtClean="0">
                <a:solidFill>
                  <a:srgbClr val="000000"/>
                </a:solidFill>
              </a:rPr>
              <a:t>There are three SQL commands to modify the database; INSERT, DELETE, and UPDATE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en-US" smtClean="0"/>
              <a:t>INSERT</a:t>
            </a:r>
            <a:endParaRPr lang="en-US" b="1" smtClean="0">
              <a:solidFill>
                <a:srgbClr val="000000"/>
              </a:solidFill>
            </a:endParaRPr>
          </a:p>
        </p:txBody>
      </p:sp>
      <p:sp>
        <p:nvSpPr>
          <p:cNvPr id="65540" name="Rectangle 3"/>
          <p:cNvSpPr>
            <a:spLocks noGrp="1" noChangeArrowheads="1"/>
          </p:cNvSpPr>
          <p:nvPr>
            <p:ph type="body" idx="1"/>
          </p:nvPr>
        </p:nvSpPr>
        <p:spPr/>
        <p:txBody>
          <a:bodyPr/>
          <a:lstStyle/>
          <a:p>
            <a:pPr eaLnBrk="1" hangingPunct="1"/>
            <a:r>
              <a:rPr lang="en-US" dirty="0" smtClean="0">
                <a:solidFill>
                  <a:srgbClr val="000000"/>
                </a:solidFill>
              </a:rPr>
              <a:t>In its simplest form, it is used to add one or more tuples to a relation</a:t>
            </a:r>
          </a:p>
          <a:p>
            <a:pPr eaLnBrk="1" hangingPunct="1"/>
            <a:r>
              <a:rPr lang="en-US" dirty="0" smtClean="0">
                <a:solidFill>
                  <a:srgbClr val="000000"/>
                </a:solidFill>
              </a:rPr>
              <a:t>Attribute values should be listed in the same order as the attributes were specified in the CREATE TABLE command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en-US" smtClean="0"/>
              <a:t>INSERT (cont.)</a:t>
            </a:r>
            <a:endParaRPr lang="en-US" b="1" smtClean="0">
              <a:solidFill>
                <a:srgbClr val="000000"/>
              </a:solidFill>
            </a:endParaRPr>
          </a:p>
        </p:txBody>
      </p:sp>
      <p:sp>
        <p:nvSpPr>
          <p:cNvPr id="66564" name="Rectangle 3"/>
          <p:cNvSpPr>
            <a:spLocks noGrp="1" noChangeArrowheads="1"/>
          </p:cNvSpPr>
          <p:nvPr>
            <p:ph type="body" idx="1"/>
          </p:nvPr>
        </p:nvSpPr>
        <p:spPr/>
        <p:txBody>
          <a:bodyPr/>
          <a:lstStyle/>
          <a:p>
            <a:pPr eaLnBrk="1" hangingPunct="1">
              <a:lnSpc>
                <a:spcPct val="90000"/>
              </a:lnSpc>
            </a:pPr>
            <a:r>
              <a:rPr lang="en-US" sz="2000" u="sng" dirty="0" smtClean="0">
                <a:solidFill>
                  <a:srgbClr val="000000"/>
                </a:solidFill>
              </a:rPr>
              <a:t>Example:</a:t>
            </a:r>
            <a:br>
              <a:rPr lang="en-US" sz="2000" u="sng" dirty="0" smtClean="0">
                <a:solidFill>
                  <a:srgbClr val="000000"/>
                </a:solidFill>
              </a:rPr>
            </a:br>
            <a:r>
              <a:rPr lang="en-US" sz="2000" u="sng" dirty="0" smtClean="0">
                <a:solidFill>
                  <a:srgbClr val="000000"/>
                </a:solidFill>
              </a:rPr>
              <a:t/>
            </a:r>
            <a:br>
              <a:rPr lang="en-US" sz="2000" u="sng" dirty="0" smtClean="0">
                <a:solidFill>
                  <a:srgbClr val="000000"/>
                </a:solidFill>
              </a:rPr>
            </a:br>
            <a:r>
              <a:rPr lang="en-US" sz="2000" b="1" dirty="0" smtClean="0">
                <a:solidFill>
                  <a:srgbClr val="000000"/>
                </a:solidFill>
              </a:rPr>
              <a:t>U1:	INSERT INTO  EMPLOYEE</a:t>
            </a:r>
            <a:br>
              <a:rPr lang="en-US" sz="2000" b="1" dirty="0" smtClean="0">
                <a:solidFill>
                  <a:srgbClr val="000000"/>
                </a:solidFill>
              </a:rPr>
            </a:br>
            <a:r>
              <a:rPr lang="en-US" sz="2000" b="1" dirty="0" smtClean="0">
                <a:solidFill>
                  <a:srgbClr val="000000"/>
                </a:solidFill>
              </a:rPr>
              <a:t>	VALUES ('</a:t>
            </a:r>
            <a:r>
              <a:rPr lang="en-US" sz="2000" b="1" dirty="0" err="1" smtClean="0">
                <a:solidFill>
                  <a:srgbClr val="000000"/>
                </a:solidFill>
              </a:rPr>
              <a:t>Richard','K','Marini</a:t>
            </a:r>
            <a:r>
              <a:rPr lang="en-US" sz="2000" b="1" dirty="0" smtClean="0">
                <a:solidFill>
                  <a:srgbClr val="000000"/>
                </a:solidFill>
              </a:rPr>
              <a:t>', '653298653', '30-DEC-52',</a:t>
            </a:r>
            <a:br>
              <a:rPr lang="en-US" sz="2000" b="1" dirty="0" smtClean="0">
                <a:solidFill>
                  <a:srgbClr val="000000"/>
                </a:solidFill>
              </a:rPr>
            </a:br>
            <a:r>
              <a:rPr lang="en-US" sz="2000" b="1" dirty="0" smtClean="0">
                <a:solidFill>
                  <a:srgbClr val="000000"/>
                </a:solidFill>
              </a:rPr>
              <a:t>	'98 Oak </a:t>
            </a:r>
            <a:r>
              <a:rPr lang="en-US" sz="2000" b="1" dirty="0" err="1" smtClean="0">
                <a:solidFill>
                  <a:srgbClr val="000000"/>
                </a:solidFill>
              </a:rPr>
              <a:t>Forest,Katy,TX</a:t>
            </a:r>
            <a:r>
              <a:rPr lang="en-US" sz="2000" b="1" dirty="0" smtClean="0">
                <a:solidFill>
                  <a:srgbClr val="000000"/>
                </a:solidFill>
              </a:rPr>
              <a:t>', 'M', 37000,'987654321', 4 )</a:t>
            </a:r>
            <a:br>
              <a:rPr lang="en-US" sz="2000" b="1" dirty="0" smtClean="0">
                <a:solidFill>
                  <a:srgbClr val="000000"/>
                </a:solidFill>
              </a:rPr>
            </a:br>
            <a:endParaRPr lang="en-US" sz="2000" dirty="0" smtClean="0">
              <a:solidFill>
                <a:srgbClr val="000000"/>
              </a:solidFill>
            </a:endParaRPr>
          </a:p>
          <a:p>
            <a:pPr eaLnBrk="1" hangingPunct="1">
              <a:lnSpc>
                <a:spcPct val="90000"/>
              </a:lnSpc>
            </a:pPr>
            <a:r>
              <a:rPr lang="en-US" sz="2000" dirty="0" smtClean="0">
                <a:solidFill>
                  <a:srgbClr val="000000"/>
                </a:solidFill>
              </a:rPr>
              <a:t>An alternate form of INSERT specifies explicitly the attribute names that correspond to the values in the new tuple</a:t>
            </a:r>
          </a:p>
          <a:p>
            <a:pPr eaLnBrk="1" hangingPunct="1">
              <a:lnSpc>
                <a:spcPct val="90000"/>
              </a:lnSpc>
            </a:pPr>
            <a:r>
              <a:rPr lang="en-US" sz="2000" dirty="0" smtClean="0">
                <a:solidFill>
                  <a:srgbClr val="000000"/>
                </a:solidFill>
              </a:rPr>
              <a:t>Attributes with NULL values can be left out</a:t>
            </a:r>
          </a:p>
          <a:p>
            <a:pPr eaLnBrk="1" hangingPunct="1">
              <a:lnSpc>
                <a:spcPct val="90000"/>
              </a:lnSpc>
            </a:pPr>
            <a:r>
              <a:rPr lang="en-US" sz="2000" u="sng" dirty="0" smtClean="0">
                <a:solidFill>
                  <a:srgbClr val="000000"/>
                </a:solidFill>
              </a:rPr>
              <a:t>Example:</a:t>
            </a:r>
            <a:r>
              <a:rPr lang="en-US" sz="2000" dirty="0" smtClean="0">
                <a:solidFill>
                  <a:srgbClr val="000000"/>
                </a:solidFill>
              </a:rPr>
              <a:t> Insert a tuple for a new EMPLOYEE for whom we only know the FNAME, LNAME, and SSN attributes.</a:t>
            </a:r>
            <a:br>
              <a:rPr lang="en-US" sz="2000" dirty="0" smtClean="0">
                <a:solidFill>
                  <a:srgbClr val="000000"/>
                </a:solidFill>
              </a:rPr>
            </a:br>
            <a:r>
              <a:rPr lang="en-US" sz="2000" dirty="0" smtClean="0">
                <a:solidFill>
                  <a:srgbClr val="000000"/>
                </a:solidFill>
              </a:rPr>
              <a:t/>
            </a:r>
            <a:br>
              <a:rPr lang="en-US" sz="2000" dirty="0" smtClean="0">
                <a:solidFill>
                  <a:srgbClr val="000000"/>
                </a:solidFill>
              </a:rPr>
            </a:br>
            <a:r>
              <a:rPr lang="en-US" sz="2000" b="1" dirty="0" smtClean="0">
                <a:solidFill>
                  <a:srgbClr val="000000"/>
                </a:solidFill>
              </a:rPr>
              <a:t>U1A:   INSERT INTO EMPLOYEE (FNAME, LNAME, SSN)</a:t>
            </a:r>
            <a:br>
              <a:rPr lang="en-US" sz="2000" b="1" dirty="0" smtClean="0">
                <a:solidFill>
                  <a:srgbClr val="000000"/>
                </a:solidFill>
              </a:rPr>
            </a:br>
            <a:r>
              <a:rPr lang="en-US" sz="2000" b="1" dirty="0" smtClean="0">
                <a:solidFill>
                  <a:srgbClr val="000000"/>
                </a:solidFill>
              </a:rPr>
              <a:t>	   VALUES ('Richard', 'Marini', '653298653')</a:t>
            </a:r>
            <a:endParaRPr lang="en-US" sz="2400" dirty="0" smtClean="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pPr>
              <a:buNone/>
            </a:pPr>
            <a:r>
              <a:rPr lang="en-IN" dirty="0" smtClean="0"/>
              <a:t>Employee</a:t>
            </a:r>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r>
              <a:rPr lang="en-IN" dirty="0" smtClean="0"/>
              <a:t>1. Retrieve the salary of ‘John Smith’.</a:t>
            </a:r>
          </a:p>
          <a:p>
            <a:pPr>
              <a:buNone/>
            </a:pPr>
            <a:r>
              <a:rPr lang="en-IN" dirty="0" smtClean="0"/>
              <a:t>2. Retrieve the names of the employees whose salary is less than 40000.</a:t>
            </a:r>
            <a:endParaRPr lang="en-IN" dirty="0"/>
          </a:p>
        </p:txBody>
      </p:sp>
      <p:graphicFrame>
        <p:nvGraphicFramePr>
          <p:cNvPr id="4" name="Table 3"/>
          <p:cNvGraphicFramePr>
            <a:graphicFrameLocks noGrp="1"/>
          </p:cNvGraphicFramePr>
          <p:nvPr/>
        </p:nvGraphicFramePr>
        <p:xfrm>
          <a:off x="1219200" y="1676400"/>
          <a:ext cx="6248400" cy="2194560"/>
        </p:xfrm>
        <a:graphic>
          <a:graphicData uri="http://schemas.openxmlformats.org/drawingml/2006/table">
            <a:tbl>
              <a:tblPr firstRow="1" bandRow="1">
                <a:tableStyleId>{5C22544A-7EE6-4342-B048-85BDC9FD1C3A}</a:tableStyleId>
              </a:tblPr>
              <a:tblGrid>
                <a:gridCol w="1562100"/>
                <a:gridCol w="1562100"/>
                <a:gridCol w="1562100"/>
                <a:gridCol w="1562100"/>
              </a:tblGrid>
              <a:tr h="358140">
                <a:tc>
                  <a:txBody>
                    <a:bodyPr/>
                    <a:lstStyle/>
                    <a:p>
                      <a:r>
                        <a:rPr kumimoji="0" lang="en-IN" sz="1800" b="1" kern="1200" baseline="0" dirty="0" smtClean="0">
                          <a:solidFill>
                            <a:schemeClr val="lt1"/>
                          </a:solidFill>
                          <a:latin typeface="+mn-lt"/>
                          <a:ea typeface="+mn-ea"/>
                          <a:cs typeface="+mn-cs"/>
                        </a:rPr>
                        <a:t>SSN</a:t>
                      </a:r>
                      <a:endParaRPr lang="en-IN" dirty="0"/>
                    </a:p>
                  </a:txBody>
                  <a:tcPr/>
                </a:tc>
                <a:tc>
                  <a:txBody>
                    <a:bodyPr/>
                    <a:lstStyle/>
                    <a:p>
                      <a:r>
                        <a:rPr kumimoji="0" lang="en-IN" sz="1800" b="1" kern="1200" baseline="0" dirty="0" err="1" smtClean="0">
                          <a:solidFill>
                            <a:schemeClr val="lt1"/>
                          </a:solidFill>
                          <a:latin typeface="+mn-lt"/>
                          <a:ea typeface="+mn-ea"/>
                          <a:cs typeface="+mn-cs"/>
                        </a:rPr>
                        <a:t>Lname</a:t>
                      </a:r>
                      <a:endParaRPr lang="en-IN" dirty="0"/>
                    </a:p>
                  </a:txBody>
                  <a:tcPr/>
                </a:tc>
                <a:tc>
                  <a:txBody>
                    <a:bodyPr/>
                    <a:lstStyle/>
                    <a:p>
                      <a:r>
                        <a:rPr kumimoji="0" lang="en-IN" sz="1800" b="1" kern="1200" baseline="0" dirty="0" err="1" smtClean="0">
                          <a:solidFill>
                            <a:schemeClr val="lt1"/>
                          </a:solidFill>
                          <a:latin typeface="+mn-lt"/>
                          <a:ea typeface="+mn-ea"/>
                          <a:cs typeface="+mn-cs"/>
                        </a:rPr>
                        <a:t>Fname</a:t>
                      </a:r>
                      <a:endParaRPr lang="en-IN" dirty="0"/>
                    </a:p>
                  </a:txBody>
                  <a:tcPr/>
                </a:tc>
                <a:tc>
                  <a:txBody>
                    <a:bodyPr/>
                    <a:lstStyle/>
                    <a:p>
                      <a:r>
                        <a:rPr lang="en-US" dirty="0" smtClean="0"/>
                        <a:t>Salary</a:t>
                      </a:r>
                      <a:endParaRPr lang="en-IN" dirty="0"/>
                    </a:p>
                  </a:txBody>
                  <a:tcPr/>
                </a:tc>
              </a:tr>
              <a:tr h="358140">
                <a:tc>
                  <a:txBody>
                    <a:bodyPr/>
                    <a:lstStyle/>
                    <a:p>
                      <a:r>
                        <a:rPr kumimoji="0" lang="en-IN" sz="1800" kern="1200" baseline="0" dirty="0" smtClean="0">
                          <a:solidFill>
                            <a:schemeClr val="dk1"/>
                          </a:solidFill>
                          <a:latin typeface="+mn-lt"/>
                          <a:ea typeface="+mn-ea"/>
                          <a:cs typeface="+mn-cs"/>
                        </a:rPr>
                        <a:t>111-22-3333</a:t>
                      </a:r>
                      <a:endParaRPr lang="en-IN" dirty="0"/>
                    </a:p>
                  </a:txBody>
                  <a:tcPr/>
                </a:tc>
                <a:tc>
                  <a:txBody>
                    <a:bodyPr/>
                    <a:lstStyle/>
                    <a:p>
                      <a:r>
                        <a:rPr kumimoji="0" lang="en-IN" sz="1800" kern="1200" baseline="0" dirty="0" smtClean="0">
                          <a:solidFill>
                            <a:schemeClr val="dk1"/>
                          </a:solidFill>
                          <a:latin typeface="+mn-lt"/>
                          <a:ea typeface="+mn-ea"/>
                          <a:cs typeface="+mn-cs"/>
                        </a:rPr>
                        <a:t>Smith</a:t>
                      </a:r>
                      <a:endParaRPr lang="en-IN" dirty="0"/>
                    </a:p>
                  </a:txBody>
                  <a:tcPr/>
                </a:tc>
                <a:tc>
                  <a:txBody>
                    <a:bodyPr/>
                    <a:lstStyle/>
                    <a:p>
                      <a:r>
                        <a:rPr kumimoji="0" lang="en-IN" sz="1800" kern="1200" baseline="0" dirty="0" smtClean="0">
                          <a:solidFill>
                            <a:schemeClr val="dk1"/>
                          </a:solidFill>
                          <a:latin typeface="+mn-lt"/>
                          <a:ea typeface="+mn-ea"/>
                          <a:cs typeface="+mn-cs"/>
                        </a:rPr>
                        <a:t> John</a:t>
                      </a:r>
                      <a:endParaRPr lang="en-IN" dirty="0"/>
                    </a:p>
                  </a:txBody>
                  <a:tcPr/>
                </a:tc>
                <a:tc>
                  <a:txBody>
                    <a:bodyPr/>
                    <a:lstStyle/>
                    <a:p>
                      <a:r>
                        <a:rPr kumimoji="0" lang="en-IN" sz="1800" kern="1200" baseline="0" dirty="0" smtClean="0">
                          <a:solidFill>
                            <a:schemeClr val="dk1"/>
                          </a:solidFill>
                          <a:latin typeface="+mn-lt"/>
                          <a:ea typeface="+mn-ea"/>
                          <a:cs typeface="+mn-cs"/>
                        </a:rPr>
                        <a:t>30000</a:t>
                      </a:r>
                      <a:endParaRPr lang="en-IN" dirty="0"/>
                    </a:p>
                  </a:txBody>
                  <a:tcPr/>
                </a:tc>
              </a:tr>
              <a:tr h="358140">
                <a:tc>
                  <a:txBody>
                    <a:bodyPr/>
                    <a:lstStyle/>
                    <a:p>
                      <a:r>
                        <a:rPr kumimoji="0" lang="en-IN" sz="1800" kern="1200" baseline="0" dirty="0" smtClean="0">
                          <a:solidFill>
                            <a:schemeClr val="dk1"/>
                          </a:solidFill>
                          <a:latin typeface="+mn-lt"/>
                          <a:ea typeface="+mn-ea"/>
                          <a:cs typeface="+mn-cs"/>
                        </a:rPr>
                        <a:t>121-23-3333</a:t>
                      </a:r>
                      <a:endParaRPr lang="en-IN" dirty="0"/>
                    </a:p>
                  </a:txBody>
                  <a:tcPr/>
                </a:tc>
                <a:tc>
                  <a:txBody>
                    <a:bodyPr/>
                    <a:lstStyle/>
                    <a:p>
                      <a:r>
                        <a:rPr kumimoji="0" lang="en-IN" sz="1800" kern="1200" baseline="0" dirty="0" smtClean="0">
                          <a:solidFill>
                            <a:schemeClr val="dk1"/>
                          </a:solidFill>
                          <a:latin typeface="+mn-lt"/>
                          <a:ea typeface="+mn-ea"/>
                          <a:cs typeface="+mn-cs"/>
                        </a:rPr>
                        <a:t>Wong</a:t>
                      </a:r>
                      <a:endParaRPr lang="en-IN" dirty="0"/>
                    </a:p>
                  </a:txBody>
                  <a:tcPr/>
                </a:tc>
                <a:tc>
                  <a:txBody>
                    <a:bodyPr/>
                    <a:lstStyle/>
                    <a:p>
                      <a:r>
                        <a:rPr kumimoji="0" lang="en-IN" sz="1800" kern="1200" baseline="0" dirty="0" smtClean="0">
                          <a:solidFill>
                            <a:schemeClr val="dk1"/>
                          </a:solidFill>
                          <a:latin typeface="+mn-lt"/>
                          <a:ea typeface="+mn-ea"/>
                          <a:cs typeface="+mn-cs"/>
                        </a:rPr>
                        <a:t> Frank</a:t>
                      </a:r>
                      <a:endParaRPr lang="en-IN" dirty="0"/>
                    </a:p>
                  </a:txBody>
                  <a:tcPr/>
                </a:tc>
                <a:tc>
                  <a:txBody>
                    <a:bodyPr/>
                    <a:lstStyle/>
                    <a:p>
                      <a:r>
                        <a:rPr kumimoji="0" lang="en-IN" sz="1800" kern="1200" baseline="0" dirty="0" smtClean="0">
                          <a:solidFill>
                            <a:schemeClr val="dk1"/>
                          </a:solidFill>
                          <a:latin typeface="+mn-lt"/>
                          <a:ea typeface="+mn-ea"/>
                          <a:cs typeface="+mn-cs"/>
                        </a:rPr>
                        <a:t>45000</a:t>
                      </a:r>
                      <a:endParaRPr lang="en-IN" dirty="0"/>
                    </a:p>
                  </a:txBody>
                  <a:tcPr/>
                </a:tc>
              </a:tr>
              <a:tr h="358140">
                <a:tc>
                  <a:txBody>
                    <a:bodyPr/>
                    <a:lstStyle/>
                    <a:p>
                      <a:r>
                        <a:rPr kumimoji="0" lang="en-IN" sz="1800" kern="1200" baseline="0" dirty="0" smtClean="0">
                          <a:solidFill>
                            <a:schemeClr val="dk1"/>
                          </a:solidFill>
                          <a:latin typeface="+mn-lt"/>
                          <a:ea typeface="+mn-ea"/>
                          <a:cs typeface="+mn-cs"/>
                        </a:rPr>
                        <a:t>153-32-1342</a:t>
                      </a:r>
                      <a:endParaRPr lang="en-IN" dirty="0"/>
                    </a:p>
                  </a:txBody>
                  <a:tcPr/>
                </a:tc>
                <a:tc>
                  <a:txBody>
                    <a:bodyPr/>
                    <a:lstStyle/>
                    <a:p>
                      <a:r>
                        <a:rPr kumimoji="0" lang="en-IN" sz="1800" kern="1200" baseline="0" dirty="0" smtClean="0">
                          <a:solidFill>
                            <a:schemeClr val="dk1"/>
                          </a:solidFill>
                          <a:latin typeface="+mn-lt"/>
                          <a:ea typeface="+mn-ea"/>
                          <a:cs typeface="+mn-cs"/>
                        </a:rPr>
                        <a:t>Wallace</a:t>
                      </a:r>
                      <a:endParaRPr lang="en-IN" dirty="0"/>
                    </a:p>
                  </a:txBody>
                  <a:tcPr/>
                </a:tc>
                <a:tc>
                  <a:txBody>
                    <a:bodyPr/>
                    <a:lstStyle/>
                    <a:p>
                      <a:r>
                        <a:rPr kumimoji="0" lang="en-IN" sz="1800" kern="1200" baseline="0" dirty="0" smtClean="0">
                          <a:solidFill>
                            <a:schemeClr val="dk1"/>
                          </a:solidFill>
                          <a:latin typeface="+mn-lt"/>
                          <a:ea typeface="+mn-ea"/>
                          <a:cs typeface="+mn-cs"/>
                        </a:rPr>
                        <a:t>Jennifer</a:t>
                      </a:r>
                      <a:endParaRPr lang="en-IN" dirty="0"/>
                    </a:p>
                  </a:txBody>
                  <a:tcPr/>
                </a:tc>
                <a:tc>
                  <a:txBody>
                    <a:bodyPr/>
                    <a:lstStyle/>
                    <a:p>
                      <a:r>
                        <a:rPr kumimoji="0" lang="en-IN" sz="1800" kern="1200" baseline="0" dirty="0" smtClean="0">
                          <a:solidFill>
                            <a:schemeClr val="dk1"/>
                          </a:solidFill>
                          <a:latin typeface="+mn-lt"/>
                          <a:ea typeface="+mn-ea"/>
                          <a:cs typeface="+mn-cs"/>
                        </a:rPr>
                        <a:t>43000</a:t>
                      </a:r>
                      <a:endParaRPr lang="en-IN" dirty="0"/>
                    </a:p>
                  </a:txBody>
                  <a:tcPr/>
                </a:tc>
              </a:tr>
              <a:tr h="358140">
                <a:tc>
                  <a:txBody>
                    <a:bodyPr/>
                    <a:lstStyle/>
                    <a:p>
                      <a:r>
                        <a:rPr kumimoji="0" lang="en-IN" sz="1800" kern="1200" baseline="0" dirty="0" smtClean="0">
                          <a:solidFill>
                            <a:schemeClr val="dk1"/>
                          </a:solidFill>
                          <a:latin typeface="+mn-lt"/>
                          <a:ea typeface="+mn-ea"/>
                          <a:cs typeface="+mn-cs"/>
                        </a:rPr>
                        <a:t>154-33-3333</a:t>
                      </a:r>
                      <a:endParaRPr lang="en-IN" dirty="0"/>
                    </a:p>
                  </a:txBody>
                  <a:tcPr/>
                </a:tc>
                <a:tc>
                  <a:txBody>
                    <a:bodyPr/>
                    <a:lstStyle/>
                    <a:p>
                      <a:r>
                        <a:rPr kumimoji="0" lang="en-IN" sz="1800" kern="1200" baseline="0" dirty="0" smtClean="0">
                          <a:solidFill>
                            <a:schemeClr val="dk1"/>
                          </a:solidFill>
                          <a:latin typeface="+mn-lt"/>
                          <a:ea typeface="+mn-ea"/>
                          <a:cs typeface="+mn-cs"/>
                        </a:rPr>
                        <a:t>Borg</a:t>
                      </a:r>
                      <a:endParaRPr lang="en-IN" dirty="0"/>
                    </a:p>
                  </a:txBody>
                  <a:tcPr/>
                </a:tc>
                <a:tc>
                  <a:txBody>
                    <a:bodyPr/>
                    <a:lstStyle/>
                    <a:p>
                      <a:r>
                        <a:rPr kumimoji="0" lang="en-IN" sz="1800" kern="1200" baseline="0" dirty="0" smtClean="0">
                          <a:solidFill>
                            <a:schemeClr val="dk1"/>
                          </a:solidFill>
                          <a:latin typeface="+mn-lt"/>
                          <a:ea typeface="+mn-ea"/>
                          <a:cs typeface="+mn-cs"/>
                        </a:rPr>
                        <a:t>James</a:t>
                      </a:r>
                      <a:endParaRPr lang="en-IN" dirty="0"/>
                    </a:p>
                  </a:txBody>
                  <a:tcPr/>
                </a:tc>
                <a:tc>
                  <a:txBody>
                    <a:bodyPr/>
                    <a:lstStyle/>
                    <a:p>
                      <a:r>
                        <a:rPr kumimoji="0" lang="en-IN" sz="1800" kern="1200" baseline="0" dirty="0" smtClean="0">
                          <a:solidFill>
                            <a:schemeClr val="dk1"/>
                          </a:solidFill>
                          <a:latin typeface="+mn-lt"/>
                          <a:ea typeface="+mn-ea"/>
                          <a:cs typeface="+mn-cs"/>
                        </a:rPr>
                        <a:t>56000</a:t>
                      </a:r>
                      <a:endParaRPr lang="en-IN" dirty="0"/>
                    </a:p>
                  </a:txBody>
                  <a:tcPr/>
                </a:tc>
              </a:tr>
              <a:tr h="358140">
                <a:tc>
                  <a:txBody>
                    <a:bodyPr/>
                    <a:lstStyle/>
                    <a:p>
                      <a:r>
                        <a:rPr kumimoji="0" lang="en-IN" sz="1800" kern="1200" baseline="0" dirty="0" smtClean="0">
                          <a:solidFill>
                            <a:schemeClr val="dk1"/>
                          </a:solidFill>
                          <a:latin typeface="+mn-lt"/>
                          <a:ea typeface="+mn-ea"/>
                          <a:cs typeface="+mn-cs"/>
                        </a:rPr>
                        <a:t>555-44-5555</a:t>
                      </a:r>
                      <a:endParaRPr lang="en-IN" dirty="0"/>
                    </a:p>
                  </a:txBody>
                  <a:tcPr/>
                </a:tc>
                <a:tc>
                  <a:txBody>
                    <a:bodyPr/>
                    <a:lstStyle/>
                    <a:p>
                      <a:r>
                        <a:rPr kumimoji="0" lang="en-IN" sz="1800" kern="1200" baseline="0" dirty="0" smtClean="0">
                          <a:solidFill>
                            <a:schemeClr val="dk1"/>
                          </a:solidFill>
                          <a:latin typeface="+mn-lt"/>
                          <a:ea typeface="+mn-ea"/>
                          <a:cs typeface="+mn-cs"/>
                        </a:rPr>
                        <a:t>English</a:t>
                      </a:r>
                      <a:endParaRPr lang="en-IN" dirty="0"/>
                    </a:p>
                  </a:txBody>
                  <a:tcPr/>
                </a:tc>
                <a:tc>
                  <a:txBody>
                    <a:bodyPr/>
                    <a:lstStyle/>
                    <a:p>
                      <a:r>
                        <a:rPr kumimoji="0" lang="en-IN" sz="1800" kern="1200" baseline="0" dirty="0" smtClean="0">
                          <a:solidFill>
                            <a:schemeClr val="dk1"/>
                          </a:solidFill>
                          <a:latin typeface="+mn-lt"/>
                          <a:ea typeface="+mn-ea"/>
                          <a:cs typeface="+mn-cs"/>
                        </a:rPr>
                        <a:t> Joyce</a:t>
                      </a:r>
                      <a:endParaRPr lang="en-IN" dirty="0"/>
                    </a:p>
                  </a:txBody>
                  <a:tcPr/>
                </a:tc>
                <a:tc>
                  <a:txBody>
                    <a:bodyPr/>
                    <a:lstStyle/>
                    <a:p>
                      <a:r>
                        <a:rPr kumimoji="0" lang="en-IN" sz="1800" kern="1200" baseline="0" dirty="0" smtClean="0">
                          <a:solidFill>
                            <a:schemeClr val="dk1"/>
                          </a:solidFill>
                          <a:latin typeface="+mn-lt"/>
                          <a:ea typeface="+mn-ea"/>
                          <a:cs typeface="+mn-cs"/>
                        </a:rPr>
                        <a:t>53000</a:t>
                      </a:r>
                      <a:endParaRPr lang="en-IN" dirty="0"/>
                    </a:p>
                  </a:txBody>
                  <a:tcPr/>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dirty="0" smtClean="0"/>
              <a:t>INSERT (cont.)</a:t>
            </a:r>
            <a:endParaRPr lang="en-US" b="1" dirty="0" smtClean="0">
              <a:solidFill>
                <a:srgbClr val="000000"/>
              </a:solidFill>
            </a:endParaRPr>
          </a:p>
        </p:txBody>
      </p:sp>
      <p:sp>
        <p:nvSpPr>
          <p:cNvPr id="67588" name="Rectangle 3"/>
          <p:cNvSpPr>
            <a:spLocks noGrp="1" noChangeArrowheads="1"/>
          </p:cNvSpPr>
          <p:nvPr>
            <p:ph type="body" idx="1"/>
          </p:nvPr>
        </p:nvSpPr>
        <p:spPr/>
        <p:txBody>
          <a:bodyPr/>
          <a:lstStyle/>
          <a:p>
            <a:pPr eaLnBrk="1" hangingPunct="1">
              <a:lnSpc>
                <a:spcPct val="90000"/>
              </a:lnSpc>
            </a:pPr>
            <a:r>
              <a:rPr lang="en-US" sz="2800" dirty="0" smtClean="0">
                <a:solidFill>
                  <a:srgbClr val="000000"/>
                </a:solidFill>
              </a:rPr>
              <a:t>Another variation of INSERT allows insertion of </a:t>
            </a:r>
            <a:r>
              <a:rPr lang="en-US" sz="2800" i="1" dirty="0" smtClean="0">
                <a:solidFill>
                  <a:srgbClr val="000000"/>
                </a:solidFill>
              </a:rPr>
              <a:t>multiple tuples</a:t>
            </a:r>
            <a:r>
              <a:rPr lang="en-US" sz="2800" dirty="0" smtClean="0">
                <a:solidFill>
                  <a:srgbClr val="000000"/>
                </a:solidFill>
              </a:rPr>
              <a:t>  resulting from a query into a relation</a:t>
            </a:r>
          </a:p>
          <a:p>
            <a:pPr eaLnBrk="1" hangingPunct="1">
              <a:lnSpc>
                <a:spcPct val="90000"/>
              </a:lnSpc>
              <a:buFont typeface="Wingdings" pitchFamily="2" charset="2"/>
              <a:buNone/>
            </a:pPr>
            <a:endParaRPr lang="en-US" sz="2800" dirty="0" smtClean="0">
              <a:solidFill>
                <a:srgbClr val="00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en-US" smtClean="0"/>
              <a:t>INSERT (cont.)</a:t>
            </a:r>
            <a:endParaRPr lang="en-US" b="1" smtClean="0">
              <a:solidFill>
                <a:srgbClr val="000000"/>
              </a:solidFill>
            </a:endParaRPr>
          </a:p>
        </p:txBody>
      </p:sp>
      <p:sp>
        <p:nvSpPr>
          <p:cNvPr id="68612" name="Rectangle 3"/>
          <p:cNvSpPr>
            <a:spLocks noGrp="1" noChangeArrowheads="1"/>
          </p:cNvSpPr>
          <p:nvPr>
            <p:ph type="body" idx="1"/>
          </p:nvPr>
        </p:nvSpPr>
        <p:spPr/>
        <p:txBody>
          <a:bodyPr/>
          <a:lstStyle/>
          <a:p>
            <a:pPr lvl="1" eaLnBrk="1" hangingPunct="1">
              <a:lnSpc>
                <a:spcPct val="90000"/>
              </a:lnSpc>
            </a:pPr>
            <a:r>
              <a:rPr lang="en-US" sz="1800" u="sng" smtClean="0">
                <a:solidFill>
                  <a:srgbClr val="000000"/>
                </a:solidFill>
              </a:rPr>
              <a:t>Example:</a:t>
            </a:r>
            <a:r>
              <a:rPr lang="en-US" sz="1800" smtClean="0">
                <a:solidFill>
                  <a:srgbClr val="000000"/>
                </a:solidFill>
              </a:rPr>
              <a:t> Suppose we want to create a temporary table that has the name, number of employees, and total salaries for each department. A table DEPTS_INFO is created by U3A, and is loaded with the summary information retrieved from the database by the query in U3B.</a:t>
            </a:r>
            <a:br>
              <a:rPr lang="en-US" sz="1800" smtClean="0">
                <a:solidFill>
                  <a:srgbClr val="000000"/>
                </a:solidFill>
              </a:rPr>
            </a:br>
            <a:r>
              <a:rPr lang="en-US" sz="1800" smtClean="0">
                <a:solidFill>
                  <a:srgbClr val="000000"/>
                </a:solidFill>
              </a:rPr>
              <a:t/>
            </a:r>
            <a:br>
              <a:rPr lang="en-US" sz="1800" smtClean="0">
                <a:solidFill>
                  <a:srgbClr val="000000"/>
                </a:solidFill>
              </a:rPr>
            </a:br>
            <a:r>
              <a:rPr lang="en-US" sz="1800" b="1" smtClean="0">
                <a:solidFill>
                  <a:srgbClr val="000000"/>
                </a:solidFill>
              </a:rPr>
              <a:t>U3A:	CREATE TABLE  DEPTS_INFO</a:t>
            </a:r>
            <a:br>
              <a:rPr lang="en-US" sz="1800" b="1" smtClean="0">
                <a:solidFill>
                  <a:srgbClr val="000000"/>
                </a:solidFill>
              </a:rPr>
            </a:br>
            <a:r>
              <a:rPr lang="en-US" sz="1800" b="1" smtClean="0">
                <a:solidFill>
                  <a:srgbClr val="000000"/>
                </a:solidFill>
              </a:rPr>
              <a:t>			(DEPT_NAME	VARCHAR(10),</a:t>
            </a:r>
            <a:br>
              <a:rPr lang="en-US" sz="1800" b="1" smtClean="0">
                <a:solidFill>
                  <a:srgbClr val="000000"/>
                </a:solidFill>
              </a:rPr>
            </a:br>
            <a:r>
              <a:rPr lang="en-US" sz="1800" b="1" smtClean="0">
                <a:solidFill>
                  <a:srgbClr val="000000"/>
                </a:solidFill>
              </a:rPr>
              <a:t>			 NO_OF_EMPS	INTEGER,</a:t>
            </a:r>
            <a:br>
              <a:rPr lang="en-US" sz="1800" b="1" smtClean="0">
                <a:solidFill>
                  <a:srgbClr val="000000"/>
                </a:solidFill>
              </a:rPr>
            </a:br>
            <a:r>
              <a:rPr lang="en-US" sz="1800" b="1" smtClean="0">
                <a:solidFill>
                  <a:srgbClr val="000000"/>
                </a:solidFill>
              </a:rPr>
              <a:t>			 TOTAL_SAL	INTEGER);</a:t>
            </a:r>
            <a:br>
              <a:rPr lang="en-US" sz="1800" b="1" smtClean="0">
                <a:solidFill>
                  <a:srgbClr val="000000"/>
                </a:solidFill>
              </a:rPr>
            </a:br>
            <a:r>
              <a:rPr lang="en-US" sz="1800" b="1" smtClean="0">
                <a:solidFill>
                  <a:srgbClr val="000000"/>
                </a:solidFill>
              </a:rPr>
              <a:t/>
            </a:r>
            <a:br>
              <a:rPr lang="en-US" sz="1800" b="1" smtClean="0">
                <a:solidFill>
                  <a:srgbClr val="000000"/>
                </a:solidFill>
              </a:rPr>
            </a:br>
            <a:r>
              <a:rPr lang="en-US" sz="1800" b="1" smtClean="0">
                <a:solidFill>
                  <a:srgbClr val="000000"/>
                </a:solidFill>
              </a:rPr>
              <a:t>U3B:	INSERT INTO	DEPTS_INFO (DEPT_NAME, 					NO_OF_EMPS, TOTAL_SAL)</a:t>
            </a:r>
            <a:br>
              <a:rPr lang="en-US" sz="1800" b="1" smtClean="0">
                <a:solidFill>
                  <a:srgbClr val="000000"/>
                </a:solidFill>
              </a:rPr>
            </a:br>
            <a:r>
              <a:rPr lang="en-US" sz="1800" b="1" smtClean="0">
                <a:solidFill>
                  <a:srgbClr val="000000"/>
                </a:solidFill>
              </a:rPr>
              <a:t>		SELECT		DNAME, COUNT (*), SUM (SALARY)</a:t>
            </a:r>
            <a:br>
              <a:rPr lang="en-US" sz="1800" b="1" smtClean="0">
                <a:solidFill>
                  <a:srgbClr val="000000"/>
                </a:solidFill>
              </a:rPr>
            </a:br>
            <a:r>
              <a:rPr lang="en-US" sz="1800" b="1" smtClean="0">
                <a:solidFill>
                  <a:srgbClr val="000000"/>
                </a:solidFill>
              </a:rPr>
              <a:t>		FROM		DEPARTMENT, EMPLOYEE</a:t>
            </a:r>
            <a:br>
              <a:rPr lang="en-US" sz="1800" b="1" smtClean="0">
                <a:solidFill>
                  <a:srgbClr val="000000"/>
                </a:solidFill>
              </a:rPr>
            </a:br>
            <a:r>
              <a:rPr lang="en-US" sz="1800" b="1" smtClean="0">
                <a:solidFill>
                  <a:srgbClr val="000000"/>
                </a:solidFill>
              </a:rPr>
              <a:t>		WHERE		DNUMBER=DNO</a:t>
            </a:r>
            <a:br>
              <a:rPr lang="en-US" sz="1800" b="1" smtClean="0">
                <a:solidFill>
                  <a:srgbClr val="000000"/>
                </a:solidFill>
              </a:rPr>
            </a:br>
            <a:r>
              <a:rPr lang="en-US" sz="1800" b="1" smtClean="0">
                <a:solidFill>
                  <a:srgbClr val="000000"/>
                </a:solidFill>
              </a:rPr>
              <a:t>		GROUP BY	DNAME ;</a:t>
            </a:r>
            <a:endParaRPr lang="en-US" sz="1800" smtClean="0">
              <a:solidFill>
                <a:srgbClr val="00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smtClean="0"/>
              <a:t>INSERT (cont.)</a:t>
            </a:r>
            <a:endParaRPr lang="en-US" b="1" smtClean="0">
              <a:solidFill>
                <a:srgbClr val="000000"/>
              </a:solidFill>
            </a:endParaRPr>
          </a:p>
        </p:txBody>
      </p:sp>
      <p:sp>
        <p:nvSpPr>
          <p:cNvPr id="69636" name="Rectangle 3"/>
          <p:cNvSpPr>
            <a:spLocks noGrp="1" noChangeArrowheads="1"/>
          </p:cNvSpPr>
          <p:nvPr>
            <p:ph type="body" idx="1"/>
          </p:nvPr>
        </p:nvSpPr>
        <p:spPr/>
        <p:txBody>
          <a:bodyPr/>
          <a:lstStyle/>
          <a:p>
            <a:pPr eaLnBrk="1" hangingPunct="1">
              <a:lnSpc>
                <a:spcPct val="90000"/>
              </a:lnSpc>
            </a:pPr>
            <a:r>
              <a:rPr lang="en-US" sz="2400" u="sng" dirty="0" smtClean="0">
                <a:solidFill>
                  <a:srgbClr val="000000"/>
                </a:solidFill>
              </a:rPr>
              <a:t>Note:</a:t>
            </a:r>
            <a:r>
              <a:rPr lang="en-US" sz="2400" dirty="0" smtClean="0">
                <a:solidFill>
                  <a:srgbClr val="000000"/>
                </a:solidFill>
              </a:rPr>
              <a:t> The DEPTS_INFO table may not be up-to-date if we change the tuples in either the DEPARTMENT or the EMPLOYEE relations </a:t>
            </a:r>
            <a:r>
              <a:rPr lang="en-US" sz="2400" i="1" dirty="0" smtClean="0">
                <a:solidFill>
                  <a:srgbClr val="000000"/>
                </a:solidFill>
              </a:rPr>
              <a:t>after</a:t>
            </a:r>
            <a:r>
              <a:rPr lang="en-US" sz="2400" dirty="0" smtClean="0">
                <a:solidFill>
                  <a:srgbClr val="000000"/>
                </a:solidFill>
              </a:rPr>
              <a:t>  issuing U3B. We have to create a view (see later) to keep such a table up to date.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en-US" smtClean="0"/>
              <a:t>DELETE</a:t>
            </a:r>
            <a:endParaRPr lang="en-US" b="1" smtClean="0">
              <a:solidFill>
                <a:srgbClr val="000000"/>
              </a:solidFill>
            </a:endParaRPr>
          </a:p>
        </p:txBody>
      </p:sp>
      <p:sp>
        <p:nvSpPr>
          <p:cNvPr id="70660" name="Rectangle 3"/>
          <p:cNvSpPr>
            <a:spLocks noGrp="1" noChangeArrowheads="1"/>
          </p:cNvSpPr>
          <p:nvPr>
            <p:ph type="body" idx="1"/>
          </p:nvPr>
        </p:nvSpPr>
        <p:spPr/>
        <p:txBody>
          <a:bodyPr/>
          <a:lstStyle/>
          <a:p>
            <a:pPr eaLnBrk="1" hangingPunct="1">
              <a:lnSpc>
                <a:spcPct val="90000"/>
              </a:lnSpc>
            </a:pPr>
            <a:r>
              <a:rPr lang="en-US" sz="2400" dirty="0" smtClean="0">
                <a:solidFill>
                  <a:srgbClr val="000000"/>
                </a:solidFill>
              </a:rPr>
              <a:t>Removes tuples from a relation</a:t>
            </a:r>
          </a:p>
          <a:p>
            <a:pPr eaLnBrk="1" hangingPunct="1">
              <a:lnSpc>
                <a:spcPct val="90000"/>
              </a:lnSpc>
            </a:pPr>
            <a:r>
              <a:rPr lang="en-US" sz="2400" dirty="0" smtClean="0">
                <a:solidFill>
                  <a:srgbClr val="000000"/>
                </a:solidFill>
              </a:rPr>
              <a:t>Includes a WHERE-clause to select the tuples to be deleted</a:t>
            </a:r>
          </a:p>
          <a:p>
            <a:pPr eaLnBrk="1" hangingPunct="1">
              <a:lnSpc>
                <a:spcPct val="90000"/>
              </a:lnSpc>
            </a:pPr>
            <a:r>
              <a:rPr lang="en-US" sz="2400" dirty="0" smtClean="0">
                <a:solidFill>
                  <a:srgbClr val="000000"/>
                </a:solidFill>
              </a:rPr>
              <a:t>Tuples are deleted from only </a:t>
            </a:r>
            <a:r>
              <a:rPr lang="en-US" sz="2400" i="1" dirty="0" smtClean="0">
                <a:solidFill>
                  <a:srgbClr val="000000"/>
                </a:solidFill>
              </a:rPr>
              <a:t>one table</a:t>
            </a:r>
            <a:r>
              <a:rPr lang="en-US" sz="2400" dirty="0" smtClean="0">
                <a:solidFill>
                  <a:srgbClr val="000000"/>
                </a:solidFill>
              </a:rPr>
              <a:t>  at a time (unless CASCADE is specified on a referential integrity constraint)</a:t>
            </a:r>
          </a:p>
          <a:p>
            <a:pPr eaLnBrk="1" hangingPunct="1">
              <a:lnSpc>
                <a:spcPct val="90000"/>
              </a:lnSpc>
            </a:pPr>
            <a:r>
              <a:rPr lang="en-US" sz="2400" dirty="0" smtClean="0">
                <a:solidFill>
                  <a:srgbClr val="000000"/>
                </a:solidFill>
              </a:rPr>
              <a:t>A missing WHERE-clause specifies that </a:t>
            </a:r>
            <a:r>
              <a:rPr lang="en-US" sz="2400" i="1" dirty="0" smtClean="0">
                <a:solidFill>
                  <a:srgbClr val="000000"/>
                </a:solidFill>
              </a:rPr>
              <a:t>all tuples</a:t>
            </a:r>
            <a:r>
              <a:rPr lang="en-US" sz="2400" dirty="0" smtClean="0">
                <a:solidFill>
                  <a:srgbClr val="000000"/>
                </a:solidFill>
              </a:rPr>
              <a:t>  in the relation are to be deleted; the table then becomes an empty table</a:t>
            </a:r>
          </a:p>
          <a:p>
            <a:pPr eaLnBrk="1" hangingPunct="1">
              <a:lnSpc>
                <a:spcPct val="90000"/>
              </a:lnSpc>
            </a:pPr>
            <a:r>
              <a:rPr lang="en-US" sz="2400" dirty="0" smtClean="0">
                <a:solidFill>
                  <a:srgbClr val="000000"/>
                </a:solidFill>
              </a:rPr>
              <a:t>The number of tuples deleted depends on the number of tuples in the relation that satisfy the WHERE-clause</a:t>
            </a:r>
          </a:p>
          <a:p>
            <a:pPr eaLnBrk="1" hangingPunct="1">
              <a:lnSpc>
                <a:spcPct val="90000"/>
              </a:lnSpc>
              <a:buNone/>
            </a:pPr>
            <a:endParaRPr lang="en-US" sz="2800" dirty="0" smtClean="0">
              <a:solidFill>
                <a:srgbClr val="000000"/>
              </a:solidFill>
            </a:endParaRPr>
          </a:p>
          <a:p>
            <a:pPr eaLnBrk="1" hangingPunct="1">
              <a:lnSpc>
                <a:spcPct val="90000"/>
              </a:lnSpc>
              <a:buFont typeface="Wingdings" pitchFamily="2" charset="2"/>
              <a:buNone/>
            </a:pPr>
            <a:endParaRPr lang="en-US" sz="2800" b="1" dirty="0" smtClean="0">
              <a:solidFill>
                <a:srgbClr val="00000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en-US" smtClean="0"/>
              <a:t>DELETE (cont.)</a:t>
            </a:r>
            <a:endParaRPr lang="en-US" b="1" smtClean="0">
              <a:solidFill>
                <a:srgbClr val="000000"/>
              </a:solidFill>
            </a:endParaRPr>
          </a:p>
        </p:txBody>
      </p:sp>
      <p:sp>
        <p:nvSpPr>
          <p:cNvPr id="71684" name="Rectangle 3"/>
          <p:cNvSpPr>
            <a:spLocks noGrp="1" noChangeArrowheads="1"/>
          </p:cNvSpPr>
          <p:nvPr>
            <p:ph type="body" idx="1"/>
          </p:nvPr>
        </p:nvSpPr>
        <p:spPr/>
        <p:txBody>
          <a:bodyPr>
            <a:normAutofit lnSpcReduction="10000"/>
          </a:bodyPr>
          <a:lstStyle/>
          <a:p>
            <a:pPr eaLnBrk="1" hangingPunct="1">
              <a:lnSpc>
                <a:spcPct val="90000"/>
              </a:lnSpc>
            </a:pPr>
            <a:r>
              <a:rPr lang="en-US" sz="2400" u="sng" dirty="0" smtClean="0">
                <a:solidFill>
                  <a:srgbClr val="000000"/>
                </a:solidFill>
              </a:rPr>
              <a:t>Examples:</a:t>
            </a:r>
            <a:br>
              <a:rPr lang="en-US" sz="2400" u="sng" dirty="0" smtClean="0">
                <a:solidFill>
                  <a:srgbClr val="000000"/>
                </a:solidFill>
              </a:rPr>
            </a:br>
            <a:r>
              <a:rPr lang="en-US" sz="2400" b="1" dirty="0" smtClean="0">
                <a:solidFill>
                  <a:srgbClr val="000000"/>
                </a:solidFill>
              </a:rPr>
              <a:t>U4A:	DELETE FROM 	EMPLOYEE</a:t>
            </a:r>
            <a:br>
              <a:rPr lang="en-US" sz="2400" b="1" dirty="0" smtClean="0">
                <a:solidFill>
                  <a:srgbClr val="000000"/>
                </a:solidFill>
              </a:rPr>
            </a:br>
            <a:r>
              <a:rPr lang="en-US" sz="2400" b="1" dirty="0" smtClean="0">
                <a:solidFill>
                  <a:srgbClr val="000000"/>
                </a:solidFill>
              </a:rPr>
              <a:t>		WHERE		LNAME='Brown’</a:t>
            </a:r>
            <a:br>
              <a:rPr lang="en-US" sz="2400" b="1" dirty="0" smtClean="0">
                <a:solidFill>
                  <a:srgbClr val="000000"/>
                </a:solidFill>
              </a:rPr>
            </a:br>
            <a:r>
              <a:rPr lang="en-US" sz="2400" b="1" dirty="0" smtClean="0">
                <a:solidFill>
                  <a:srgbClr val="000000"/>
                </a:solidFill>
              </a:rPr>
              <a:t/>
            </a:r>
            <a:br>
              <a:rPr lang="en-US" sz="2400" b="1" dirty="0" smtClean="0">
                <a:solidFill>
                  <a:srgbClr val="000000"/>
                </a:solidFill>
              </a:rPr>
            </a:br>
            <a:r>
              <a:rPr lang="en-US" sz="2400" b="1" dirty="0" smtClean="0">
                <a:solidFill>
                  <a:srgbClr val="000000"/>
                </a:solidFill>
              </a:rPr>
              <a:t>U4B:	DELETE FROM 	EMPLOYEE</a:t>
            </a:r>
            <a:br>
              <a:rPr lang="en-US" sz="2400" b="1" dirty="0" smtClean="0">
                <a:solidFill>
                  <a:srgbClr val="000000"/>
                </a:solidFill>
              </a:rPr>
            </a:br>
            <a:r>
              <a:rPr lang="en-US" sz="2400" b="1" dirty="0" smtClean="0">
                <a:solidFill>
                  <a:srgbClr val="000000"/>
                </a:solidFill>
              </a:rPr>
              <a:t>		WHERE		SSN='123456789’</a:t>
            </a:r>
            <a:br>
              <a:rPr lang="en-US" sz="2400" b="1" dirty="0" smtClean="0">
                <a:solidFill>
                  <a:srgbClr val="000000"/>
                </a:solidFill>
              </a:rPr>
            </a:br>
            <a:r>
              <a:rPr lang="en-US" sz="2400" b="1" dirty="0" smtClean="0">
                <a:solidFill>
                  <a:srgbClr val="000000"/>
                </a:solidFill>
              </a:rPr>
              <a:t/>
            </a:r>
            <a:br>
              <a:rPr lang="en-US" sz="2400" b="1" dirty="0" smtClean="0">
                <a:solidFill>
                  <a:srgbClr val="000000"/>
                </a:solidFill>
              </a:rPr>
            </a:br>
            <a:r>
              <a:rPr lang="en-US" sz="2400" b="1" dirty="0" smtClean="0">
                <a:solidFill>
                  <a:srgbClr val="000000"/>
                </a:solidFill>
              </a:rPr>
              <a:t>U4C:	DELETE FROM 	EMPLOYEE</a:t>
            </a:r>
            <a:br>
              <a:rPr lang="en-US" sz="2400" b="1" dirty="0" smtClean="0">
                <a:solidFill>
                  <a:srgbClr val="000000"/>
                </a:solidFill>
              </a:rPr>
            </a:br>
            <a:r>
              <a:rPr lang="en-US" sz="2400" b="1" dirty="0" smtClean="0">
                <a:solidFill>
                  <a:srgbClr val="000000"/>
                </a:solidFill>
              </a:rPr>
              <a:t>		WHERE		DNO  IN				  	(SELECT	DNUMBER</a:t>
            </a:r>
            <a:br>
              <a:rPr lang="en-US" sz="2400" b="1" dirty="0" smtClean="0">
                <a:solidFill>
                  <a:srgbClr val="000000"/>
                </a:solidFill>
              </a:rPr>
            </a:br>
            <a:r>
              <a:rPr lang="en-US" sz="2400" b="1" dirty="0" smtClean="0">
                <a:solidFill>
                  <a:srgbClr val="000000"/>
                </a:solidFill>
              </a:rPr>
              <a:t>			FROM	DEPARTMENT</a:t>
            </a:r>
            <a:br>
              <a:rPr lang="en-US" sz="2400" b="1" dirty="0" smtClean="0">
                <a:solidFill>
                  <a:srgbClr val="000000"/>
                </a:solidFill>
              </a:rPr>
            </a:br>
            <a:r>
              <a:rPr lang="en-US" sz="2400" b="1" dirty="0" smtClean="0">
                <a:solidFill>
                  <a:srgbClr val="000000"/>
                </a:solidFill>
              </a:rPr>
              <a:t>			WHERE	DNAME='Research')</a:t>
            </a:r>
            <a:br>
              <a:rPr lang="en-US" sz="2400" b="1" dirty="0" smtClean="0">
                <a:solidFill>
                  <a:srgbClr val="000000"/>
                </a:solidFill>
              </a:rPr>
            </a:br>
            <a:r>
              <a:rPr lang="en-US" sz="2400" b="1" dirty="0" smtClean="0">
                <a:solidFill>
                  <a:srgbClr val="000000"/>
                </a:solidFill>
              </a:rPr>
              <a:t/>
            </a:r>
            <a:br>
              <a:rPr lang="en-US" sz="2400" b="1" dirty="0" smtClean="0">
                <a:solidFill>
                  <a:srgbClr val="000000"/>
                </a:solidFill>
              </a:rPr>
            </a:br>
            <a:r>
              <a:rPr lang="en-US" sz="2400" b="1" dirty="0" smtClean="0">
                <a:solidFill>
                  <a:srgbClr val="000000"/>
                </a:solidFill>
              </a:rPr>
              <a:t>U4D:	DELETE FROM 	EMPLOYEE</a:t>
            </a:r>
            <a:endParaRPr lang="en-US" sz="2800" b="1" dirty="0" smtClean="0">
              <a:solidFill>
                <a:srgbClr val="00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en-US" smtClean="0"/>
              <a:t>UPDATE</a:t>
            </a:r>
            <a:endParaRPr lang="en-US" b="1" smtClean="0">
              <a:solidFill>
                <a:srgbClr val="000000"/>
              </a:solidFill>
            </a:endParaRPr>
          </a:p>
        </p:txBody>
      </p:sp>
      <p:sp>
        <p:nvSpPr>
          <p:cNvPr id="72708" name="Rectangle 3"/>
          <p:cNvSpPr>
            <a:spLocks noGrp="1" noChangeArrowheads="1"/>
          </p:cNvSpPr>
          <p:nvPr>
            <p:ph type="body" idx="1"/>
          </p:nvPr>
        </p:nvSpPr>
        <p:spPr/>
        <p:txBody>
          <a:bodyPr/>
          <a:lstStyle/>
          <a:p>
            <a:pPr eaLnBrk="1" hangingPunct="1"/>
            <a:r>
              <a:rPr lang="en-US" sz="2800" dirty="0" smtClean="0">
                <a:solidFill>
                  <a:srgbClr val="000000"/>
                </a:solidFill>
              </a:rPr>
              <a:t>Used to modify attribute values of one or more selected tuples</a:t>
            </a:r>
          </a:p>
          <a:p>
            <a:pPr eaLnBrk="1" hangingPunct="1"/>
            <a:r>
              <a:rPr lang="en-US" sz="2800" dirty="0" smtClean="0">
                <a:solidFill>
                  <a:srgbClr val="000000"/>
                </a:solidFill>
              </a:rPr>
              <a:t>A WHERE-clause selects the tuples to be modified</a:t>
            </a:r>
          </a:p>
          <a:p>
            <a:pPr eaLnBrk="1" hangingPunct="1"/>
            <a:r>
              <a:rPr lang="en-US" sz="2800" dirty="0" smtClean="0">
                <a:solidFill>
                  <a:srgbClr val="000000"/>
                </a:solidFill>
              </a:rPr>
              <a:t>An additional SET-clause specifies the attributes to be modified and their new values</a:t>
            </a:r>
          </a:p>
          <a:p>
            <a:pPr eaLnBrk="1" hangingPunct="1"/>
            <a:r>
              <a:rPr lang="en-US" sz="2800" dirty="0" smtClean="0">
                <a:solidFill>
                  <a:srgbClr val="000000"/>
                </a:solidFill>
              </a:rPr>
              <a:t>Each command modifies tuples </a:t>
            </a:r>
            <a:r>
              <a:rPr lang="en-US" sz="2800" i="1" dirty="0" smtClean="0">
                <a:solidFill>
                  <a:srgbClr val="000000"/>
                </a:solidFill>
              </a:rPr>
              <a:t>in the same relation</a:t>
            </a:r>
          </a:p>
          <a:p>
            <a:pPr eaLnBrk="1" hangingPunct="1">
              <a:buNone/>
            </a:pPr>
            <a:endParaRPr lang="en-US" sz="2800" i="1" dirty="0" smtClean="0">
              <a:solidFill>
                <a:srgbClr val="00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a:xfrm>
            <a:off x="457200" y="381000"/>
            <a:ext cx="8229600" cy="1143000"/>
          </a:xfrm>
        </p:spPr>
        <p:txBody>
          <a:bodyPr/>
          <a:lstStyle/>
          <a:p>
            <a:pPr eaLnBrk="1" hangingPunct="1"/>
            <a:r>
              <a:rPr lang="en-US" dirty="0" smtClean="0"/>
              <a:t>UPDATE (cont.)</a:t>
            </a:r>
            <a:endParaRPr lang="en-US" b="1" dirty="0" smtClean="0">
              <a:solidFill>
                <a:srgbClr val="000000"/>
              </a:solidFill>
            </a:endParaRPr>
          </a:p>
        </p:txBody>
      </p:sp>
      <p:sp>
        <p:nvSpPr>
          <p:cNvPr id="73732" name="Rectangle 3"/>
          <p:cNvSpPr>
            <a:spLocks noGrp="1" noChangeArrowheads="1"/>
          </p:cNvSpPr>
          <p:nvPr>
            <p:ph type="body" idx="1"/>
          </p:nvPr>
        </p:nvSpPr>
        <p:spPr>
          <a:xfrm>
            <a:off x="512763" y="1641475"/>
            <a:ext cx="7945437" cy="4802188"/>
          </a:xfrm>
        </p:spPr>
        <p:txBody>
          <a:bodyPr/>
          <a:lstStyle/>
          <a:p>
            <a:pPr eaLnBrk="1" hangingPunct="1">
              <a:lnSpc>
                <a:spcPct val="90000"/>
              </a:lnSpc>
            </a:pPr>
            <a:r>
              <a:rPr lang="en-US" sz="2400" u="sng" dirty="0" smtClean="0">
                <a:solidFill>
                  <a:srgbClr val="000000"/>
                </a:solidFill>
              </a:rPr>
              <a:t>Example:</a:t>
            </a:r>
            <a:r>
              <a:rPr lang="en-US" sz="2400" dirty="0" smtClean="0">
                <a:solidFill>
                  <a:srgbClr val="000000"/>
                </a:solidFill>
              </a:rPr>
              <a:t> Change the location and controlling department number of project number  10 to ‘London' and 5, respectively.</a:t>
            </a:r>
            <a:br>
              <a:rPr lang="en-US" sz="2400" dirty="0" smtClean="0">
                <a:solidFill>
                  <a:srgbClr val="000000"/>
                </a:solidFill>
              </a:rPr>
            </a:br>
            <a:r>
              <a:rPr lang="en-US" sz="2400" dirty="0" smtClean="0">
                <a:solidFill>
                  <a:srgbClr val="000000"/>
                </a:solidFill>
              </a:rPr>
              <a:t/>
            </a:r>
            <a:br>
              <a:rPr lang="en-US" sz="2400" dirty="0" smtClean="0">
                <a:solidFill>
                  <a:srgbClr val="000000"/>
                </a:solidFill>
              </a:rPr>
            </a:br>
            <a:r>
              <a:rPr lang="en-US" sz="2400" b="1" dirty="0" smtClean="0">
                <a:solidFill>
                  <a:srgbClr val="000000"/>
                </a:solidFill>
              </a:rPr>
              <a:t>U5:	UPDATE 	PROJECT</a:t>
            </a:r>
            <a:br>
              <a:rPr lang="en-US" sz="2400" b="1" dirty="0" smtClean="0">
                <a:solidFill>
                  <a:srgbClr val="000000"/>
                </a:solidFill>
              </a:rPr>
            </a:br>
            <a:r>
              <a:rPr lang="en-US" sz="2400" b="1" dirty="0" smtClean="0">
                <a:solidFill>
                  <a:srgbClr val="000000"/>
                </a:solidFill>
              </a:rPr>
              <a:t>	SET		PLOCATION = ‘London', DNUM = 5</a:t>
            </a:r>
            <a:br>
              <a:rPr lang="en-US" sz="2400" b="1" dirty="0" smtClean="0">
                <a:solidFill>
                  <a:srgbClr val="000000"/>
                </a:solidFill>
              </a:rPr>
            </a:br>
            <a:r>
              <a:rPr lang="en-US" sz="2400" b="1" dirty="0" smtClean="0">
                <a:solidFill>
                  <a:srgbClr val="000000"/>
                </a:solidFill>
              </a:rPr>
              <a:t>	WHERE	PNUMBER=10</a:t>
            </a:r>
            <a:r>
              <a:rPr lang="en-US" sz="2800" b="1" dirty="0" smtClean="0">
                <a:solidFill>
                  <a:srgbClr val="000000"/>
                </a:solidFill>
              </a:rPr>
              <a:t/>
            </a:r>
            <a:br>
              <a:rPr lang="en-US" sz="2800" b="1" dirty="0" smtClean="0">
                <a:solidFill>
                  <a:srgbClr val="000000"/>
                </a:solidFill>
              </a:rPr>
            </a:br>
            <a:endParaRPr lang="en-US" sz="2800" b="1" dirty="0" smtClean="0">
              <a:solidFill>
                <a:srgbClr val="00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en-US" smtClean="0"/>
              <a:t>UPDATE (cont.)</a:t>
            </a:r>
            <a:endParaRPr lang="en-US" b="1" smtClean="0">
              <a:solidFill>
                <a:srgbClr val="000000"/>
              </a:solidFill>
            </a:endParaRPr>
          </a:p>
        </p:txBody>
      </p:sp>
      <p:sp>
        <p:nvSpPr>
          <p:cNvPr id="74756" name="Rectangle 3"/>
          <p:cNvSpPr>
            <a:spLocks noGrp="1" noChangeArrowheads="1"/>
          </p:cNvSpPr>
          <p:nvPr>
            <p:ph idx="1"/>
          </p:nvPr>
        </p:nvSpPr>
        <p:spPr/>
        <p:txBody>
          <a:bodyPr>
            <a:normAutofit lnSpcReduction="10000"/>
          </a:bodyPr>
          <a:lstStyle/>
          <a:p>
            <a:pPr eaLnBrk="1" hangingPunct="1">
              <a:lnSpc>
                <a:spcPct val="90000"/>
              </a:lnSpc>
            </a:pPr>
            <a:r>
              <a:rPr lang="en-US" sz="2000" u="sng" dirty="0" smtClean="0">
                <a:solidFill>
                  <a:srgbClr val="000000"/>
                </a:solidFill>
              </a:rPr>
              <a:t>Example:</a:t>
            </a:r>
            <a:r>
              <a:rPr lang="en-US" sz="2000" dirty="0" smtClean="0">
                <a:solidFill>
                  <a:srgbClr val="000000"/>
                </a:solidFill>
              </a:rPr>
              <a:t> Give all employees in the 'Research' department a 10% raise in salary.</a:t>
            </a:r>
            <a:br>
              <a:rPr lang="en-US" sz="2000" dirty="0" smtClean="0">
                <a:solidFill>
                  <a:srgbClr val="000000"/>
                </a:solidFill>
              </a:rPr>
            </a:br>
            <a:r>
              <a:rPr lang="en-US" sz="2000" dirty="0" smtClean="0">
                <a:solidFill>
                  <a:srgbClr val="000000"/>
                </a:solidFill>
              </a:rPr>
              <a:t/>
            </a:r>
            <a:br>
              <a:rPr lang="en-US" sz="2000" dirty="0" smtClean="0">
                <a:solidFill>
                  <a:srgbClr val="000000"/>
                </a:solidFill>
              </a:rPr>
            </a:br>
            <a:r>
              <a:rPr lang="en-US" sz="2000" b="1" dirty="0" smtClean="0">
                <a:solidFill>
                  <a:srgbClr val="000000"/>
                </a:solidFill>
              </a:rPr>
              <a:t>U6:	UPDATE 	EMPLOYEE</a:t>
            </a:r>
            <a:br>
              <a:rPr lang="en-US" sz="2000" b="1" dirty="0" smtClean="0">
                <a:solidFill>
                  <a:srgbClr val="000000"/>
                </a:solidFill>
              </a:rPr>
            </a:br>
            <a:r>
              <a:rPr lang="en-US" sz="2000" b="1" dirty="0" smtClean="0">
                <a:solidFill>
                  <a:srgbClr val="000000"/>
                </a:solidFill>
              </a:rPr>
              <a:t>	SET		SALARY = SALARY *1.1</a:t>
            </a:r>
            <a:br>
              <a:rPr lang="en-US" sz="2000" b="1" dirty="0" smtClean="0">
                <a:solidFill>
                  <a:srgbClr val="000000"/>
                </a:solidFill>
              </a:rPr>
            </a:br>
            <a:r>
              <a:rPr lang="en-US" sz="2000" b="1" dirty="0" smtClean="0">
                <a:solidFill>
                  <a:srgbClr val="000000"/>
                </a:solidFill>
              </a:rPr>
              <a:t>	WHERE	DNO  IN (SELECT	DNUMBER</a:t>
            </a:r>
            <a:br>
              <a:rPr lang="en-US" sz="2000" b="1" dirty="0" smtClean="0">
                <a:solidFill>
                  <a:srgbClr val="000000"/>
                </a:solidFill>
              </a:rPr>
            </a:br>
            <a:r>
              <a:rPr lang="en-US" sz="2000" b="1" dirty="0" smtClean="0">
                <a:solidFill>
                  <a:srgbClr val="000000"/>
                </a:solidFill>
              </a:rPr>
              <a:t>			    FROM	DEPARTMENT</a:t>
            </a:r>
            <a:br>
              <a:rPr lang="en-US" sz="2000" b="1" dirty="0" smtClean="0">
                <a:solidFill>
                  <a:srgbClr val="000000"/>
                </a:solidFill>
              </a:rPr>
            </a:br>
            <a:r>
              <a:rPr lang="en-US" sz="2000" b="1" dirty="0" smtClean="0">
                <a:solidFill>
                  <a:srgbClr val="000000"/>
                </a:solidFill>
              </a:rPr>
              <a:t>			    WHERE	DNAME='Research')</a:t>
            </a:r>
            <a:br>
              <a:rPr lang="en-US" sz="2000" b="1" dirty="0" smtClean="0">
                <a:solidFill>
                  <a:srgbClr val="000000"/>
                </a:solidFill>
              </a:rPr>
            </a:br>
            <a:endParaRPr lang="en-US" sz="2000" b="1" dirty="0" smtClean="0">
              <a:solidFill>
                <a:srgbClr val="000000"/>
              </a:solidFill>
            </a:endParaRPr>
          </a:p>
          <a:p>
            <a:pPr eaLnBrk="1" hangingPunct="1">
              <a:lnSpc>
                <a:spcPct val="90000"/>
              </a:lnSpc>
            </a:pPr>
            <a:r>
              <a:rPr lang="en-US" sz="2000" dirty="0" smtClean="0">
                <a:solidFill>
                  <a:srgbClr val="000000"/>
                </a:solidFill>
              </a:rPr>
              <a:t>In this request, the modified SALARY value depends on the original SALARY value in each tuple</a:t>
            </a:r>
          </a:p>
          <a:p>
            <a:pPr eaLnBrk="1" hangingPunct="1">
              <a:lnSpc>
                <a:spcPct val="90000"/>
              </a:lnSpc>
            </a:pPr>
            <a:r>
              <a:rPr lang="en-US" sz="2000" dirty="0" smtClean="0">
                <a:solidFill>
                  <a:srgbClr val="000000"/>
                </a:solidFill>
              </a:rPr>
              <a:t>The reference to the SALARY attribute on the right of = refers to the old SALARY value before modification</a:t>
            </a:r>
          </a:p>
          <a:p>
            <a:pPr eaLnBrk="1" hangingPunct="1">
              <a:lnSpc>
                <a:spcPct val="90000"/>
              </a:lnSpc>
            </a:pPr>
            <a:r>
              <a:rPr lang="en-US" sz="2000" dirty="0" smtClean="0">
                <a:solidFill>
                  <a:srgbClr val="000000"/>
                </a:solidFill>
              </a:rPr>
              <a:t>The reference to the SALARY attribute on the left of = refers to the new SALARY value after modification</a:t>
            </a:r>
            <a:r>
              <a:rPr lang="en-US" sz="2000" b="1" dirty="0" smtClean="0">
                <a:solidFill>
                  <a:srgbClr val="000000"/>
                </a:solidFill>
              </a:rPr>
              <a:t/>
            </a:r>
            <a:br>
              <a:rPr lang="en-US" sz="2000" b="1" dirty="0" smtClean="0">
                <a:solidFill>
                  <a:srgbClr val="000000"/>
                </a:solidFill>
              </a:rPr>
            </a:br>
            <a:endParaRPr lang="en-US" sz="2400" b="1" dirty="0" smtClean="0">
              <a:solidFill>
                <a:srgbClr val="0000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5" descr="31755_FIG0706r.gif                                             0001035BEeyore                         B91DCF3B:"/>
          <p:cNvPicPr>
            <a:picLocks noGrp="1" noChangeAspect="1" noChangeArrowheads="1"/>
          </p:cNvPicPr>
          <p:nvPr>
            <p:ph idx="1"/>
          </p:nvPr>
        </p:nvPicPr>
        <p:blipFill>
          <a:blip r:embed="rId2" cstate="print"/>
          <a:srcRect/>
          <a:stretch>
            <a:fillRect/>
          </a:stretch>
        </p:blipFill>
        <p:spPr>
          <a:xfrm>
            <a:off x="304800" y="381000"/>
            <a:ext cx="8001000" cy="6054726"/>
          </a:xfr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queries</a:t>
            </a:r>
            <a:endParaRPr lang="en-IN" dirty="0"/>
          </a:p>
        </p:txBody>
      </p:sp>
      <p:sp>
        <p:nvSpPr>
          <p:cNvPr id="3" name="Content Placeholder 2"/>
          <p:cNvSpPr>
            <a:spLocks noGrp="1"/>
          </p:cNvSpPr>
          <p:nvPr>
            <p:ph idx="1"/>
          </p:nvPr>
        </p:nvSpPr>
        <p:spPr/>
        <p:txBody>
          <a:bodyPr>
            <a:normAutofit/>
          </a:bodyPr>
          <a:lstStyle/>
          <a:p>
            <a:r>
              <a:rPr lang="en-US" dirty="0" smtClean="0"/>
              <a:t>Retrieve the birth date and address of the employee whose name is ‘john smith’</a:t>
            </a:r>
          </a:p>
          <a:p>
            <a:r>
              <a:rPr lang="en-IN" dirty="0" smtClean="0"/>
              <a:t>select </a:t>
            </a:r>
            <a:r>
              <a:rPr lang="en-IN" dirty="0" err="1" smtClean="0"/>
              <a:t>Bdate</a:t>
            </a:r>
            <a:r>
              <a:rPr lang="en-IN" dirty="0" smtClean="0"/>
              <a:t>, Address</a:t>
            </a:r>
          </a:p>
          <a:p>
            <a:pPr>
              <a:buNone/>
            </a:pPr>
            <a:r>
              <a:rPr lang="en-IN" dirty="0" smtClean="0"/>
              <a:t>from employee</a:t>
            </a:r>
          </a:p>
          <a:p>
            <a:pPr>
              <a:buNone/>
            </a:pPr>
            <a:r>
              <a:rPr lang="en-IN" dirty="0" smtClean="0"/>
              <a:t>where </a:t>
            </a:r>
            <a:r>
              <a:rPr lang="en-IN" dirty="0" err="1" smtClean="0"/>
              <a:t>Fname</a:t>
            </a:r>
            <a:r>
              <a:rPr lang="en-IN" dirty="0" smtClean="0"/>
              <a:t>='john' AND </a:t>
            </a:r>
            <a:r>
              <a:rPr lang="en-IN" dirty="0" err="1" smtClean="0"/>
              <a:t>lname</a:t>
            </a:r>
            <a:r>
              <a:rPr lang="en-IN" dirty="0" smtClean="0"/>
              <a:t>='smith‘</a:t>
            </a:r>
          </a:p>
          <a:p>
            <a:pPr>
              <a:lnSpc>
                <a:spcPct val="90000"/>
              </a:lnSpc>
            </a:pPr>
            <a:r>
              <a:rPr lang="en-US" sz="2000" dirty="0" smtClean="0">
                <a:solidFill>
                  <a:srgbClr val="000000"/>
                </a:solidFill>
              </a:rPr>
              <a:t>Retrieve the name and address of all employees who work for the 'Research' department.</a:t>
            </a:r>
            <a:br>
              <a:rPr lang="en-US" sz="2000" dirty="0" smtClean="0">
                <a:solidFill>
                  <a:srgbClr val="000000"/>
                </a:solidFill>
              </a:rPr>
            </a:br>
            <a:endParaRPr lang="en-US" sz="2000" dirty="0" smtClean="0">
              <a:solidFill>
                <a:srgbClr val="000000"/>
              </a:solidFill>
            </a:endParaRPr>
          </a:p>
          <a:p>
            <a:pPr lvl="1">
              <a:lnSpc>
                <a:spcPct val="90000"/>
              </a:lnSpc>
              <a:buNone/>
            </a:pPr>
            <a:r>
              <a:rPr lang="en-US" sz="2000" b="1" dirty="0" smtClean="0">
                <a:solidFill>
                  <a:srgbClr val="000000"/>
                </a:solidFill>
              </a:rPr>
              <a:t>Q1:	</a:t>
            </a:r>
            <a:r>
              <a:rPr lang="en-IN" sz="2000" b="1" dirty="0" smtClean="0">
                <a:solidFill>
                  <a:srgbClr val="000000"/>
                </a:solidFill>
              </a:rPr>
              <a:t>SELECT  FNAME, LNAME, ADDRESS</a:t>
            </a:r>
            <a:br>
              <a:rPr lang="en-IN" sz="2000" b="1" dirty="0" smtClean="0">
                <a:solidFill>
                  <a:srgbClr val="000000"/>
                </a:solidFill>
              </a:rPr>
            </a:br>
            <a:r>
              <a:rPr lang="en-IN" sz="2000" b="1" dirty="0" smtClean="0">
                <a:solidFill>
                  <a:srgbClr val="000000"/>
                </a:solidFill>
              </a:rPr>
              <a:t>	FROM 	EMPLOYEE, DEPARTMENT</a:t>
            </a:r>
            <a:br>
              <a:rPr lang="en-IN" sz="2000" b="1" dirty="0" smtClean="0">
                <a:solidFill>
                  <a:srgbClr val="000000"/>
                </a:solidFill>
              </a:rPr>
            </a:br>
            <a:r>
              <a:rPr lang="en-IN" sz="2000" b="1" dirty="0" smtClean="0">
                <a:solidFill>
                  <a:srgbClr val="000000"/>
                </a:solidFill>
              </a:rPr>
              <a:t>	WHERE	DNAME='research' AND DNUMBER=DNO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876800"/>
          </a:xfrm>
        </p:spPr>
        <p:txBody>
          <a:bodyPr/>
          <a:lstStyle/>
          <a:p>
            <a:r>
              <a:rPr lang="en-IN" dirty="0" smtClean="0"/>
              <a:t>{t.Fname, t.Lname | Employee(t) and t.salary &gt; 50000}</a:t>
            </a:r>
          </a:p>
          <a:p>
            <a:pPr>
              <a:buNone/>
            </a:pPr>
            <a:endParaRPr lang="en-IN" dirty="0" smtClean="0"/>
          </a:p>
          <a:p>
            <a:r>
              <a:rPr lang="en-IN" dirty="0" smtClean="0"/>
              <a:t>{t.Fname, t.Lname | Employee(t) and t.salary &gt; 50000 and Department(d) and d.MgrSSN = t.SSN}</a:t>
            </a:r>
          </a:p>
          <a:p>
            <a:pPr>
              <a:buNone/>
            </a:pPr>
            <a:endParaRPr lang="en-IN" dirty="0" smtClean="0"/>
          </a:p>
          <a:p>
            <a:pPr>
              <a:buNone/>
            </a:pPr>
            <a:endParaRPr lang="en-I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p>
          <a:p>
            <a:pPr>
              <a:buNone/>
            </a:pPr>
            <a:r>
              <a:rPr lang="en-US" sz="4800" dirty="0" smtClean="0"/>
              <a:t>                  Thank You</a:t>
            </a:r>
            <a:endParaRPr lang="en-IN" sz="4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434</TotalTime>
  <Words>3813</Words>
  <Application>Microsoft Office PowerPoint</Application>
  <PresentationFormat>On-screen Show (4:3)</PresentationFormat>
  <Paragraphs>444</Paragraphs>
  <Slides>90</Slides>
  <Notes>2</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Flow</vt:lpstr>
      <vt:lpstr>Relational Calculus  And SQL </vt:lpstr>
      <vt:lpstr>Relational Calculus</vt:lpstr>
      <vt:lpstr>Relational Calculus</vt:lpstr>
      <vt:lpstr>Tuple Relational Calculus (TRC)</vt:lpstr>
      <vt:lpstr>TRC conditions</vt:lpstr>
      <vt:lpstr>General TRC expression</vt:lpstr>
      <vt:lpstr>Slide 7</vt:lpstr>
      <vt:lpstr>Slide 8</vt:lpstr>
      <vt:lpstr>Slide 9</vt:lpstr>
      <vt:lpstr>Introduction to SQL</vt:lpstr>
      <vt:lpstr>SQL</vt:lpstr>
      <vt:lpstr>Data Definition, Constraints, and Schema Changes</vt:lpstr>
      <vt:lpstr>Domain Types in SQL</vt:lpstr>
      <vt:lpstr>CREATE TABLE</vt:lpstr>
      <vt:lpstr>CREATE TABLE</vt:lpstr>
      <vt:lpstr>DROP TABLE</vt:lpstr>
      <vt:lpstr>Slide 17</vt:lpstr>
      <vt:lpstr>Slide 18</vt:lpstr>
      <vt:lpstr>ALTER TABLE</vt:lpstr>
      <vt:lpstr>Slide 20</vt:lpstr>
      <vt:lpstr>Features Added in SQL2</vt:lpstr>
      <vt:lpstr>CREATE SCHEMA</vt:lpstr>
      <vt:lpstr>REFERENTIAL INTEGRITY OPTIONS</vt:lpstr>
      <vt:lpstr>REFERENTIAL INTEGRITY OPTIONS (continued)</vt:lpstr>
      <vt:lpstr>Check constraint</vt:lpstr>
      <vt:lpstr>Additional Data Types in SQL</vt:lpstr>
      <vt:lpstr>Additional Data Types in SQL(cont.)</vt:lpstr>
      <vt:lpstr>Retrieval Queries in SQL</vt:lpstr>
      <vt:lpstr>Retrieval Queries in SQL (cont.)</vt:lpstr>
      <vt:lpstr>The select Clause</vt:lpstr>
      <vt:lpstr>Relational Database Schema--Figure 5.5  </vt:lpstr>
      <vt:lpstr>Slide 32</vt:lpstr>
      <vt:lpstr>Simple SQL Queries</vt:lpstr>
      <vt:lpstr>Simple SQL Queries (cont.)</vt:lpstr>
      <vt:lpstr>Simple SQL Queries (cont.)</vt:lpstr>
      <vt:lpstr>Aliases, * and DISTINCT, Empty WHERE-clause</vt:lpstr>
      <vt:lpstr>ALIASES</vt:lpstr>
      <vt:lpstr>ALIASES (cont.)</vt:lpstr>
      <vt:lpstr>UNSPECIFIED WHERE-clause</vt:lpstr>
      <vt:lpstr>UNSPECIFIED WHERE-clause (cont.)</vt:lpstr>
      <vt:lpstr>USE OF *</vt:lpstr>
      <vt:lpstr>USE OF DISTINCT</vt:lpstr>
      <vt:lpstr>SET OPERATIONS</vt:lpstr>
      <vt:lpstr>SET OPERATIONS (cont.) </vt:lpstr>
      <vt:lpstr>SUBSTRING COMPARISON</vt:lpstr>
      <vt:lpstr>SUBSTRING COMPARISON (cont.)</vt:lpstr>
      <vt:lpstr>SUBSTRING COMPARISON (cont.)</vt:lpstr>
      <vt:lpstr>ARITHMETIC OPERATIONS</vt:lpstr>
      <vt:lpstr>Slide 49</vt:lpstr>
      <vt:lpstr>ORDER BY</vt:lpstr>
      <vt:lpstr>ORDER BY (cont.)</vt:lpstr>
      <vt:lpstr>NESTING OF QUERIES</vt:lpstr>
      <vt:lpstr>NESTING OF QUERIES (cont.)</vt:lpstr>
      <vt:lpstr>CORRELATED NESTED QUERIES</vt:lpstr>
      <vt:lpstr>CORRELATED NESTED QUERIES (cont.)</vt:lpstr>
      <vt:lpstr>CORRELATED NESTED QUERIES (cont.)</vt:lpstr>
      <vt:lpstr>CORRELATED NESTED QUERIES (cont.)</vt:lpstr>
      <vt:lpstr>THE EXISTS FUNCTION</vt:lpstr>
      <vt:lpstr>THE EXISTS FUNCTION (cont.)</vt:lpstr>
      <vt:lpstr>THE EXISTS FUNCTION (cont.)</vt:lpstr>
      <vt:lpstr>EXPLICIT SETS</vt:lpstr>
      <vt:lpstr>NULLS IN SQL QUERIES</vt:lpstr>
      <vt:lpstr>Joined Relations Feature in SQL</vt:lpstr>
      <vt:lpstr>Joined Relations Feature  in SQL (cont.)</vt:lpstr>
      <vt:lpstr>Joined Relations Feature  in SQL (cont.)</vt:lpstr>
      <vt:lpstr>Joined Relations Feature  in SQL(cont.)</vt:lpstr>
      <vt:lpstr>AGGREGATE FUNCTIONS</vt:lpstr>
      <vt:lpstr>AGGREGATE FUNCTIONS (cont.)</vt:lpstr>
      <vt:lpstr>AGGREGATE FUNCTIONS (cont.)</vt:lpstr>
      <vt:lpstr>GROUPING</vt:lpstr>
      <vt:lpstr>GROUPING (cont.)</vt:lpstr>
      <vt:lpstr>GROUPING (cont.)</vt:lpstr>
      <vt:lpstr>THE HAVING-CLAUSE</vt:lpstr>
      <vt:lpstr>THE HAVING-CLAUSE (cont.)</vt:lpstr>
      <vt:lpstr>Summary of SQL Queries</vt:lpstr>
      <vt:lpstr>Summary of SQL Queries (cont.)</vt:lpstr>
      <vt:lpstr>Specifying Updates in SQL</vt:lpstr>
      <vt:lpstr>INSERT</vt:lpstr>
      <vt:lpstr>INSERT (cont.)</vt:lpstr>
      <vt:lpstr>INSERT (cont.)</vt:lpstr>
      <vt:lpstr>INSERT (cont.)</vt:lpstr>
      <vt:lpstr>INSERT (cont.)</vt:lpstr>
      <vt:lpstr>DELETE</vt:lpstr>
      <vt:lpstr>DELETE (cont.)</vt:lpstr>
      <vt:lpstr>UPDATE</vt:lpstr>
      <vt:lpstr>UPDATE (cont.)</vt:lpstr>
      <vt:lpstr>UPDATE (cont.)</vt:lpstr>
      <vt:lpstr>Slide 88</vt:lpstr>
      <vt:lpstr>Sql queries</vt:lpstr>
      <vt:lpstr>Slide 90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Calculus  And SQL </dc:title>
  <dc:creator>nisha</dc:creator>
  <cp:lastModifiedBy>hp</cp:lastModifiedBy>
  <cp:revision>70</cp:revision>
  <dcterms:created xsi:type="dcterms:W3CDTF">2006-08-16T00:00:00Z</dcterms:created>
  <dcterms:modified xsi:type="dcterms:W3CDTF">2013-10-09T17:16:15Z</dcterms:modified>
</cp:coreProperties>
</file>