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317" r:id="rId5"/>
    <p:sldId id="259" r:id="rId6"/>
    <p:sldId id="260" r:id="rId7"/>
    <p:sldId id="262" r:id="rId8"/>
    <p:sldId id="261" r:id="rId9"/>
    <p:sldId id="270" r:id="rId10"/>
    <p:sldId id="302" r:id="rId11"/>
    <p:sldId id="303" r:id="rId12"/>
    <p:sldId id="305" r:id="rId13"/>
    <p:sldId id="306" r:id="rId14"/>
    <p:sldId id="308" r:id="rId15"/>
    <p:sldId id="304" r:id="rId16"/>
    <p:sldId id="309" r:id="rId17"/>
    <p:sldId id="310" r:id="rId18"/>
    <p:sldId id="311" r:id="rId19"/>
    <p:sldId id="312" r:id="rId20"/>
    <p:sldId id="313" r:id="rId21"/>
    <p:sldId id="314" r:id="rId22"/>
    <p:sldId id="300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M Sans" pitchFamily="2" charset="77"/>
      <p:regular r:id="rId29"/>
      <p:bold r:id="rId30"/>
      <p:italic r:id="rId31"/>
      <p:boldItalic r:id="rId32"/>
    </p:embeddedFont>
    <p:embeddedFont>
      <p:font typeface="Helvetica Neue" panose="02000503000000020004" pitchFamily="2" charset="0"/>
      <p:regular r:id="rId33"/>
      <p:bold r:id="rId34"/>
      <p:italic r:id="rId35"/>
      <p:boldItalic r:id="rId36"/>
    </p:embeddedFont>
    <p:embeddedFont>
      <p:font typeface="Helvetica Neue Light" panose="02000403000000020004" pitchFamily="2" charset="0"/>
      <p:regular r:id="rId37"/>
      <p:bold r:id="rId38"/>
      <p:italic r:id="rId39"/>
      <p:boldItalic r:id="rId40"/>
    </p:embeddedFont>
  </p:embeddedFontLst>
  <p:custDataLst>
    <p:tags r:id="rId4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5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2AD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2595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Arial"/>
              </a:rPr>
              <a:t>Preferred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rtl="0">
            <a:lnSpc>
              <a:spcPct val="12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1000"/>
            <a:buFont typeface="DM Sans"/>
            <a:buNone/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sz="900" b="1" i="0" u="none" strike="noStrike" kern="1200" cap="none" baseline="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t>58,848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456-C649-A912-0389D12BA36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 sz="900" b="1" i="0" u="none" strike="noStrike" kern="1200" cap="none" baseline="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t>22,724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456-C649-A912-0389D12BA36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zh-CN" sz="900" b="1" i="0" u="none" strike="noStrike" kern="1200" cap="none" baseline="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t>5,812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C456-C649-A912-0389D12BA36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zh-CN" sz="900" b="1" i="0" u="none" strike="noStrike" kern="1200" cap="none" baseline="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t>3,533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456-C649-A912-0389D12BA36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zh-CN" sz="900" b="1" i="0" u="none" strike="noStrike" cap="none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Arial"/>
                      </a:rPr>
                      <a:t>2,673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C456-C649-A912-0389D12BA3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Comedy</c:v>
                </c:pt>
                <c:pt idx="1">
                  <c:v>Drama</c:v>
                </c:pt>
                <c:pt idx="2">
                  <c:v>Regional</c:v>
                </c:pt>
                <c:pt idx="3">
                  <c:v>International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58848</c:v>
                </c:pt>
                <c:pt idx="1">
                  <c:v>22724</c:v>
                </c:pt>
                <c:pt idx="2">
                  <c:v>5812</c:v>
                </c:pt>
                <c:pt idx="3">
                  <c:v>3533</c:v>
                </c:pt>
                <c:pt idx="4">
                  <c:v>2673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6-C649-A912-0389D12BA3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1"/>
        <c:axId val="1128800607"/>
        <c:axId val="1128884639"/>
      </c:barChart>
      <c:catAx>
        <c:axId val="1128800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1128884639"/>
        <c:crosses val="autoZero"/>
        <c:auto val="0"/>
        <c:lblAlgn val="ctr"/>
        <c:lblOffset val="100"/>
        <c:noMultiLvlLbl val="0"/>
      </c:catAx>
      <c:valAx>
        <c:axId val="112888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1128800607"/>
        <c:crosses val="autoZero"/>
        <c:crossBetween val="between"/>
        <c:dispUnits>
          <c:builtInUnit val="thousands"/>
          <c:dispUnitsLbl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 altLang="zh-CN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0" u="none" strike="noStrike" kern="1200" cap="none" spc="0" baseline="0" dirty="0">
                <a:solidFill>
                  <a:schemeClr val="dk1"/>
                </a:solidFill>
                <a:latin typeface="DM Sans"/>
                <a:ea typeface="DM Sans"/>
                <a:cs typeface="DM Sans"/>
              </a:rPr>
              <a:t>Intended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5757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38FD415-5B13-8B48-8807-737B84FF6EAB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F8F2-FD40-96A9-9496ACB42D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4FE2F9E-71B7-694E-AEAF-8EC06917B9A3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8F2-FD40-96A9-9496ACB42D3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7D0AEF3-1FB3-B146-9790-76181292FB68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8F2-FD40-96A9-9496ACB42D3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82C291E-CD9F-BA4C-B059-7FCA6DABAC0F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8F2-FD40-96A9-9496ACB42D3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F3DF66B-C026-7845-A4D9-B88FF8391E66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8F2-FD40-96A9-9496ACB42D3D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sz="1197" b="0" i="0" u="none" strike="noStrike" kern="1200" baseline="0">
                        <a:solidFill>
                          <a:srgbClr val="1E1E1E">
                            <a:lumMod val="75000"/>
                            <a:lumOff val="2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762834E-3E9F-0747-B0A1-BA962B0428D7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 algn="ctr" rtl="0">
                        <a:defRPr sz="1197" b="0" i="0" u="none" strike="noStrike" kern="1200" baseline="0">
                          <a:solidFill>
                            <a:srgbClr val="1E1E1E">
                              <a:lumMod val="75000"/>
                              <a:lumOff val="2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sz="1197" b="0" i="0" u="none" strike="noStrike" kern="1200" baseline="0">
                      <a:solidFill>
                        <a:srgbClr val="1E1E1E">
                          <a:lumMod val="75000"/>
                          <a:lumOff val="2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8F2-FD40-96A9-9496ACB42D3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2500E72-7EE0-8F46-871D-9EC171DB4D7F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8F2-FD40-96A9-9496ACB42D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access to exclusive content</c:v>
                </c:pt>
                <c:pt idx="1">
                  <c:v>replace OTT</c:v>
                </c:pt>
                <c:pt idx="2">
                  <c:v>suplement OTT</c:v>
                </c:pt>
                <c:pt idx="3">
                  <c:v>expand regional access</c:v>
                </c:pt>
                <c:pt idx="4">
                  <c:v>expand international access</c:v>
                </c:pt>
                <c:pt idx="5">
                  <c:v>other</c:v>
                </c:pt>
                <c:pt idx="6">
                  <c:v>education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42417</c:v>
                </c:pt>
                <c:pt idx="1">
                  <c:v>33836</c:v>
                </c:pt>
                <c:pt idx="2">
                  <c:v>13705</c:v>
                </c:pt>
                <c:pt idx="3">
                  <c:v>9345</c:v>
                </c:pt>
                <c:pt idx="4">
                  <c:v>8305</c:v>
                </c:pt>
                <c:pt idx="5">
                  <c:v>4009</c:v>
                </c:pt>
                <c:pt idx="6">
                  <c:v>3205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2-FD40-96A9-9496ACB42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axId val="2093359551"/>
        <c:axId val="2093244623"/>
      </c:barChart>
      <c:catAx>
        <c:axId val="209335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2093244623"/>
        <c:crosses val="autoZero"/>
        <c:auto val="1"/>
        <c:lblAlgn val="ctr"/>
        <c:lblOffset val="100"/>
        <c:noMultiLvlLbl val="0"/>
      </c:catAx>
      <c:valAx>
        <c:axId val="209324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2093359551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Arial"/>
              </a:rPr>
              <a:t>Payment Type</a:t>
            </a:r>
          </a:p>
        </c:rich>
      </c:tx>
      <c:layout>
        <c:manualLayout>
          <c:xMode val="edge"/>
          <c:yMode val="edge"/>
          <c:x val="0.35623798658548655"/>
          <c:y val="1.2897508140494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DM Sans"/>
            <a:buNone/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Payment 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B53-2241-99C7-1C596E839E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B53-2241-99C7-1C596E839E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53-2241-99C7-1C596E839E5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B53-2241-99C7-1C596E839E5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53-2241-99C7-1C596E839E5F}"/>
              </c:ext>
            </c:extLst>
          </c:dPt>
          <c:dLbls>
            <c:dLbl>
              <c:idx val="0"/>
              <c:layout>
                <c:manualLayout>
                  <c:x val="9.3225157105819439E-2"/>
                  <c:y val="-7.904041494936511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53-2241-99C7-1C596E839E5F}"/>
                </c:ext>
              </c:extLst>
            </c:dLbl>
            <c:dLbl>
              <c:idx val="1"/>
              <c:layout>
                <c:manualLayout>
                  <c:x val="0.24659557686055464"/>
                  <c:y val="2.789661704095237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B53-2241-99C7-1C596E839E5F}"/>
                </c:ext>
              </c:extLst>
            </c:dLbl>
            <c:dLbl>
              <c:idx val="2"/>
              <c:layout>
                <c:manualLayout>
                  <c:x val="-9.3225157105819439E-2"/>
                  <c:y val="4.18449255614285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53-2241-99C7-1C596E839E5F}"/>
                </c:ext>
              </c:extLst>
            </c:dLbl>
            <c:dLbl>
              <c:idx val="3"/>
              <c:layout>
                <c:manualLayout>
                  <c:x val="-0.14735589348984363"/>
                  <c:y val="-3.719548938793650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53-2241-99C7-1C596E839E5F}"/>
                </c:ext>
              </c:extLst>
            </c:dLbl>
            <c:dLbl>
              <c:idx val="4"/>
              <c:layout>
                <c:manualLayout>
                  <c:x val="-8.1196104576036307E-2"/>
                  <c:y val="-0.1255347766842857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53-2241-99C7-1C596E839E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Paypal</c:v>
                </c:pt>
                <c:pt idx="1">
                  <c:v>Standard Charter</c:v>
                </c:pt>
                <c:pt idx="2">
                  <c:v>CBD</c:v>
                </c:pt>
                <c:pt idx="3">
                  <c:v>Najam</c:v>
                </c:pt>
                <c:pt idx="4">
                  <c:v>Rakbank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31.6</c:v>
                </c:pt>
                <c:pt idx="1">
                  <c:v>39.299999999999997</c:v>
                </c:pt>
                <c:pt idx="2">
                  <c:v>7.4</c:v>
                </c:pt>
                <c:pt idx="3">
                  <c:v>3.7</c:v>
                </c:pt>
                <c:pt idx="4">
                  <c:v>17.899999999999999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53-2241-99C7-1C596E839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0" u="none" strike="noStrike" kern="1200" cap="none" spc="0" baseline="0" dirty="0">
                <a:solidFill>
                  <a:schemeClr val="dk1"/>
                </a:solidFill>
                <a:latin typeface="DM Sans"/>
                <a:ea typeface="DM Sans"/>
                <a:cs typeface="DM Sans"/>
              </a:rPr>
              <a:t>Intended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5757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38FD415-5B13-8B48-8807-737B84FF6EAB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F8F2-FD40-96A9-9496ACB42D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4FE2F9E-71B7-694E-AEAF-8EC06917B9A3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8F2-FD40-96A9-9496ACB42D3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7D0AEF3-1FB3-B146-9790-76181292FB68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8F2-FD40-96A9-9496ACB42D3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82C291E-CD9F-BA4C-B059-7FCA6DABAC0F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8F2-FD40-96A9-9496ACB42D3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F3DF66B-C026-7845-A4D9-B88FF8391E66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8F2-FD40-96A9-9496ACB42D3D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sz="1197" b="0" i="0" u="none" strike="noStrike" kern="1200" baseline="0">
                        <a:solidFill>
                          <a:srgbClr val="1E1E1E">
                            <a:lumMod val="75000"/>
                            <a:lumOff val="2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762834E-3E9F-0747-B0A1-BA962B0428D7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 algn="ctr" rtl="0">
                        <a:defRPr sz="1197" b="0" i="0" u="none" strike="noStrike" kern="1200" baseline="0">
                          <a:solidFill>
                            <a:srgbClr val="1E1E1E">
                              <a:lumMod val="75000"/>
                              <a:lumOff val="2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zh-CN" altLang="en-US"/>
                  </a:p>
                </c:rich>
              </c:tx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sz="1197" b="0" i="0" u="none" strike="noStrike" kern="1200" baseline="0">
                      <a:solidFill>
                        <a:srgbClr val="1E1E1E">
                          <a:lumMod val="75000"/>
                          <a:lumOff val="2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8F2-FD40-96A9-9496ACB42D3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2500E72-7EE0-8F46-871D-9EC171DB4D7F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8F2-FD40-96A9-9496ACB42D3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1D7DC70-7C28-D640-B6B2-97945B4F18EF}" type="VALUE">
                      <a:rPr lang="en-US" altLang="zh-CN" sz="900" b="1" i="0" u="none" strike="noStrike" kern="1200" cap="none" baseline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</a:rPr>
                      <a:pPr/>
                      <a:t>[VALUE]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FFD-E842-87F9-532D688B6E1A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Facebook</c:v>
                </c:pt>
                <c:pt idx="1">
                  <c:v>Search</c:v>
                </c:pt>
                <c:pt idx="2">
                  <c:v>Pinterest</c:v>
                </c:pt>
                <c:pt idx="3">
                  <c:v>Brand sem intent google</c:v>
                </c:pt>
                <c:pt idx="4">
                  <c:v>Affiliate</c:v>
                </c:pt>
                <c:pt idx="5">
                  <c:v>Referral</c:v>
                </c:pt>
                <c:pt idx="6">
                  <c:v>Email</c:v>
                </c:pt>
                <c:pt idx="7">
                  <c:v>Email blast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8.6</c:v>
                </c:pt>
                <c:pt idx="1">
                  <c:v>10</c:v>
                </c:pt>
                <c:pt idx="2">
                  <c:v>10.7</c:v>
                </c:pt>
                <c:pt idx="3">
                  <c:v>13</c:v>
                </c:pt>
                <c:pt idx="4">
                  <c:v>15.7</c:v>
                </c:pt>
                <c:pt idx="5">
                  <c:v>16.100000000000001</c:v>
                </c:pt>
                <c:pt idx="6">
                  <c:v>34.200000000000003</c:v>
                </c:pt>
                <c:pt idx="7">
                  <c:v>44.5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2-FD40-96A9-9496ACB42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axId val="2093359551"/>
        <c:axId val="2093244623"/>
      </c:barChart>
      <c:catAx>
        <c:axId val="209335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2093244623"/>
        <c:crosses val="autoZero"/>
        <c:auto val="1"/>
        <c:lblAlgn val="ctr"/>
        <c:lblOffset val="100"/>
        <c:noMultiLvlLbl val="0"/>
      </c:catAx>
      <c:valAx>
        <c:axId val="2093244623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2093359551"/>
        <c:crosses val="autoZero"/>
        <c:crossBetween val="between"/>
        <c:majorUnit val="25"/>
        <c:min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059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b13462b0a_0_5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bb13462b0a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0804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5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875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999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b13462b0a_0_5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bb13462b0a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659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9501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b13462b0a_0_5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bb13462b0a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0312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0748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02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b13462b0a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" name="Google Shape;74;g1bb13462b0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905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4100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7" name="Google Shape;84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b13462b0a_0_2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1bb13462b0a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569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b13462b0a_0_5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bb13462b0a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>
            <a:spLocks noGrp="1"/>
          </p:cNvSpPr>
          <p:nvPr>
            <p:ph type="pic" idx="2"/>
          </p:nvPr>
        </p:nvSpPr>
        <p:spPr>
          <a:xfrm>
            <a:off x="5737622" y="2643188"/>
            <a:ext cx="3121819" cy="208121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1"/>
          <p:cNvSpPr>
            <a:spLocks noGrp="1"/>
          </p:cNvSpPr>
          <p:nvPr>
            <p:ph type="pic" idx="3"/>
          </p:nvPr>
        </p:nvSpPr>
        <p:spPr>
          <a:xfrm>
            <a:off x="5910263" y="323850"/>
            <a:ext cx="2776537" cy="2776537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1"/>
          <p:cNvSpPr>
            <a:spLocks noGrp="1"/>
          </p:cNvSpPr>
          <p:nvPr>
            <p:ph type="pic" idx="4"/>
          </p:nvPr>
        </p:nvSpPr>
        <p:spPr>
          <a:xfrm>
            <a:off x="-371475" y="423863"/>
            <a:ext cx="6450806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063" cy="21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i="1"/>
            </a:lvl1pPr>
            <a:lvl2pPr marL="914400" lvl="1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063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>
            <a:spLocks noGrp="1"/>
          </p:cNvSpPr>
          <p:nvPr>
            <p:ph type="pic" idx="2"/>
          </p:nvPr>
        </p:nvSpPr>
        <p:spPr>
          <a:xfrm>
            <a:off x="-19050" y="-476250"/>
            <a:ext cx="9182101" cy="6121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(with placeholder)">
  <p:cSld name="Title &amp; Subtitle (with placeholder)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711399" y="763191"/>
            <a:ext cx="1346001" cy="1268611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2171700" y="768335"/>
            <a:ext cx="1346001" cy="1268611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>
            <a:spLocks noGrp="1"/>
          </p:cNvSpPr>
          <p:nvPr>
            <p:ph type="pic" idx="4"/>
          </p:nvPr>
        </p:nvSpPr>
        <p:spPr>
          <a:xfrm>
            <a:off x="3632001" y="768335"/>
            <a:ext cx="1346001" cy="1268611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"/>
          <p:cNvSpPr>
            <a:spLocks noGrp="1"/>
          </p:cNvSpPr>
          <p:nvPr>
            <p:ph type="pic" idx="5"/>
          </p:nvPr>
        </p:nvSpPr>
        <p:spPr>
          <a:xfrm>
            <a:off x="5092303" y="763190"/>
            <a:ext cx="1346001" cy="1268611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3"/>
          <p:cNvSpPr>
            <a:spLocks noGrp="1"/>
          </p:cNvSpPr>
          <p:nvPr>
            <p:ph type="pic" idx="6"/>
          </p:nvPr>
        </p:nvSpPr>
        <p:spPr>
          <a:xfrm>
            <a:off x="711398" y="2140182"/>
            <a:ext cx="1346001" cy="1268611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>
            <a:spLocks noGrp="1"/>
          </p:cNvSpPr>
          <p:nvPr>
            <p:ph type="pic" idx="7"/>
          </p:nvPr>
        </p:nvSpPr>
        <p:spPr>
          <a:xfrm>
            <a:off x="2171700" y="2140182"/>
            <a:ext cx="1346001" cy="126861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>
            <a:spLocks noGrp="1"/>
          </p:cNvSpPr>
          <p:nvPr>
            <p:ph type="pic" idx="8"/>
          </p:nvPr>
        </p:nvSpPr>
        <p:spPr>
          <a:xfrm>
            <a:off x="3632001" y="2140182"/>
            <a:ext cx="1346001" cy="126861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>
            <a:spLocks noGrp="1"/>
          </p:cNvSpPr>
          <p:nvPr>
            <p:ph type="pic" idx="9"/>
          </p:nvPr>
        </p:nvSpPr>
        <p:spPr>
          <a:xfrm>
            <a:off x="5092302" y="2140182"/>
            <a:ext cx="1346001" cy="126861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1172238" y="-147637"/>
            <a:ext cx="6800850" cy="45339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7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4810125" y="357188"/>
            <a:ext cx="4300538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813" cy="208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813" cy="21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>
            <a:spLocks noGrp="1"/>
          </p:cNvSpPr>
          <p:nvPr>
            <p:ph type="pic" idx="2"/>
          </p:nvPr>
        </p:nvSpPr>
        <p:spPr>
          <a:xfrm>
            <a:off x="4110038" y="1181100"/>
            <a:ext cx="5229225" cy="348615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813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F79B62-4427-4544-AE33-B7BBCB3325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5594263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17" imgW="7772400" imgH="10058400" progId="TCLayout.ActiveDocument.1">
                  <p:embed/>
                </p:oleObj>
              </mc:Choice>
              <mc:Fallback>
                <p:oleObj name="think-cell Slide" r:id="rId17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025674" y="2165675"/>
            <a:ext cx="5566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DM Sans"/>
              <a:buNone/>
            </a:pPr>
            <a:r>
              <a:rPr lang="ru" sz="41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Mevod’s Market Expansion Strategy</a:t>
            </a:r>
            <a:endParaRPr sz="41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065277" y="2844325"/>
            <a:ext cx="26982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062186" y="1256902"/>
            <a:ext cx="816382" cy="769293"/>
          </a:xfrm>
          <a:custGeom>
            <a:avLst/>
            <a:gdLst/>
            <a:ahLst/>
            <a:cxnLst/>
            <a:rect l="l" t="t" r="r" b="b"/>
            <a:pathLst>
              <a:path w="21600" h="21599" extrusionOk="0">
                <a:moveTo>
                  <a:pt x="9888" y="0"/>
                </a:moveTo>
                <a:cubicBezTo>
                  <a:pt x="9789" y="0"/>
                  <a:pt x="9701" y="56"/>
                  <a:pt x="9651" y="142"/>
                </a:cubicBezTo>
                <a:lnTo>
                  <a:pt x="0" y="17893"/>
                </a:lnTo>
                <a:lnTo>
                  <a:pt x="469" y="18181"/>
                </a:lnTo>
                <a:lnTo>
                  <a:pt x="9888" y="869"/>
                </a:lnTo>
                <a:lnTo>
                  <a:pt x="20854" y="21018"/>
                </a:lnTo>
                <a:lnTo>
                  <a:pt x="1169" y="21018"/>
                </a:lnTo>
                <a:lnTo>
                  <a:pt x="1169" y="21599"/>
                </a:lnTo>
                <a:lnTo>
                  <a:pt x="21323" y="21599"/>
                </a:lnTo>
                <a:cubicBezTo>
                  <a:pt x="21371" y="21599"/>
                  <a:pt x="21419" y="21585"/>
                  <a:pt x="21461" y="21560"/>
                </a:cubicBezTo>
                <a:cubicBezTo>
                  <a:pt x="21503" y="21535"/>
                  <a:pt x="21538" y="21500"/>
                  <a:pt x="21563" y="21457"/>
                </a:cubicBezTo>
                <a:cubicBezTo>
                  <a:pt x="21587" y="21409"/>
                  <a:pt x="21600" y="21359"/>
                  <a:pt x="21600" y="21309"/>
                </a:cubicBezTo>
                <a:cubicBezTo>
                  <a:pt x="21599" y="21258"/>
                  <a:pt x="21587" y="21208"/>
                  <a:pt x="21563" y="21164"/>
                </a:cubicBezTo>
                <a:lnTo>
                  <a:pt x="10128" y="142"/>
                </a:lnTo>
                <a:cubicBezTo>
                  <a:pt x="10078" y="51"/>
                  <a:pt x="9986" y="-1"/>
                  <a:pt x="9888" y="0"/>
                </a:cubicBezTo>
                <a:close/>
                <a:moveTo>
                  <a:pt x="9888" y="4638"/>
                </a:moveTo>
                <a:cubicBezTo>
                  <a:pt x="9790" y="4639"/>
                  <a:pt x="9701" y="4699"/>
                  <a:pt x="9651" y="4784"/>
                </a:cubicBezTo>
                <a:lnTo>
                  <a:pt x="2004" y="18845"/>
                </a:lnTo>
                <a:lnTo>
                  <a:pt x="2473" y="19134"/>
                </a:lnTo>
                <a:lnTo>
                  <a:pt x="9888" y="5507"/>
                </a:lnTo>
                <a:lnTo>
                  <a:pt x="11132" y="7797"/>
                </a:lnTo>
                <a:lnTo>
                  <a:pt x="6698" y="15945"/>
                </a:lnTo>
                <a:cubicBezTo>
                  <a:pt x="6648" y="16036"/>
                  <a:pt x="6648" y="16148"/>
                  <a:pt x="6698" y="16238"/>
                </a:cubicBezTo>
                <a:cubicBezTo>
                  <a:pt x="6748" y="16328"/>
                  <a:pt x="6839" y="16380"/>
                  <a:pt x="6938" y="16380"/>
                </a:cubicBezTo>
                <a:lnTo>
                  <a:pt x="13364" y="16380"/>
                </a:lnTo>
                <a:lnTo>
                  <a:pt x="13364" y="15799"/>
                </a:lnTo>
                <a:lnTo>
                  <a:pt x="7407" y="15799"/>
                </a:lnTo>
                <a:lnTo>
                  <a:pt x="11431" y="8399"/>
                </a:lnTo>
                <a:lnTo>
                  <a:pt x="15696" y="16229"/>
                </a:lnTo>
                <a:cubicBezTo>
                  <a:pt x="15706" y="16249"/>
                  <a:pt x="15718" y="16267"/>
                  <a:pt x="15732" y="16283"/>
                </a:cubicBezTo>
                <a:cubicBezTo>
                  <a:pt x="15746" y="16299"/>
                  <a:pt x="15761" y="16313"/>
                  <a:pt x="15778" y="16326"/>
                </a:cubicBezTo>
                <a:lnTo>
                  <a:pt x="17066" y="18695"/>
                </a:lnTo>
                <a:lnTo>
                  <a:pt x="5694" y="18695"/>
                </a:lnTo>
                <a:lnTo>
                  <a:pt x="5694" y="18703"/>
                </a:lnTo>
                <a:lnTo>
                  <a:pt x="5694" y="19284"/>
                </a:lnTo>
                <a:lnTo>
                  <a:pt x="17542" y="19284"/>
                </a:lnTo>
                <a:cubicBezTo>
                  <a:pt x="17590" y="19283"/>
                  <a:pt x="17637" y="19269"/>
                  <a:pt x="17679" y="19243"/>
                </a:cubicBezTo>
                <a:cubicBezTo>
                  <a:pt x="17720" y="19217"/>
                  <a:pt x="17754" y="19181"/>
                  <a:pt x="17779" y="19138"/>
                </a:cubicBezTo>
                <a:cubicBezTo>
                  <a:pt x="17803" y="19093"/>
                  <a:pt x="17816" y="19044"/>
                  <a:pt x="17816" y="18994"/>
                </a:cubicBezTo>
                <a:cubicBezTo>
                  <a:pt x="17816" y="18943"/>
                  <a:pt x="17803" y="18895"/>
                  <a:pt x="17779" y="18849"/>
                </a:cubicBezTo>
                <a:lnTo>
                  <a:pt x="10128" y="4784"/>
                </a:lnTo>
                <a:cubicBezTo>
                  <a:pt x="10078" y="4693"/>
                  <a:pt x="9987" y="4637"/>
                  <a:pt x="9888" y="46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7150" tIns="17150" rIns="1715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endParaRPr sz="11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025674" y="4251649"/>
            <a:ext cx="1375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DM Sans"/>
              <a:buNone/>
            </a:pPr>
            <a:r>
              <a:rPr lang="ru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Junxi Wang</a:t>
            </a:r>
            <a:endParaRPr lang="en-US" sz="16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96843-E5FD-F64F-897E-CE19115549AE}"/>
              </a:ext>
            </a:extLst>
          </p:cNvPr>
          <p:cNvSpPr txBox="1"/>
          <p:nvPr/>
        </p:nvSpPr>
        <p:spPr>
          <a:xfrm>
            <a:off x="1025674" y="455939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DM Sans"/>
              <a:buNone/>
            </a:pPr>
            <a:r>
              <a:rPr lang="en-US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https://</a:t>
            </a:r>
            <a:r>
              <a:rPr lang="en-US" sz="1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github.com</a:t>
            </a:r>
            <a:r>
              <a:rPr lang="en-US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n-US" sz="1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roverJX</a:t>
            </a:r>
            <a:r>
              <a:rPr lang="en-US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/DABC-Marketing-Analytics-Final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588124" y="294750"/>
            <a:ext cx="4869995" cy="3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Payments Data Overview</a:t>
            </a: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65ABBFE-E819-FF40-8252-9DB3DF2A4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853311"/>
              </p:ext>
            </p:extLst>
          </p:nvPr>
        </p:nvGraphicFramePr>
        <p:xfrm>
          <a:off x="269863" y="1208669"/>
          <a:ext cx="4302137" cy="2726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Google Shape;270;p29">
            <a:extLst>
              <a:ext uri="{FF2B5EF4-FFF2-40B4-BE49-F238E27FC236}">
                <a16:creationId xmlns:a16="http://schemas.microsoft.com/office/drawing/2014/main" id="{364C3509-AF4F-EF45-BF7B-D7510297AE16}"/>
              </a:ext>
            </a:extLst>
          </p:cNvPr>
          <p:cNvSpPr txBox="1"/>
          <p:nvPr/>
        </p:nvSpPr>
        <p:spPr>
          <a:xfrm>
            <a:off x="5458119" y="1208669"/>
            <a:ext cx="2903456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DM Sans"/>
                <a:sym typeface="DM Sans"/>
              </a:rPr>
              <a:t>92% 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Users made successful payments</a:t>
            </a:r>
          </a:p>
          <a:p>
            <a:pPr>
              <a:buClr>
                <a:schemeClr val="dk1"/>
              </a:buClr>
              <a:buSzPts val="3000"/>
            </a:pPr>
            <a:endParaRPr sz="2000" b="1" dirty="0">
              <a:solidFill>
                <a:schemeClr val="dk1"/>
              </a:solidFill>
              <a:latin typeface="DM Sans"/>
            </a:endParaRPr>
          </a:p>
        </p:txBody>
      </p:sp>
      <p:sp>
        <p:nvSpPr>
          <p:cNvPr id="14" name="Google Shape;270;p29">
            <a:extLst>
              <a:ext uri="{FF2B5EF4-FFF2-40B4-BE49-F238E27FC236}">
                <a16:creationId xmlns:a16="http://schemas.microsoft.com/office/drawing/2014/main" id="{857602E3-1DDD-534A-A318-632291D8A23C}"/>
              </a:ext>
            </a:extLst>
          </p:cNvPr>
          <p:cNvSpPr txBox="1"/>
          <p:nvPr/>
        </p:nvSpPr>
        <p:spPr>
          <a:xfrm>
            <a:off x="5458119" y="2261963"/>
            <a:ext cx="2903456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DM Sans"/>
                <a:sym typeface="DM Sans"/>
              </a:rPr>
              <a:t>65%</a:t>
            </a:r>
            <a:endParaRPr lang="en-US" b="1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Users finished trial without cancellation</a:t>
            </a:r>
          </a:p>
          <a:p>
            <a:pPr>
              <a:buClr>
                <a:schemeClr val="dk1"/>
              </a:buClr>
              <a:buSzPts val="3000"/>
            </a:pPr>
            <a:endParaRPr sz="2000" b="1" dirty="0">
              <a:solidFill>
                <a:schemeClr val="dk1"/>
              </a:solidFill>
              <a:latin typeface="DM Sans"/>
            </a:endParaRPr>
          </a:p>
        </p:txBody>
      </p:sp>
      <p:sp>
        <p:nvSpPr>
          <p:cNvPr id="15" name="Google Shape;270;p29">
            <a:extLst>
              <a:ext uri="{FF2B5EF4-FFF2-40B4-BE49-F238E27FC236}">
                <a16:creationId xmlns:a16="http://schemas.microsoft.com/office/drawing/2014/main" id="{A038889A-3DCC-1F48-866C-04BBFDE659A6}"/>
              </a:ext>
            </a:extLst>
          </p:cNvPr>
          <p:cNvSpPr txBox="1"/>
          <p:nvPr/>
        </p:nvSpPr>
        <p:spPr>
          <a:xfrm>
            <a:off x="5458118" y="3315257"/>
            <a:ext cx="2903456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DM Sans"/>
                <a:sym typeface="DM Sans"/>
              </a:rPr>
              <a:t>3.9%</a:t>
            </a:r>
            <a:endParaRPr lang="en-US" b="1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Users request refund after trial</a:t>
            </a:r>
          </a:p>
          <a:p>
            <a:pPr>
              <a:buClr>
                <a:schemeClr val="dk1"/>
              </a:buClr>
              <a:buSzPts val="3000"/>
            </a:pPr>
            <a:endParaRPr sz="2000" b="1" dirty="0">
              <a:solidFill>
                <a:schemeClr val="dk1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58686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694358" y="2603816"/>
            <a:ext cx="2613300" cy="1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Font typeface="DM Sans"/>
              <a:buNone/>
            </a:pPr>
            <a:r>
              <a:rPr lang="ru" sz="11300" b="1" i="0" u="none" strike="noStrike" cap="none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/0</a:t>
            </a:r>
            <a:r>
              <a:rPr lang="en-US" sz="11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11188" y="2092936"/>
            <a:ext cx="4084200" cy="21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Case Overview</a:t>
            </a:r>
            <a:endParaRPr sz="2300" b="1" dirty="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ct val="120000"/>
              </a:lnSpc>
              <a:buClr>
                <a:schemeClr val="dk2"/>
              </a:buClr>
              <a:buSzPts val="1100"/>
            </a:pPr>
            <a:r>
              <a:rPr lang="ru" sz="2300" b="1" dirty="0">
                <a:solidFill>
                  <a:schemeClr val="lt2"/>
                </a:solidFill>
                <a:sym typeface="DM Sans"/>
              </a:rPr>
              <a:t>Exploratory Data Analysis</a:t>
            </a:r>
            <a:endParaRPr sz="2300" b="1" dirty="0">
              <a:solidFill>
                <a:schemeClr val="lt2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Segmentation &amp; Targeting</a:t>
            </a:r>
            <a:endParaRPr sz="2300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Allocation &amp; Attribution</a:t>
            </a:r>
            <a:endParaRPr sz="2300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Customer Churn</a:t>
            </a:r>
            <a:endParaRPr sz="2300" b="1" dirty="0">
              <a:solidFill>
                <a:schemeClr val="accent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35292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588124" y="294750"/>
            <a:ext cx="7773450" cy="3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Segmentation using K-means model</a:t>
            </a: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54E126-730A-8249-B669-6843B9D7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05458"/>
            <a:ext cx="3867001" cy="292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D8D63B-4243-214F-94A1-835E9958E5B3}"/>
              </a:ext>
            </a:extLst>
          </p:cNvPr>
          <p:cNvCxnSpPr/>
          <p:nvPr/>
        </p:nvCxnSpPr>
        <p:spPr>
          <a:xfrm flipH="1">
            <a:off x="2036190" y="2384981"/>
            <a:ext cx="508498" cy="4901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8D2527-CA20-2547-BD85-164ABC7F96C3}"/>
              </a:ext>
            </a:extLst>
          </p:cNvPr>
          <p:cNvSpPr txBox="1"/>
          <p:nvPr/>
        </p:nvSpPr>
        <p:spPr>
          <a:xfrm>
            <a:off x="2556636" y="2208286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k=3</a:t>
            </a:r>
            <a:endParaRPr kumimoji="1" lang="zh-CN" alt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90015D81-FD02-E14A-AD19-A332A4CF6402}"/>
              </a:ext>
            </a:extLst>
          </p:cNvPr>
          <p:cNvGrpSpPr/>
          <p:nvPr/>
        </p:nvGrpSpPr>
        <p:grpSpPr>
          <a:xfrm>
            <a:off x="4917320" y="812295"/>
            <a:ext cx="4380980" cy="4125759"/>
            <a:chOff x="0" y="778370"/>
            <a:chExt cx="13018554" cy="10120245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34B73F1F-92F2-5048-8829-6615525D29A1}"/>
                </a:ext>
              </a:extLst>
            </p:cNvPr>
            <p:cNvSpPr txBox="1"/>
            <p:nvPr/>
          </p:nvSpPr>
          <p:spPr>
            <a:xfrm>
              <a:off x="582076" y="4047005"/>
              <a:ext cx="12436478" cy="528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buClr>
                  <a:schemeClr val="dk1"/>
                </a:buClr>
                <a:buSzPts val="3000"/>
              </a:pPr>
              <a:r>
                <a:rPr lang="en-US" b="1" dirty="0">
                  <a:solidFill>
                    <a:schemeClr val="dk1"/>
                  </a:solidFill>
                  <a:latin typeface="DM Sans"/>
                </a:rPr>
                <a:t>Features Used</a:t>
              </a: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E44D0C94-96A5-1F4F-A883-4F93AF325890}"/>
                </a:ext>
              </a:extLst>
            </p:cNvPr>
            <p:cNvSpPr txBox="1"/>
            <p:nvPr/>
          </p:nvSpPr>
          <p:spPr>
            <a:xfrm>
              <a:off x="0" y="4611979"/>
              <a:ext cx="12436478" cy="4152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1. Age: 16-100 </a:t>
              </a:r>
            </a:p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2. Weekly Consumption Hour: 1-77 hours/week</a:t>
              </a:r>
            </a:p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3. Gender: Female, Male</a:t>
              </a:r>
            </a:p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4. Operation System: Android, iOS</a:t>
              </a:r>
            </a:p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5. Internet Package Type: Base, Economy, Enhanced</a:t>
              </a:r>
            </a:p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6. Preferred Genre: Comedy, Drama, Regional, International, Other</a:t>
              </a:r>
            </a:p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7. Intend Use: Access to exclusive content, Replace OTT, Supplement OTT, Expand regional access, Expand international access, Education, Other</a:t>
              </a: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F064DBA5-1125-8C4F-82AB-DBDD95F9AA14}"/>
                </a:ext>
              </a:extLst>
            </p:cNvPr>
            <p:cNvSpPr txBox="1"/>
            <p:nvPr/>
          </p:nvSpPr>
          <p:spPr>
            <a:xfrm>
              <a:off x="582076" y="778370"/>
              <a:ext cx="8862564" cy="528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buClr>
                  <a:schemeClr val="dk1"/>
                </a:buClr>
                <a:buSzPts val="3000"/>
              </a:pPr>
              <a:r>
                <a:rPr lang="en-US" b="1" dirty="0">
                  <a:solidFill>
                    <a:schemeClr val="dk1"/>
                  </a:solidFill>
                  <a:latin typeface="DM Sans"/>
                </a:rPr>
                <a:t>Data Preprocessing</a:t>
              </a:r>
            </a:p>
          </p:txBody>
        </p: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4514D80F-04A1-C34D-9A4E-2D8B083FFF2D}"/>
                </a:ext>
              </a:extLst>
            </p:cNvPr>
            <p:cNvSpPr txBox="1"/>
            <p:nvPr/>
          </p:nvSpPr>
          <p:spPr>
            <a:xfrm>
              <a:off x="0" y="1492426"/>
              <a:ext cx="9764091" cy="249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1. Unreasonable data points and null values are removed</a:t>
              </a:r>
            </a:p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2. Categorical variables are dummied for modeling</a:t>
              </a:r>
            </a:p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3. Standard scaler to numerical features for modeling</a:t>
              </a:r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CD6422F8-674D-B84F-81F1-8124339B1D71}"/>
                </a:ext>
              </a:extLst>
            </p:cNvPr>
            <p:cNvSpPr txBox="1"/>
            <p:nvPr/>
          </p:nvSpPr>
          <p:spPr>
            <a:xfrm>
              <a:off x="582076" y="8949832"/>
              <a:ext cx="8862564" cy="528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buClr>
                  <a:schemeClr val="dk1"/>
                </a:buClr>
                <a:buSzPts val="3000"/>
              </a:pPr>
              <a:r>
                <a:rPr lang="en-US" b="1" dirty="0">
                  <a:solidFill>
                    <a:schemeClr val="dk1"/>
                  </a:solidFill>
                  <a:latin typeface="DM Sans"/>
                </a:rPr>
                <a:t>Elbow Method </a:t>
              </a: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FE41AC11-880A-AD45-980E-5D26C0D2FE70}"/>
                </a:ext>
              </a:extLst>
            </p:cNvPr>
            <p:cNvSpPr txBox="1"/>
            <p:nvPr/>
          </p:nvSpPr>
          <p:spPr>
            <a:xfrm>
              <a:off x="0" y="9652935"/>
              <a:ext cx="9764091" cy="1245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15900" lvl="1">
                <a:buClr>
                  <a:schemeClr val="dk1"/>
                </a:buClr>
                <a:buSzPts val="3000"/>
              </a:pPr>
              <a:r>
                <a:rPr lang="en-US" sz="1100" dirty="0">
                  <a:solidFill>
                    <a:schemeClr val="dk1"/>
                  </a:solidFill>
                  <a:latin typeface="DM Sans"/>
                </a:rPr>
                <a:t>1. k=3 indicates the turning point from a steep to a flat slop3, therefore there will be 3 clusters of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08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588124" y="294750"/>
            <a:ext cx="7773450" cy="3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 customer segments </a:t>
            </a: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2CEAB39-C702-1141-919E-A4A7AE9E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01669"/>
              </p:ext>
            </p:extLst>
          </p:nvPr>
        </p:nvGraphicFramePr>
        <p:xfrm>
          <a:off x="696807" y="973581"/>
          <a:ext cx="7750386" cy="32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462">
                  <a:extLst>
                    <a:ext uri="{9D8B030D-6E8A-4147-A177-3AD203B41FA5}">
                      <a16:colId xmlns:a16="http://schemas.microsoft.com/office/drawing/2014/main" val="2353209395"/>
                    </a:ext>
                  </a:extLst>
                </a:gridCol>
                <a:gridCol w="2583462">
                  <a:extLst>
                    <a:ext uri="{9D8B030D-6E8A-4147-A177-3AD203B41FA5}">
                      <a16:colId xmlns:a16="http://schemas.microsoft.com/office/drawing/2014/main" val="1252600521"/>
                    </a:ext>
                  </a:extLst>
                </a:gridCol>
                <a:gridCol w="2583462">
                  <a:extLst>
                    <a:ext uri="{9D8B030D-6E8A-4147-A177-3AD203B41FA5}">
                      <a16:colId xmlns:a16="http://schemas.microsoft.com/office/drawing/2014/main" val="2162255514"/>
                    </a:ext>
                  </a:extLst>
                </a:gridCol>
              </a:tblGrid>
              <a:tr h="402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 1</a:t>
                      </a:r>
                      <a:endParaRPr lang="zh-CN" altLang="en-US" dirty="0"/>
                    </a:p>
                  </a:txBody>
                  <a:tcPr>
                    <a:solidFill>
                      <a:srgbClr val="5792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 2</a:t>
                      </a:r>
                      <a:endParaRPr lang="zh-CN" altLang="en-US" dirty="0"/>
                    </a:p>
                  </a:txBody>
                  <a:tcPr>
                    <a:solidFill>
                      <a:srgbClr val="5792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Segment 3</a:t>
                      </a:r>
                      <a:endParaRPr lang="zh-CN" altLang="en-US" dirty="0"/>
                    </a:p>
                  </a:txBody>
                  <a:tcPr>
                    <a:solidFill>
                      <a:srgbClr val="5792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51903"/>
                  </a:ext>
                </a:extLst>
              </a:tr>
              <a:tr h="931135">
                <a:tc>
                  <a:txBody>
                    <a:bodyPr/>
                    <a:lstStyle/>
                    <a:p>
                      <a:pPr marR="0" algn="ctr" rtl="0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Age 25-40 Female</a:t>
                      </a:r>
                      <a:endParaRPr lang="zh-CN" altLang="en-US" sz="1200" b="0" i="0" u="none" strike="noStrike" cap="none" dirty="0">
                        <a:solidFill>
                          <a:schemeClr val="dk1"/>
                        </a:solidFill>
                        <a:latin typeface="DM Sans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DM Sans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Age of 41-55,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A mix of male and female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200" b="0" i="0" u="none" strike="noStrike" cap="none" dirty="0">
                        <a:solidFill>
                          <a:schemeClr val="dk1"/>
                        </a:solidFill>
                        <a:latin typeface="DM Sans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Age of 56-74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Mostly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634750"/>
                  </a:ext>
                </a:extLst>
              </a:tr>
              <a:tr h="93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Only watch comedy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Intend usage is to replace OTT, but also to our exclusive content</a:t>
                      </a:r>
                    </a:p>
                  </a:txBody>
                  <a:tcPr anchor="ctr">
                    <a:solidFill>
                      <a:schemeClr val="accent5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DM Sans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Watch comedy and some drama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Intend to access to exclusive content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200" b="0" i="0" u="none" strike="noStrike" cap="none" dirty="0">
                        <a:solidFill>
                          <a:schemeClr val="dk1"/>
                        </a:solidFill>
                        <a:latin typeface="DM Sans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5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Watch comedy and drama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Intend to access to exclusive content</a:t>
                      </a:r>
                    </a:p>
                  </a:txBody>
                  <a:tcPr anchor="ctr">
                    <a:solidFill>
                      <a:schemeClr val="accent5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135967"/>
                  </a:ext>
                </a:extLst>
              </a:tr>
              <a:tr h="93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Weekly spend 25+ hours on our service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Weekly spend 35+ hours on our service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DM Sans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+mn-ea"/>
                          <a:cs typeface="Arial"/>
                          <a:sym typeface="Arial"/>
                        </a:rPr>
                        <a:t>Weekly spend 25+ hours on our service on average.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200" b="0" i="0" u="none" strike="noStrike" cap="none" dirty="0">
                        <a:solidFill>
                          <a:schemeClr val="dk1"/>
                        </a:solidFill>
                        <a:latin typeface="DM Sans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3527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D908EE1-9972-C14C-9845-7492C29B75DC}"/>
              </a:ext>
            </a:extLst>
          </p:cNvPr>
          <p:cNvSpPr/>
          <p:nvPr/>
        </p:nvSpPr>
        <p:spPr>
          <a:xfrm>
            <a:off x="3393649" y="898876"/>
            <a:ext cx="2403835" cy="340917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61133743-29AF-294E-844D-B87FE406E66C}"/>
              </a:ext>
            </a:extLst>
          </p:cNvPr>
          <p:cNvSpPr txBox="1"/>
          <p:nvPr/>
        </p:nvSpPr>
        <p:spPr>
          <a:xfrm>
            <a:off x="1031845" y="4618055"/>
            <a:ext cx="7127441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DM Sans"/>
                <a:ea typeface="+mn-ea"/>
              </a:rPr>
              <a:t>Mainly target to segment 2 because </a:t>
            </a:r>
            <a:r>
              <a:rPr lang="en-US" sz="1200" dirty="0" err="1">
                <a:solidFill>
                  <a:schemeClr val="dk1"/>
                </a:solidFill>
                <a:latin typeface="DM Sans"/>
                <a:ea typeface="+mn-ea"/>
              </a:rPr>
              <a:t>Mevod</a:t>
            </a:r>
            <a:r>
              <a:rPr lang="en-US" sz="1200" dirty="0">
                <a:solidFill>
                  <a:schemeClr val="dk1"/>
                </a:solidFill>
                <a:latin typeface="DM Sans"/>
                <a:ea typeface="+mn-ea"/>
              </a:rPr>
              <a:t> has more customers in this group, and these people also spend more time on </a:t>
            </a:r>
            <a:r>
              <a:rPr lang="en-US" sz="1200" dirty="0" err="1">
                <a:solidFill>
                  <a:schemeClr val="dk1"/>
                </a:solidFill>
                <a:latin typeface="DM Sans"/>
                <a:ea typeface="+mn-ea"/>
              </a:rPr>
              <a:t>Mevod</a:t>
            </a:r>
            <a:r>
              <a:rPr lang="en-US" sz="1200" dirty="0">
                <a:solidFill>
                  <a:schemeClr val="dk1"/>
                </a:solidFill>
                <a:latin typeface="DM Sans"/>
                <a:ea typeface="+mn-ea"/>
              </a:rPr>
              <a:t> on a weekly basis compared to other segments.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7D9B0DF2-E683-7648-8F97-27D6C4D0FAA1}"/>
              </a:ext>
            </a:extLst>
          </p:cNvPr>
          <p:cNvSpPr/>
          <p:nvPr/>
        </p:nvSpPr>
        <p:spPr>
          <a:xfrm rot="5400000">
            <a:off x="4501298" y="4077040"/>
            <a:ext cx="188536" cy="8354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8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5EDC90A-33F4-F34A-A3C2-B6F7B4E12D5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5EDC90A-33F4-F34A-A3C2-B6F7B4E12D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5E97077-BBFB-1643-B350-203E1E7483BC}"/>
              </a:ext>
            </a:extLst>
          </p:cNvPr>
          <p:cNvSpPr/>
          <p:nvPr/>
        </p:nvSpPr>
        <p:spPr>
          <a:xfrm>
            <a:off x="613049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AFF5C-A18F-124B-806E-17C18AB4EFF2}"/>
              </a:ext>
            </a:extLst>
          </p:cNvPr>
          <p:cNvSpPr/>
          <p:nvPr/>
        </p:nvSpPr>
        <p:spPr>
          <a:xfrm>
            <a:off x="2517323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7E9C9-B4B1-D041-8196-00E66FCA806D}"/>
              </a:ext>
            </a:extLst>
          </p:cNvPr>
          <p:cNvSpPr/>
          <p:nvPr/>
        </p:nvSpPr>
        <p:spPr>
          <a:xfrm>
            <a:off x="4421597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B1CAC-2E0A-A449-80A6-424D210D5701}"/>
              </a:ext>
            </a:extLst>
          </p:cNvPr>
          <p:cNvSpPr/>
          <p:nvPr/>
        </p:nvSpPr>
        <p:spPr>
          <a:xfrm>
            <a:off x="6325871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Google Shape;131;p21"/>
          <p:cNvSpPr txBox="1"/>
          <p:nvPr/>
        </p:nvSpPr>
        <p:spPr>
          <a:xfrm>
            <a:off x="588125" y="294750"/>
            <a:ext cx="774517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Marketing Strategy targeting segment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CD686-73CF-1342-AC41-741C85C6E72B}"/>
              </a:ext>
            </a:extLst>
          </p:cNvPr>
          <p:cNvSpPr txBox="1"/>
          <p:nvPr/>
        </p:nvSpPr>
        <p:spPr>
          <a:xfrm>
            <a:off x="613049" y="1797376"/>
            <a:ext cx="1546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Advanced quality videos</a:t>
            </a:r>
            <a:endParaRPr lang="en-US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46FE5-F74A-5842-BF83-55A961EB6374}"/>
              </a:ext>
            </a:extLst>
          </p:cNvPr>
          <p:cNvSpPr txBox="1"/>
          <p:nvPr/>
        </p:nvSpPr>
        <p:spPr>
          <a:xfrm>
            <a:off x="2517323" y="1797376"/>
            <a:ext cx="1546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Content Genre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79823-110D-0A43-809A-D8BA9FD8CD5B}"/>
              </a:ext>
            </a:extLst>
          </p:cNvPr>
          <p:cNvSpPr txBox="1"/>
          <p:nvPr/>
        </p:nvSpPr>
        <p:spPr>
          <a:xfrm>
            <a:off x="4421596" y="1797375"/>
            <a:ext cx="176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Exclusive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ADB9D-2FC7-D342-B6BF-5B688CC0BB48}"/>
              </a:ext>
            </a:extLst>
          </p:cNvPr>
          <p:cNvSpPr txBox="1"/>
          <p:nvPr/>
        </p:nvSpPr>
        <p:spPr>
          <a:xfrm>
            <a:off x="6325871" y="1797375"/>
            <a:ext cx="1691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Maintain position as OTT 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AC9B3-1EE7-9B45-BBDC-E58D344042EC}"/>
              </a:ext>
            </a:extLst>
          </p:cNvPr>
          <p:cNvSpPr txBox="1"/>
          <p:nvPr/>
        </p:nvSpPr>
        <p:spPr>
          <a:xfrm>
            <a:off x="622839" y="2378979"/>
            <a:ext cx="1819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Provide 4K resolution videos to the enhanced internet plan subscribers, as better quality products would keep customers.</a:t>
            </a:r>
          </a:p>
          <a:p>
            <a:pPr>
              <a:buClr>
                <a:schemeClr val="dk1"/>
              </a:buClr>
              <a:buSzPts val="3000"/>
            </a:pPr>
            <a:endParaRPr lang="en-US" sz="1200" dirty="0">
              <a:solidFill>
                <a:schemeClr val="dk1"/>
              </a:solidFill>
              <a:latin typeface="DM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8FD12-F89B-6E48-A846-B6AE97735376}"/>
              </a:ext>
            </a:extLst>
          </p:cNvPr>
          <p:cNvSpPr txBox="1"/>
          <p:nvPr/>
        </p:nvSpPr>
        <p:spPr>
          <a:xfrm>
            <a:off x="2527113" y="2378979"/>
            <a:ext cx="1819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Focus on drama and comedy</a:t>
            </a:r>
          </a:p>
          <a:p>
            <a:pPr>
              <a:buClr>
                <a:schemeClr val="dk1"/>
              </a:buClr>
              <a:buSzPts val="3000"/>
            </a:pPr>
            <a:endParaRPr lang="en-US" sz="1200" dirty="0">
              <a:solidFill>
                <a:schemeClr val="dk1"/>
              </a:solidFill>
              <a:latin typeface="DM Sa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73450-3FF4-B743-9554-7C1DEEA83E02}"/>
              </a:ext>
            </a:extLst>
          </p:cNvPr>
          <p:cNvSpPr txBox="1"/>
          <p:nvPr/>
        </p:nvSpPr>
        <p:spPr>
          <a:xfrm>
            <a:off x="4421596" y="2378979"/>
            <a:ext cx="1819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As the most unique and special feature to an OTT platform. </a:t>
            </a:r>
            <a:r>
              <a:rPr lang="en-US" sz="1200" dirty="0" err="1">
                <a:solidFill>
                  <a:schemeClr val="dk1"/>
                </a:solidFill>
                <a:latin typeface="DM Sans"/>
              </a:rPr>
              <a:t>Mevod</a:t>
            </a:r>
            <a:r>
              <a:rPr lang="en-US" sz="1200" dirty="0">
                <a:solidFill>
                  <a:schemeClr val="dk1"/>
                </a:solidFill>
                <a:latin typeface="DM Sans"/>
              </a:rPr>
              <a:t> should focus on producing more exclusive contents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12B6F-CFE4-984C-9AC4-6A5035444706}"/>
              </a:ext>
            </a:extLst>
          </p:cNvPr>
          <p:cNvSpPr txBox="1"/>
          <p:nvPr/>
        </p:nvSpPr>
        <p:spPr>
          <a:xfrm>
            <a:off x="6336425" y="2369732"/>
            <a:ext cx="1819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Keep subscribers' main streaming service as </a:t>
            </a:r>
            <a:r>
              <a:rPr lang="en-US" sz="1200" dirty="0" err="1">
                <a:solidFill>
                  <a:schemeClr val="dk1"/>
                </a:solidFill>
                <a:latin typeface="DM Sans"/>
              </a:rPr>
              <a:t>Mevod</a:t>
            </a:r>
            <a:r>
              <a:rPr lang="en-US" sz="1200" dirty="0">
                <a:solidFill>
                  <a:schemeClr val="dk1"/>
                </a:solidFill>
                <a:latin typeface="DM Sans"/>
              </a:rPr>
              <a:t> instead of a supplement</a:t>
            </a:r>
          </a:p>
        </p:txBody>
      </p:sp>
    </p:spTree>
    <p:extLst>
      <p:ext uri="{BB962C8B-B14F-4D97-AF65-F5344CB8AC3E}">
        <p14:creationId xmlns:p14="http://schemas.microsoft.com/office/powerpoint/2010/main" val="423370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694358" y="2603816"/>
            <a:ext cx="2613300" cy="1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Font typeface="DM Sans"/>
              <a:buNone/>
            </a:pPr>
            <a:r>
              <a:rPr lang="ru" sz="11300" b="1" i="0" u="none" strike="noStrike" cap="none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/0</a:t>
            </a:r>
            <a:r>
              <a:rPr lang="en-US" sz="11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11188" y="2092935"/>
            <a:ext cx="4084200" cy="21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Case Overview</a:t>
            </a:r>
            <a:endParaRPr sz="2300" b="1" dirty="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ct val="120000"/>
              </a:lnSpc>
              <a:buClr>
                <a:schemeClr val="dk2"/>
              </a:buClr>
              <a:buSzPts val="1100"/>
            </a:pPr>
            <a:r>
              <a:rPr lang="ru" sz="2300" b="1" dirty="0">
                <a:solidFill>
                  <a:schemeClr val="lt2"/>
                </a:solidFill>
                <a:sym typeface="DM Sans"/>
              </a:rPr>
              <a:t>Exploratory Data Analysis</a:t>
            </a:r>
            <a:endParaRPr sz="2300" b="1" dirty="0">
              <a:solidFill>
                <a:schemeClr val="lt2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Segmentation &amp; Targeting</a:t>
            </a:r>
            <a:endParaRPr sz="2300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Allocation &amp; Attribution</a:t>
            </a:r>
            <a:endParaRPr sz="2300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Customer Churn</a:t>
            </a:r>
            <a:endParaRPr sz="2300" b="1" dirty="0">
              <a:solidFill>
                <a:schemeClr val="accent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3842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611188" y="303070"/>
            <a:ext cx="5452231" cy="96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DM Sans"/>
                <a:ea typeface="Arial"/>
                <a:cs typeface="Arial"/>
                <a:sym typeface="DM Sans"/>
              </a:rPr>
              <a:t>Att</a:t>
            </a:r>
            <a:r>
              <a:rPr lang="en-US" sz="3000" b="1" dirty="0">
                <a:solidFill>
                  <a:schemeClr val="dk1"/>
                </a:solidFill>
                <a:latin typeface="DM Sans"/>
                <a:sym typeface="DM Sans"/>
              </a:rPr>
              <a:t>ribution &amp; Allocation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DE3BE1-F1E5-6B4E-A17D-DCFB62EC1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428837"/>
              </p:ext>
            </p:extLst>
          </p:nvPr>
        </p:nvGraphicFramePr>
        <p:xfrm>
          <a:off x="545874" y="852734"/>
          <a:ext cx="4385018" cy="2312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Google Shape;270;p29">
            <a:extLst>
              <a:ext uri="{FF2B5EF4-FFF2-40B4-BE49-F238E27FC236}">
                <a16:creationId xmlns:a16="http://schemas.microsoft.com/office/drawing/2014/main" id="{610154AF-D796-CA43-8DF9-9B4C5808D2FE}"/>
              </a:ext>
            </a:extLst>
          </p:cNvPr>
          <p:cNvSpPr txBox="1"/>
          <p:nvPr/>
        </p:nvSpPr>
        <p:spPr>
          <a:xfrm>
            <a:off x="1421068" y="3384195"/>
            <a:ext cx="2859585" cy="136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DM Sans"/>
                <a:sym typeface="DM Sans"/>
              </a:rPr>
              <a:t>Top 3 </a:t>
            </a:r>
            <a:r>
              <a:rPr lang="en-US" b="1" dirty="0">
                <a:solidFill>
                  <a:schemeClr val="dk1"/>
                </a:solidFill>
                <a:latin typeface="DM Sans"/>
                <a:sym typeface="DM Sans"/>
              </a:rPr>
              <a:t>efficient channels</a:t>
            </a:r>
            <a:endParaRPr lang="en-US" sz="1050" b="1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buClr>
                <a:schemeClr val="dk1"/>
              </a:buClr>
              <a:buSzPts val="3000"/>
            </a:pPr>
            <a:endParaRPr lang="en-US" dirty="0">
              <a:solidFill>
                <a:schemeClr val="dk1"/>
              </a:solidFill>
              <a:latin typeface="DM Sans"/>
            </a:endParaRPr>
          </a:p>
          <a:p>
            <a:pPr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1. Facebook – 8.6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2. Search – 10.0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3. Pinterest – 10.7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18FA9-CAC2-D64A-B4C3-7BF294B7C262}"/>
              </a:ext>
            </a:extLst>
          </p:cNvPr>
          <p:cNvSpPr/>
          <p:nvPr/>
        </p:nvSpPr>
        <p:spPr>
          <a:xfrm>
            <a:off x="1421068" y="2293641"/>
            <a:ext cx="2403835" cy="49854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0C852B8-0167-944F-95C5-51FCF1268E9D}"/>
              </a:ext>
            </a:extLst>
          </p:cNvPr>
          <p:cNvSpPr txBox="1"/>
          <p:nvPr/>
        </p:nvSpPr>
        <p:spPr>
          <a:xfrm>
            <a:off x="5186460" y="3303709"/>
            <a:ext cx="3254364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To get more customer, </a:t>
            </a:r>
            <a:r>
              <a:rPr lang="en-US" sz="1200" dirty="0" err="1">
                <a:solidFill>
                  <a:schemeClr val="dk1"/>
                </a:solidFill>
                <a:latin typeface="DM Sans"/>
              </a:rPr>
              <a:t>Mevod</a:t>
            </a:r>
            <a:r>
              <a:rPr lang="en-US" sz="1200" dirty="0">
                <a:solidFill>
                  <a:schemeClr val="dk1"/>
                </a:solidFill>
                <a:latin typeface="DM Sans"/>
              </a:rPr>
              <a:t> should focus on most efficient channels on acquiring customers like Facebook, web search and Pinterest.</a:t>
            </a:r>
          </a:p>
          <a:p>
            <a:pPr>
              <a:buClr>
                <a:schemeClr val="dk1"/>
              </a:buClr>
              <a:buSzPts val="3000"/>
            </a:pPr>
            <a:endParaRPr lang="en-US" sz="1200" dirty="0">
              <a:solidFill>
                <a:schemeClr val="dk1"/>
              </a:solidFill>
              <a:latin typeface="DM Sans"/>
            </a:endParaRP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CAC varies by month, therefore channels can be chosen by seasonality; Need to make sure switch cost between channels is small enough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9E1AFE-49C1-8943-A0F0-CE194287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72" y="938563"/>
            <a:ext cx="3867945" cy="22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2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694358" y="2603816"/>
            <a:ext cx="2613300" cy="1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Font typeface="DM Sans"/>
              <a:buNone/>
            </a:pPr>
            <a:r>
              <a:rPr lang="ru" sz="11300" b="1" i="0" u="none" strike="noStrike" cap="none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/0</a:t>
            </a:r>
            <a:r>
              <a:rPr lang="en-US" sz="11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11188" y="2084771"/>
            <a:ext cx="4084200" cy="211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Case Overview</a:t>
            </a:r>
            <a:endParaRPr sz="2300" b="1" dirty="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ct val="120000"/>
              </a:lnSpc>
              <a:buClr>
                <a:schemeClr val="dk2"/>
              </a:buClr>
              <a:buSzPts val="1100"/>
            </a:pPr>
            <a:r>
              <a:rPr lang="ru" sz="2300" b="1" dirty="0">
                <a:solidFill>
                  <a:schemeClr val="lt2"/>
                </a:solidFill>
                <a:sym typeface="DM Sans"/>
              </a:rPr>
              <a:t>Exploratory Data Analysis</a:t>
            </a:r>
            <a:endParaRPr sz="2300" b="1" dirty="0">
              <a:solidFill>
                <a:schemeClr val="lt2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Segmentation &amp; Targeting</a:t>
            </a:r>
            <a:endParaRPr sz="2300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ct val="120000"/>
              </a:lnSpc>
              <a:buClr>
                <a:schemeClr val="dk2"/>
              </a:buClr>
              <a:buSzPts val="1100"/>
            </a:pPr>
            <a:r>
              <a:rPr lang="ru" sz="2300" b="1" dirty="0">
                <a:solidFill>
                  <a:schemeClr val="lt2"/>
                </a:solidFill>
                <a:sym typeface="DM Sans"/>
              </a:rPr>
              <a:t>Allocation &amp; Attribution</a:t>
            </a:r>
            <a:endParaRPr sz="2300" b="1" dirty="0">
              <a:solidFill>
                <a:schemeClr val="lt2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Customer Churn</a:t>
            </a:r>
            <a:endParaRPr sz="2300" b="1" dirty="0">
              <a:solidFill>
                <a:schemeClr val="accent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0626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5EDC90A-33F4-F34A-A3C2-B6F7B4E12D5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5EDC90A-33F4-F34A-A3C2-B6F7B4E12D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5E97077-BBFB-1643-B350-203E1E7483BC}"/>
              </a:ext>
            </a:extLst>
          </p:cNvPr>
          <p:cNvSpPr/>
          <p:nvPr/>
        </p:nvSpPr>
        <p:spPr>
          <a:xfrm>
            <a:off x="613049" y="1738992"/>
            <a:ext cx="3733775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7E9C9-B4B1-D041-8196-00E66FCA806D}"/>
              </a:ext>
            </a:extLst>
          </p:cNvPr>
          <p:cNvSpPr/>
          <p:nvPr/>
        </p:nvSpPr>
        <p:spPr>
          <a:xfrm>
            <a:off x="4421597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B1CAC-2E0A-A449-80A6-424D210D5701}"/>
              </a:ext>
            </a:extLst>
          </p:cNvPr>
          <p:cNvSpPr/>
          <p:nvPr/>
        </p:nvSpPr>
        <p:spPr>
          <a:xfrm>
            <a:off x="6325871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Google Shape;131;p21"/>
          <p:cNvSpPr txBox="1"/>
          <p:nvPr/>
        </p:nvSpPr>
        <p:spPr>
          <a:xfrm>
            <a:off x="588125" y="294750"/>
            <a:ext cx="774517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Customer Churn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CD686-73CF-1342-AC41-741C85C6E72B}"/>
              </a:ext>
            </a:extLst>
          </p:cNvPr>
          <p:cNvSpPr txBox="1"/>
          <p:nvPr/>
        </p:nvSpPr>
        <p:spPr>
          <a:xfrm>
            <a:off x="611188" y="1831224"/>
            <a:ext cx="1546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Features</a:t>
            </a:r>
            <a:endParaRPr lang="en-US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79823-110D-0A43-809A-D8BA9FD8CD5B}"/>
              </a:ext>
            </a:extLst>
          </p:cNvPr>
          <p:cNvSpPr txBox="1"/>
          <p:nvPr/>
        </p:nvSpPr>
        <p:spPr>
          <a:xfrm>
            <a:off x="4421596" y="1797375"/>
            <a:ext cx="176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ADB9D-2FC7-D342-B6BF-5B688CC0BB48}"/>
              </a:ext>
            </a:extLst>
          </p:cNvPr>
          <p:cNvSpPr txBox="1"/>
          <p:nvPr/>
        </p:nvSpPr>
        <p:spPr>
          <a:xfrm>
            <a:off x="6325871" y="1797375"/>
            <a:ext cx="1691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AC9B3-1EE7-9B45-BBDC-E58D344042EC}"/>
              </a:ext>
            </a:extLst>
          </p:cNvPr>
          <p:cNvSpPr txBox="1"/>
          <p:nvPr/>
        </p:nvSpPr>
        <p:spPr>
          <a:xfrm>
            <a:off x="611188" y="2231233"/>
            <a:ext cx="18197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1. Payment period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2. Number of weekly services utilized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3. Weekly consumption hour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4. Join Fee: 0-0.73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5. </a:t>
            </a:r>
            <a:r>
              <a:rPr lang="en-US" sz="1200" dirty="0" err="1">
                <a:solidFill>
                  <a:schemeClr val="dk1"/>
                </a:solidFill>
                <a:latin typeface="DM Sans"/>
              </a:rPr>
              <a:t>Monthly_Price</a:t>
            </a:r>
            <a:endParaRPr lang="en-US" sz="1200" dirty="0">
              <a:solidFill>
                <a:schemeClr val="dk1"/>
              </a:solidFill>
              <a:latin typeface="DM Sans"/>
            </a:endParaRP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6. Gender</a:t>
            </a:r>
          </a:p>
          <a:p>
            <a:pPr>
              <a:buClr>
                <a:schemeClr val="dk1"/>
              </a:buClr>
              <a:buSzPts val="3000"/>
            </a:pPr>
            <a:endParaRPr lang="en-US" sz="1200" dirty="0">
              <a:solidFill>
                <a:schemeClr val="dk1"/>
              </a:solidFill>
              <a:latin typeface="DM Sans"/>
            </a:endParaRPr>
          </a:p>
          <a:p>
            <a:pPr>
              <a:buClr>
                <a:schemeClr val="dk1"/>
              </a:buClr>
              <a:buSzPts val="3000"/>
            </a:pPr>
            <a:endParaRPr lang="en-US" sz="1200" dirty="0">
              <a:solidFill>
                <a:schemeClr val="dk1"/>
              </a:solidFill>
              <a:latin typeface="DM Sa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73450-3FF4-B743-9554-7C1DEEA83E02}"/>
              </a:ext>
            </a:extLst>
          </p:cNvPr>
          <p:cNvSpPr txBox="1"/>
          <p:nvPr/>
        </p:nvSpPr>
        <p:spPr>
          <a:xfrm>
            <a:off x="4420833" y="2231233"/>
            <a:ext cx="18197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Unreasonable data points are removed</a:t>
            </a:r>
          </a:p>
          <a:p>
            <a:pPr>
              <a:buClr>
                <a:schemeClr val="dk1"/>
              </a:buClr>
              <a:buSzPts val="3000"/>
            </a:pPr>
            <a:endParaRPr lang="en-US" sz="1200" dirty="0">
              <a:solidFill>
                <a:schemeClr val="dk1"/>
              </a:solidFill>
              <a:latin typeface="DM Sans"/>
            </a:endParaRP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Categorical variables are dummied for modeling</a:t>
            </a:r>
          </a:p>
          <a:p>
            <a:pPr>
              <a:buClr>
                <a:schemeClr val="dk1"/>
              </a:buClr>
              <a:buSzPts val="3000"/>
            </a:pPr>
            <a:endParaRPr lang="en-US" sz="1200" dirty="0">
              <a:solidFill>
                <a:schemeClr val="dk1"/>
              </a:solidFill>
              <a:latin typeface="DM San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12B6F-CFE4-984C-9AC4-6A5035444706}"/>
              </a:ext>
            </a:extLst>
          </p:cNvPr>
          <p:cNvSpPr txBox="1"/>
          <p:nvPr/>
        </p:nvSpPr>
        <p:spPr>
          <a:xfrm>
            <a:off x="6335661" y="2231233"/>
            <a:ext cx="1819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Linear regression</a:t>
            </a:r>
          </a:p>
          <a:p>
            <a:pPr>
              <a:buClr>
                <a:schemeClr val="dk1"/>
              </a:buClr>
              <a:buSzPts val="3000"/>
            </a:pPr>
            <a:endParaRPr lang="en-US" sz="1200" dirty="0">
              <a:solidFill>
                <a:schemeClr val="dk1"/>
              </a:solidFill>
              <a:latin typeface="DM Sans"/>
            </a:endParaRP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Logistic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13D6F-B816-FC4D-ACB6-E7F585370770}"/>
              </a:ext>
            </a:extLst>
          </p:cNvPr>
          <p:cNvSpPr txBox="1"/>
          <p:nvPr/>
        </p:nvSpPr>
        <p:spPr>
          <a:xfrm>
            <a:off x="2480186" y="2231233"/>
            <a:ext cx="1819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7. Retarget customer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8. Operation System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9. Genre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10. Intend Use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11. Internet Package Type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  <a:latin typeface="DM Sans"/>
              </a:rPr>
              <a:t>12. Engagement features</a:t>
            </a:r>
          </a:p>
          <a:p>
            <a:pPr>
              <a:buClr>
                <a:schemeClr val="dk1"/>
              </a:buClr>
              <a:buSzPts val="3000"/>
            </a:pPr>
            <a:endParaRPr lang="en-US" sz="1200" dirty="0">
              <a:solidFill>
                <a:schemeClr val="dk1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5708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588124" y="294750"/>
            <a:ext cx="7559833" cy="3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Linear regression vs. Logistic regression</a:t>
            </a: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FB81C-FA92-7546-A228-D3835361B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6" y="865415"/>
            <a:ext cx="3895494" cy="377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2ED58-1CA5-2948-A2DA-FB9259E60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355" y="865415"/>
            <a:ext cx="4078744" cy="37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017176" y="2321716"/>
            <a:ext cx="1725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ru"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AGENDA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215588" y="-4928"/>
            <a:ext cx="4928400" cy="515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343388" y="1635500"/>
            <a:ext cx="2519910" cy="3864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ru"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Case Overview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671976" y="1821875"/>
            <a:ext cx="2825334" cy="5082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DM Sans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343387" y="2021888"/>
            <a:ext cx="3153924" cy="2268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ru"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Exploratory Data Analysis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343387" y="2421475"/>
            <a:ext cx="3049974" cy="3012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ru"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Segmentation &amp; Targeting</a:t>
            </a:r>
            <a:endParaRPr sz="18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851248" y="1678095"/>
            <a:ext cx="4128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None/>
            </a:pPr>
            <a:r>
              <a:rPr lang="ru" sz="15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/01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851248" y="2067407"/>
            <a:ext cx="4128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None/>
            </a:pPr>
            <a:r>
              <a:rPr lang="ru" sz="15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/02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51248" y="2459970"/>
            <a:ext cx="4128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None/>
            </a:pPr>
            <a:r>
              <a:rPr lang="ru" sz="15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/03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343388" y="2814063"/>
            <a:ext cx="2766204" cy="3012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ru"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Allocation &amp; Attribution</a:t>
            </a:r>
            <a:endParaRPr sz="18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851248" y="2852557"/>
            <a:ext cx="4128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None/>
            </a:pPr>
            <a:r>
              <a:rPr lang="ru" sz="15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/0</a:t>
            </a:r>
            <a:r>
              <a:rPr lang="ru" sz="15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343388" y="3206625"/>
            <a:ext cx="2766204" cy="3012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ru" sz="1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Customer Churn</a:t>
            </a:r>
            <a:endParaRPr sz="18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51248" y="3245120"/>
            <a:ext cx="4128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None/>
            </a:pPr>
            <a:r>
              <a:rPr lang="ru" sz="15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/0</a:t>
            </a:r>
            <a:r>
              <a:rPr lang="ru" sz="15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588124" y="294750"/>
            <a:ext cx="7559833" cy="3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r>
              <a:rPr lang="zh-CN" alt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performance</a:t>
            </a: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7D1A33-C494-254B-BF97-AD180418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9" y="863575"/>
            <a:ext cx="3779769" cy="29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8F3D45E-26E1-A344-B94F-AAE504550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02" y="863575"/>
            <a:ext cx="3594089" cy="290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8;p20">
            <a:extLst>
              <a:ext uri="{FF2B5EF4-FFF2-40B4-BE49-F238E27FC236}">
                <a16:creationId xmlns:a16="http://schemas.microsoft.com/office/drawing/2014/main" id="{BAE9ADDE-AF58-C240-9BBE-E1793DFF9A34}"/>
              </a:ext>
            </a:extLst>
          </p:cNvPr>
          <p:cNvSpPr txBox="1"/>
          <p:nvPr/>
        </p:nvSpPr>
        <p:spPr>
          <a:xfrm>
            <a:off x="888774" y="3911100"/>
            <a:ext cx="3779769" cy="3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Logit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is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better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than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Linear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shown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by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ROC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curve</a:t>
            </a: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118;p20">
            <a:extLst>
              <a:ext uri="{FF2B5EF4-FFF2-40B4-BE49-F238E27FC236}">
                <a16:creationId xmlns:a16="http://schemas.microsoft.com/office/drawing/2014/main" id="{35859B83-F6F3-084F-92BB-B62007D9F9A8}"/>
              </a:ext>
            </a:extLst>
          </p:cNvPr>
          <p:cNvSpPr txBox="1"/>
          <p:nvPr/>
        </p:nvSpPr>
        <p:spPr>
          <a:xfrm>
            <a:off x="4900102" y="3911099"/>
            <a:ext cx="3779769" cy="45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When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Threshold=0.5,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have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highest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lift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(150%)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from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base</a:t>
            </a:r>
            <a:r>
              <a:rPr lang="zh-CN" alt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scenario</a:t>
            </a: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39666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588124" y="294750"/>
            <a:ext cx="7559833" cy="3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r>
              <a:rPr lang="zh-CN" alt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performance</a:t>
            </a:r>
            <a:r>
              <a:rPr lang="zh-CN" alt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evaluation</a:t>
            </a: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Google Shape;118;p20">
            <a:extLst>
              <a:ext uri="{FF2B5EF4-FFF2-40B4-BE49-F238E27FC236}">
                <a16:creationId xmlns:a16="http://schemas.microsoft.com/office/drawing/2014/main" id="{BAE9ADDE-AF58-C240-9BBE-E1793DFF9A34}"/>
              </a:ext>
            </a:extLst>
          </p:cNvPr>
          <p:cNvSpPr txBox="1"/>
          <p:nvPr/>
        </p:nvSpPr>
        <p:spPr>
          <a:xfrm>
            <a:off x="2504902" y="4039482"/>
            <a:ext cx="4489556" cy="96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2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acceptance_rate_nonchurn</a:t>
            </a:r>
            <a:r>
              <a:rPr lang="en-U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=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2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acceptance_rate_churn</a:t>
            </a:r>
            <a:r>
              <a:rPr lang="en-U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= 0.5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threshold = 0.5</a:t>
            </a:r>
            <a:r>
              <a:rPr lang="en-US" altLang="zh-CN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endParaRPr lang="en-US"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2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base_price</a:t>
            </a:r>
            <a:r>
              <a:rPr lang="en-U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= 4.73 (base pricing scheme in UAE dirham)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2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discount_amount</a:t>
            </a:r>
            <a:r>
              <a:rPr lang="en-US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= 0.3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085B953-8D25-1E4E-9D7D-5BDD858C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4" y="863575"/>
            <a:ext cx="3860906" cy="31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6AA443B-0529-4840-B00D-C2E794B5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680" y="863575"/>
            <a:ext cx="3860906" cy="31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7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9"/>
          <p:cNvSpPr txBox="1"/>
          <p:nvPr/>
        </p:nvSpPr>
        <p:spPr>
          <a:xfrm>
            <a:off x="1025676" y="3398915"/>
            <a:ext cx="3393058" cy="67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DM Sans"/>
              <a:buNone/>
            </a:pPr>
            <a:r>
              <a:rPr lang="ru" sz="4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5694358" y="2603816"/>
            <a:ext cx="2613300" cy="1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Font typeface="DM Sans"/>
              <a:buNone/>
            </a:pPr>
            <a:r>
              <a:rPr lang="ru" sz="11300" b="1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/0</a:t>
            </a:r>
            <a:r>
              <a:rPr lang="ru" sz="113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11188" y="2084771"/>
            <a:ext cx="4084200" cy="210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Case Overview</a:t>
            </a:r>
            <a:endParaRPr sz="23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Exploratory Data Analysis</a:t>
            </a:r>
            <a:endParaRPr sz="2300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Segmentation &amp; Targeting</a:t>
            </a:r>
            <a:endParaRPr sz="2300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Allocation &amp; Attribution</a:t>
            </a:r>
            <a:endParaRPr sz="2300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Customer Churn</a:t>
            </a:r>
            <a:endParaRPr sz="2300" b="1" dirty="0">
              <a:solidFill>
                <a:schemeClr val="accent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605425" y="303400"/>
            <a:ext cx="49710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altLang="zh-CN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Executive</a:t>
            </a:r>
            <a:r>
              <a:rPr lang="zh-CN" altLang="en-US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Summary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05425" y="974498"/>
            <a:ext cx="8175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DM Sans"/>
                <a:ea typeface="DM Sans"/>
                <a:cs typeface="DM Sans"/>
                <a:sym typeface="DM Sans"/>
              </a:rPr>
              <a:t>1.</a:t>
            </a:r>
            <a:r>
              <a:rPr lang="en-US" sz="1600" dirty="0">
                <a:latin typeface="DM Sans"/>
                <a:ea typeface="DM Sans"/>
                <a:cs typeface="DM Sans"/>
                <a:sym typeface="DM Sans"/>
              </a:rPr>
              <a:t> Targeting </a:t>
            </a:r>
            <a:r>
              <a:rPr lang="en-US" altLang="zh-CN" sz="1600" dirty="0">
                <a:latin typeface="DM Sans"/>
                <a:ea typeface="DM Sans"/>
                <a:cs typeface="DM Sans"/>
                <a:sym typeface="DM Sans"/>
              </a:rPr>
              <a:t>the</a:t>
            </a:r>
            <a:r>
              <a:rPr lang="zh-CN" altLang="en-US" sz="16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1600" dirty="0">
                <a:latin typeface="DM Sans"/>
                <a:ea typeface="DM Sans"/>
                <a:cs typeface="DM Sans"/>
                <a:sym typeface="DM Sans"/>
              </a:rPr>
              <a:t>highest-values</a:t>
            </a:r>
            <a:r>
              <a:rPr lang="zh-CN" altLang="en-US" sz="16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1600" dirty="0">
                <a:latin typeface="DM Sans"/>
                <a:ea typeface="DM Sans"/>
                <a:cs typeface="DM Sans"/>
                <a:sym typeface="DM Sans"/>
              </a:rPr>
              <a:t>customer</a:t>
            </a:r>
            <a:r>
              <a:rPr lang="zh-CN" altLang="en-US" sz="16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1600" dirty="0">
                <a:latin typeface="DM Sans"/>
                <a:ea typeface="DM Sans"/>
                <a:cs typeface="DM Sans"/>
                <a:sym typeface="DM Sans"/>
              </a:rPr>
              <a:t>segment</a:t>
            </a:r>
            <a:r>
              <a:rPr lang="zh-CN" altLang="en-US" sz="16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1600" dirty="0"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zh-CN" altLang="en-US" sz="16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1600" dirty="0" err="1">
                <a:latin typeface="DM Sans"/>
                <a:ea typeface="DM Sans"/>
                <a:cs typeface="DM Sans"/>
                <a:sym typeface="DM Sans"/>
              </a:rPr>
              <a:t>Mevod</a:t>
            </a:r>
            <a:r>
              <a:rPr lang="en-US" sz="1600" dirty="0">
                <a:latin typeface="DM Sans"/>
                <a:ea typeface="DM Sans"/>
                <a:cs typeface="DM Sans"/>
                <a:sym typeface="DM Sans"/>
              </a:rPr>
              <a:t>, and providing high quality contents to advanced internet subscribers.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DM Sans"/>
                <a:ea typeface="DM Sans"/>
                <a:cs typeface="DM Sans"/>
                <a:sym typeface="DM Sans"/>
              </a:rPr>
              <a:t>2.</a:t>
            </a:r>
            <a:r>
              <a:rPr lang="en-US" sz="1600" dirty="0">
                <a:latin typeface="DM Sans"/>
                <a:ea typeface="DM Sans"/>
                <a:cs typeface="DM Sans"/>
                <a:sym typeface="DM Sans"/>
              </a:rPr>
              <a:t> Focus on exclusive contents, mainly comedy and drama.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DM Sans"/>
                <a:ea typeface="DM Sans"/>
                <a:cs typeface="DM Sans"/>
                <a:sym typeface="DM Sans"/>
              </a:rPr>
              <a:t>3.</a:t>
            </a:r>
            <a:r>
              <a:rPr lang="en-US" sz="1600" dirty="0">
                <a:latin typeface="DM Sans"/>
                <a:ea typeface="DM Sans"/>
                <a:cs typeface="DM Sans"/>
                <a:sym typeface="DM Sans"/>
              </a:rPr>
              <a:t> Facebook, search, and Pinterest are the three lowest CAC channels.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DM Sans"/>
                <a:ea typeface="DM Sans"/>
                <a:cs typeface="DM Sans"/>
                <a:sym typeface="DM Sans"/>
              </a:rPr>
              <a:t>4.</a:t>
            </a:r>
            <a:r>
              <a:rPr lang="en-US" sz="16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600" dirty="0" err="1">
                <a:latin typeface="DM Sans"/>
                <a:ea typeface="DM Sans"/>
                <a:cs typeface="DM Sans"/>
                <a:sym typeface="DM Sans"/>
              </a:rPr>
              <a:t>Mevod</a:t>
            </a:r>
            <a:r>
              <a:rPr lang="en-US" sz="1600" dirty="0">
                <a:latin typeface="DM Sans"/>
                <a:ea typeface="DM Sans"/>
                <a:cs typeface="DM Sans"/>
                <a:sym typeface="DM Sans"/>
              </a:rPr>
              <a:t> should make discount offer to everyone due to short account life and low net revenue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9915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605425" y="303400"/>
            <a:ext cx="49710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ru"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Mevod’s Current Strategy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05425" y="1853050"/>
            <a:ext cx="7109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DM Sans"/>
                <a:ea typeface="DM Sans"/>
                <a:cs typeface="DM Sans"/>
                <a:sym typeface="DM Sans"/>
              </a:rPr>
              <a:t>Current Plan</a:t>
            </a:r>
            <a:r>
              <a:rPr lang="ru"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Acquiring and producing native content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Offering better customer service to establish reputation in the region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Mevod offers 4-month-bill cycle subscription model with 6 different pricing scenarios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No trial fee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Discounted trial fee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7-day trial fee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14-day trial fee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Low priced monthly plan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high priced monthly plan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45100" y="1013125"/>
            <a:ext cx="817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DM Sans"/>
                <a:ea typeface="DM Sans"/>
                <a:cs typeface="DM Sans"/>
                <a:sym typeface="DM Sans"/>
              </a:rPr>
              <a:t>Mevod’s current and potential competitors include Starz, an American OTT service company, and HBO. Unlike these foreign companies that treating the region as a secondary market, Mevod would like to tailored to the Middle Eastern / Arabic-speaking market.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694358" y="2603816"/>
            <a:ext cx="2613300" cy="1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300"/>
              <a:buFont typeface="DM Sans"/>
              <a:buNone/>
            </a:pPr>
            <a:r>
              <a:rPr lang="ru" sz="11300" b="1" i="0" u="none" strike="noStrike" cap="none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/0</a:t>
            </a:r>
            <a:r>
              <a:rPr lang="en-US" sz="11300" b="1" i="0" u="none" strike="noStrike" cap="none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11188" y="2076607"/>
            <a:ext cx="4084200" cy="21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Case Overview</a:t>
            </a:r>
            <a:endParaRPr sz="2300" b="1" dirty="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Exploratory Data Analysis</a:t>
            </a:r>
            <a:endParaRPr sz="23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Segmentation &amp; Targeting</a:t>
            </a:r>
            <a:endParaRPr sz="2300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Allocation &amp; Attribution</a:t>
            </a:r>
            <a:endParaRPr sz="2300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None/>
            </a:pPr>
            <a:r>
              <a:rPr lang="ru" sz="2300" b="1" dirty="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Customer Churn</a:t>
            </a:r>
            <a:endParaRPr sz="2300" b="1" dirty="0">
              <a:solidFill>
                <a:schemeClr val="accent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5EDC90A-33F4-F34A-A3C2-B6F7B4E12D5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616678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5E97077-BBFB-1643-B350-203E1E7483BC}"/>
              </a:ext>
            </a:extLst>
          </p:cNvPr>
          <p:cNvSpPr/>
          <p:nvPr/>
        </p:nvSpPr>
        <p:spPr>
          <a:xfrm>
            <a:off x="613049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AFF5C-A18F-124B-806E-17C18AB4EFF2}"/>
              </a:ext>
            </a:extLst>
          </p:cNvPr>
          <p:cNvSpPr/>
          <p:nvPr/>
        </p:nvSpPr>
        <p:spPr>
          <a:xfrm>
            <a:off x="2517323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7E9C9-B4B1-D041-8196-00E66FCA806D}"/>
              </a:ext>
            </a:extLst>
          </p:cNvPr>
          <p:cNvSpPr/>
          <p:nvPr/>
        </p:nvSpPr>
        <p:spPr>
          <a:xfrm>
            <a:off x="4421597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B1CAC-2E0A-A449-80A6-424D210D5701}"/>
              </a:ext>
            </a:extLst>
          </p:cNvPr>
          <p:cNvSpPr/>
          <p:nvPr/>
        </p:nvSpPr>
        <p:spPr>
          <a:xfrm>
            <a:off x="6325871" y="1738993"/>
            <a:ext cx="1829502" cy="2459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Google Shape;131;p21"/>
          <p:cNvSpPr txBox="1"/>
          <p:nvPr/>
        </p:nvSpPr>
        <p:spPr>
          <a:xfrm>
            <a:off x="588125" y="294750"/>
            <a:ext cx="3758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ru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Overview</a:t>
            </a: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ru" sz="2000" b="1" dirty="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Key Datasets</a:t>
            </a:r>
            <a:endParaRPr sz="2000" b="1" dirty="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CD686-73CF-1342-AC41-741C85C6E72B}"/>
              </a:ext>
            </a:extLst>
          </p:cNvPr>
          <p:cNvSpPr txBox="1"/>
          <p:nvPr/>
        </p:nvSpPr>
        <p:spPr>
          <a:xfrm>
            <a:off x="613049" y="1797376"/>
            <a:ext cx="1546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Channel Spend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66993-74BE-0745-B54B-4777C188F3F5}"/>
              </a:ext>
            </a:extLst>
          </p:cNvPr>
          <p:cNvSpPr txBox="1"/>
          <p:nvPr/>
        </p:nvSpPr>
        <p:spPr>
          <a:xfrm>
            <a:off x="700491" y="2558064"/>
            <a:ext cx="1459042" cy="82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20000"/>
              </a:lnSpc>
              <a:buClr>
                <a:schemeClr val="dk1"/>
              </a:buClr>
              <a:buSzPts val="1000"/>
              <a:buFont typeface="DM Sans"/>
              <a:buNone/>
              <a:defRPr sz="1000" b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1pPr>
          </a:lstStyle>
          <a:p>
            <a:pPr algn="l"/>
            <a:r>
              <a:rPr lang="en-US" sz="1200" b="0" dirty="0"/>
              <a:t>Total spend per select channels per month, 2019/07- 2020/04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46FE5-F74A-5842-BF83-55A961EB6374}"/>
              </a:ext>
            </a:extLst>
          </p:cNvPr>
          <p:cNvSpPr txBox="1"/>
          <p:nvPr/>
        </p:nvSpPr>
        <p:spPr>
          <a:xfrm>
            <a:off x="2517323" y="1797376"/>
            <a:ext cx="1546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Subscribers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79823-110D-0A43-809A-D8BA9FD8CD5B}"/>
              </a:ext>
            </a:extLst>
          </p:cNvPr>
          <p:cNvSpPr txBox="1"/>
          <p:nvPr/>
        </p:nvSpPr>
        <p:spPr>
          <a:xfrm>
            <a:off x="4421597" y="1797375"/>
            <a:ext cx="1546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Engagement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ADB9D-2FC7-D342-B6BF-5B688CC0BB48}"/>
              </a:ext>
            </a:extLst>
          </p:cNvPr>
          <p:cNvSpPr txBox="1"/>
          <p:nvPr/>
        </p:nvSpPr>
        <p:spPr>
          <a:xfrm>
            <a:off x="6325871" y="1797375"/>
            <a:ext cx="1691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14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Customer_Service</a:t>
            </a:r>
            <a:r>
              <a:rPr lang="en-US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_</a:t>
            </a:r>
            <a:r>
              <a:rPr lang="en-US" sz="14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</a:t>
            </a:r>
            <a:endParaRPr lang="en-US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CC6BA-35D2-E649-949E-F2A03DF42CD6}"/>
              </a:ext>
            </a:extLst>
          </p:cNvPr>
          <p:cNvSpPr txBox="1"/>
          <p:nvPr/>
        </p:nvSpPr>
        <p:spPr>
          <a:xfrm>
            <a:off x="2604765" y="2558063"/>
            <a:ext cx="1459042" cy="82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20000"/>
              </a:lnSpc>
              <a:buClr>
                <a:schemeClr val="dk1"/>
              </a:buClr>
              <a:buSzPts val="1000"/>
              <a:buFont typeface="DM Sans"/>
              <a:buNone/>
              <a:defRPr sz="1200" b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n-US" b="0" dirty="0"/>
              <a:t>Past or current subscribers' records include data such as characteristics and demographics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2A76EC-B06F-4148-BEA3-483C2E702D77}"/>
              </a:ext>
            </a:extLst>
          </p:cNvPr>
          <p:cNvSpPr txBox="1"/>
          <p:nvPr/>
        </p:nvSpPr>
        <p:spPr>
          <a:xfrm>
            <a:off x="4509039" y="2571750"/>
            <a:ext cx="1459042" cy="82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20000"/>
              </a:lnSpc>
              <a:buClr>
                <a:schemeClr val="dk1"/>
              </a:buClr>
              <a:buSzPts val="1000"/>
              <a:buFont typeface="DM Sans"/>
              <a:buNone/>
              <a:defRPr sz="1000" b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1pPr>
          </a:lstStyle>
          <a:p>
            <a:pPr algn="l"/>
            <a:r>
              <a:rPr lang="en-US" sz="1200" b="0" dirty="0"/>
              <a:t>Product usage data measures the product engagement of a given subscriber in a given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CD1F87-05DC-864B-AA33-F159E200BAAA}"/>
              </a:ext>
            </a:extLst>
          </p:cNvPr>
          <p:cNvSpPr txBox="1"/>
          <p:nvPr/>
        </p:nvSpPr>
        <p:spPr>
          <a:xfrm>
            <a:off x="6442079" y="2571749"/>
            <a:ext cx="1459042" cy="82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20000"/>
              </a:lnSpc>
              <a:buClr>
                <a:schemeClr val="dk1"/>
              </a:buClr>
              <a:buSzPts val="1000"/>
              <a:buFont typeface="DM Sans"/>
              <a:buNone/>
              <a:defRPr sz="1000" b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1pPr>
          </a:lstStyle>
          <a:p>
            <a:pPr algn="l"/>
            <a:r>
              <a:rPr lang="en-US" sz="1200" b="0" dirty="0"/>
              <a:t>Customer service representative data set include records of customer service representative who serves multiple subscribers.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799438" y="3614800"/>
            <a:ext cx="15642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ru" sz="15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88%</a:t>
            </a:r>
            <a:r>
              <a:rPr lang="ru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ru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are Female</a:t>
            </a:r>
            <a:endParaRPr sz="6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830487" y="3614800"/>
            <a:ext cx="14661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ru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63%</a:t>
            </a:r>
            <a:r>
              <a:rPr lang="ru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ru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are IOS Users</a:t>
            </a:r>
            <a:endParaRPr sz="6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828513" y="3614800"/>
            <a:ext cx="1564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ru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71%</a:t>
            </a:r>
            <a:r>
              <a:rPr lang="ru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ru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are Young and Middle Age Adults</a:t>
            </a:r>
            <a:endParaRPr sz="6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813975" y="3614800"/>
            <a:ext cx="15642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ru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49%</a:t>
            </a:r>
            <a:r>
              <a:rPr lang="ru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ru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are Base Internet Plan Users</a:t>
            </a:r>
            <a:endParaRPr sz="6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88125" y="294750"/>
            <a:ext cx="3758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ru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Overview</a:t>
            </a: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ru" sz="2000" b="1" dirty="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Subscriber Demographics</a:t>
            </a:r>
            <a:endParaRPr sz="2000" b="1" dirty="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9" name="Google Shape;119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5" y="1718975"/>
            <a:ext cx="2758275" cy="17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025" y="1718975"/>
            <a:ext cx="2758299" cy="17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6362" y="1718972"/>
            <a:ext cx="2758287" cy="17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4563" y="1720135"/>
            <a:ext cx="2758275" cy="170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611188" y="303070"/>
            <a:ext cx="5452231" cy="96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</a:pPr>
            <a:r>
              <a:rPr lang="en-US" sz="3000" b="1" dirty="0">
                <a:solidFill>
                  <a:schemeClr val="dk1"/>
                </a:solidFill>
                <a:latin typeface="DM Sans"/>
                <a:sym typeface="DM Sans"/>
              </a:rPr>
              <a:t>Understand Our Customers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098906" y="3297849"/>
            <a:ext cx="7143557" cy="300499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There are 17 SDGs and 169 targets in total. While they are all important and interrelated, some will be more relevant to your business than others.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</a:pPr>
            <a:endParaRPr lang="en-US" sz="1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901537" y="3380020"/>
            <a:ext cx="136140" cy="13615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3" y="1008"/>
                  <a:pt x="2882" y="3018"/>
                </a:cubicBezTo>
                <a:cubicBezTo>
                  <a:pt x="-961" y="7039"/>
                  <a:pt x="-961" y="13558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8"/>
                  <a:pt x="20639" y="7039"/>
                  <a:pt x="16796" y="3018"/>
                </a:cubicBezTo>
                <a:cubicBezTo>
                  <a:pt x="14875" y="1008"/>
                  <a:pt x="12359" y="0"/>
                  <a:pt x="9841" y="0"/>
                </a:cubicBezTo>
                <a:close/>
                <a:moveTo>
                  <a:pt x="9841" y="3463"/>
                </a:moveTo>
                <a:cubicBezTo>
                  <a:pt x="11512" y="3463"/>
                  <a:pt x="13183" y="4131"/>
                  <a:pt x="14458" y="5465"/>
                </a:cubicBezTo>
                <a:cubicBezTo>
                  <a:pt x="17008" y="8134"/>
                  <a:pt x="17008" y="12463"/>
                  <a:pt x="14458" y="15132"/>
                </a:cubicBezTo>
                <a:cubicBezTo>
                  <a:pt x="11907" y="17801"/>
                  <a:pt x="7771" y="17801"/>
                  <a:pt x="5220" y="15132"/>
                </a:cubicBezTo>
                <a:cubicBezTo>
                  <a:pt x="2670" y="12463"/>
                  <a:pt x="2670" y="8134"/>
                  <a:pt x="5220" y="5465"/>
                </a:cubicBezTo>
                <a:cubicBezTo>
                  <a:pt x="6495" y="4131"/>
                  <a:pt x="8169" y="3463"/>
                  <a:pt x="9841" y="3463"/>
                </a:cubicBezTo>
                <a:close/>
                <a:moveTo>
                  <a:pt x="8140" y="5039"/>
                </a:moveTo>
                <a:lnTo>
                  <a:pt x="8140" y="8517"/>
                </a:lnTo>
                <a:lnTo>
                  <a:pt x="4834" y="8517"/>
                </a:lnTo>
                <a:lnTo>
                  <a:pt x="4834" y="12073"/>
                </a:lnTo>
                <a:lnTo>
                  <a:pt x="8140" y="12073"/>
                </a:lnTo>
                <a:lnTo>
                  <a:pt x="8140" y="15555"/>
                </a:lnTo>
                <a:lnTo>
                  <a:pt x="11538" y="15555"/>
                </a:lnTo>
                <a:lnTo>
                  <a:pt x="11538" y="12073"/>
                </a:lnTo>
                <a:lnTo>
                  <a:pt x="14883" y="12073"/>
                </a:lnTo>
                <a:lnTo>
                  <a:pt x="14883" y="8517"/>
                </a:lnTo>
                <a:lnTo>
                  <a:pt x="11538" y="8517"/>
                </a:lnTo>
                <a:lnTo>
                  <a:pt x="11538" y="5039"/>
                </a:lnTo>
                <a:lnTo>
                  <a:pt x="8140" y="50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533512D-2369-E041-B500-1715C8D3C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232320"/>
              </p:ext>
            </p:extLst>
          </p:nvPr>
        </p:nvGraphicFramePr>
        <p:xfrm>
          <a:off x="611188" y="757896"/>
          <a:ext cx="4139120" cy="2645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DE3BE1-F1E5-6B4E-A17D-DCFB62EC1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488618"/>
              </p:ext>
            </p:extLst>
          </p:nvPr>
        </p:nvGraphicFramePr>
        <p:xfrm>
          <a:off x="4572000" y="757896"/>
          <a:ext cx="4385018" cy="2312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Google Shape;270;p29">
            <a:extLst>
              <a:ext uri="{FF2B5EF4-FFF2-40B4-BE49-F238E27FC236}">
                <a16:creationId xmlns:a16="http://schemas.microsoft.com/office/drawing/2014/main" id="{111FEAC2-C240-E641-AC08-DB3672D7E0F0}"/>
              </a:ext>
            </a:extLst>
          </p:cNvPr>
          <p:cNvSpPr txBox="1"/>
          <p:nvPr/>
        </p:nvSpPr>
        <p:spPr>
          <a:xfrm>
            <a:off x="901536" y="3857902"/>
            <a:ext cx="2463833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DM Sans"/>
                <a:sym typeface="DM Sans"/>
              </a:rPr>
              <a:t>28 </a:t>
            </a:r>
            <a:r>
              <a:rPr lang="en-US" b="1" dirty="0">
                <a:solidFill>
                  <a:schemeClr val="dk1"/>
                </a:solidFill>
                <a:latin typeface="DM Sans"/>
                <a:sym typeface="DM Sans"/>
              </a:rPr>
              <a:t>hours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Average weekly consumption hour of all customers</a:t>
            </a:r>
          </a:p>
          <a:p>
            <a:pPr>
              <a:buClr>
                <a:schemeClr val="dk1"/>
              </a:buClr>
              <a:buSzPts val="3000"/>
            </a:pPr>
            <a:endParaRPr sz="2000" b="1" dirty="0">
              <a:solidFill>
                <a:schemeClr val="dk1"/>
              </a:solidFill>
              <a:latin typeface="DM Sans"/>
            </a:endParaRPr>
          </a:p>
        </p:txBody>
      </p:sp>
      <p:sp>
        <p:nvSpPr>
          <p:cNvPr id="21" name="Google Shape;270;p29">
            <a:extLst>
              <a:ext uri="{FF2B5EF4-FFF2-40B4-BE49-F238E27FC236}">
                <a16:creationId xmlns:a16="http://schemas.microsoft.com/office/drawing/2014/main" id="{610154AF-D796-CA43-8DF9-9B4C5808D2FE}"/>
              </a:ext>
            </a:extLst>
          </p:cNvPr>
          <p:cNvSpPr txBox="1"/>
          <p:nvPr/>
        </p:nvSpPr>
        <p:spPr>
          <a:xfrm>
            <a:off x="3599586" y="3857902"/>
            <a:ext cx="2463833" cy="97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DM Sans"/>
                <a:sym typeface="DM Sans"/>
              </a:rPr>
              <a:t>3 </a:t>
            </a:r>
            <a:r>
              <a:rPr lang="en-US" b="1" dirty="0">
                <a:solidFill>
                  <a:schemeClr val="dk1"/>
                </a:solidFill>
                <a:latin typeface="DM Sans"/>
                <a:sym typeface="DM Sans"/>
              </a:rPr>
              <a:t>Currently Utilized Service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Average weekly number of service currently utilized for all customers</a:t>
            </a:r>
          </a:p>
        </p:txBody>
      </p:sp>
      <p:sp>
        <p:nvSpPr>
          <p:cNvPr id="22" name="Google Shape;270;p29">
            <a:extLst>
              <a:ext uri="{FF2B5EF4-FFF2-40B4-BE49-F238E27FC236}">
                <a16:creationId xmlns:a16="http://schemas.microsoft.com/office/drawing/2014/main" id="{51B439F9-15F4-F54E-BCC4-9994399D5DF2}"/>
              </a:ext>
            </a:extLst>
          </p:cNvPr>
          <p:cNvSpPr txBox="1"/>
          <p:nvPr/>
        </p:nvSpPr>
        <p:spPr>
          <a:xfrm>
            <a:off x="6297636" y="3826119"/>
            <a:ext cx="2463833" cy="97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DM Sans"/>
                <a:sym typeface="DM Sans"/>
              </a:rPr>
              <a:t>2 </a:t>
            </a:r>
            <a:r>
              <a:rPr lang="en-US" b="1" dirty="0">
                <a:solidFill>
                  <a:schemeClr val="dk1"/>
                </a:solidFill>
                <a:latin typeface="DM Sans"/>
                <a:sym typeface="DM Sans"/>
              </a:rPr>
              <a:t>ideal streaming service</a:t>
            </a:r>
          </a:p>
          <a:p>
            <a:pPr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Average ideal number of streaming services wanted for all customers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">
  <a:themeElements>
    <a:clrScheme name="HiSlide_M_02">
      <a:dk1>
        <a:srgbClr val="1E1E1E"/>
      </a:dk1>
      <a:lt1>
        <a:srgbClr val="FFFFFF"/>
      </a:lt1>
      <a:dk2>
        <a:srgbClr val="979698"/>
      </a:dk2>
      <a:lt2>
        <a:srgbClr val="EAEAEA"/>
      </a:lt2>
      <a:accent1>
        <a:srgbClr val="EAEAEA"/>
      </a:accent1>
      <a:accent2>
        <a:srgbClr val="BDBDBD"/>
      </a:accent2>
      <a:accent3>
        <a:srgbClr val="5B5B5B"/>
      </a:accent3>
      <a:accent4>
        <a:srgbClr val="979698"/>
      </a:accent4>
      <a:accent5>
        <a:srgbClr val="1E1E1E"/>
      </a:accent5>
      <a:accent6>
        <a:srgbClr val="EAEAEA"/>
      </a:accent6>
      <a:hlink>
        <a:srgbClr val="EAEAEA"/>
      </a:hlink>
      <a:folHlink>
        <a:srgbClr val="1E1E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Macintosh PowerPoint</Application>
  <PresentationFormat>On-screen Show (16:9)</PresentationFormat>
  <Paragraphs>217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DM Sans</vt:lpstr>
      <vt:lpstr>Helvetica Neue</vt:lpstr>
      <vt:lpstr>Arial</vt:lpstr>
      <vt:lpstr>Helvetica Neue Light</vt:lpstr>
      <vt:lpstr>White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Wang Junxi</cp:lastModifiedBy>
  <cp:revision>1</cp:revision>
  <dcterms:modified xsi:type="dcterms:W3CDTF">2022-12-16T15:22:27Z</dcterms:modified>
</cp:coreProperties>
</file>