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07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30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84BF"/>
    <a:srgbClr val="FF34FE"/>
    <a:srgbClr val="00E5ED"/>
    <a:srgbClr val="3385BF"/>
    <a:srgbClr val="3786BC"/>
    <a:srgbClr val="318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7"/>
    <p:restoredTop sz="97696" autoAdjust="0"/>
  </p:normalViewPr>
  <p:slideViewPr>
    <p:cSldViewPr snapToGrid="0" snapToObjects="1">
      <p:cViewPr>
        <p:scale>
          <a:sx n="137" d="100"/>
          <a:sy n="137" d="100"/>
        </p:scale>
        <p:origin x="176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1458-BFEC-E748-B44F-8A564213119C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909A-A666-8940-BE29-251082A6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</a:p>
          <a:p>
            <a:r>
              <a:rPr lang="en-US" altLang="zh-CN" dirty="0"/>
              <a:t>FEMA</a:t>
            </a:r>
            <a:r>
              <a:rPr lang="zh-CN" altLang="en-US" dirty="0"/>
              <a:t> </a:t>
            </a:r>
            <a:r>
              <a:rPr lang="en-US" altLang="zh-CN" dirty="0"/>
              <a:t>P807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ultimate</a:t>
            </a:r>
            <a:r>
              <a:rPr lang="zh-CN" altLang="en-US" dirty="0"/>
              <a:t> </a:t>
            </a:r>
            <a:r>
              <a:rPr lang="en-US" altLang="zh-CN" dirty="0"/>
              <a:t>goal)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paradim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seismic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Collapse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09A-A666-8940-BE29-251082A608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170-9E9D-B045-8E86-88981440648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DA1F-2CA3-7141-8CFD-1E5D659D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514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923" y="2929700"/>
            <a:ext cx="7951063" cy="109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"/>
              </a:rPr>
              <a:t>Time-Series</a:t>
            </a:r>
            <a:r>
              <a:rPr lang="zh-CN" altLang="en-US" sz="3600" dirty="0">
                <a:solidFill>
                  <a:schemeClr val="bg1"/>
                </a:solidFill>
                <a:latin typeface="Baskerville" panose="02020502070401020303" pitchFamily="18" charset="0"/>
                <a:cs typeface="Helvetica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"/>
              </a:rPr>
              <a:t>Analysis</a:t>
            </a:r>
            <a:r>
              <a:rPr lang="zh-CN" altLang="en-US" sz="3600" dirty="0">
                <a:solidFill>
                  <a:schemeClr val="bg1"/>
                </a:solidFill>
                <a:latin typeface="Baskerville" panose="02020502070401020303" pitchFamily="18" charset="0"/>
                <a:cs typeface="Helvetica"/>
              </a:rPr>
              <a:t> </a:t>
            </a:r>
            <a:endParaRPr lang="en-US" altLang="zh-CN" sz="36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"/>
              </a:rPr>
              <a:t>Monthly</a:t>
            </a:r>
            <a:r>
              <a:rPr lang="zh-CN" altLang="en-US" sz="3600" dirty="0">
                <a:solidFill>
                  <a:schemeClr val="bg1"/>
                </a:solidFill>
                <a:latin typeface="Baskerville" panose="02020502070401020303" pitchFamily="18" charset="0"/>
                <a:cs typeface="Helvetica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"/>
              </a:rPr>
              <a:t>Number</a:t>
            </a:r>
            <a:r>
              <a:rPr lang="zh-CN" altLang="en-US" sz="3600" dirty="0">
                <a:solidFill>
                  <a:schemeClr val="bg1"/>
                </a:solidFill>
                <a:latin typeface="Baskerville" panose="02020502070401020303" pitchFamily="18" charset="0"/>
                <a:cs typeface="Helvetica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"/>
              </a:rPr>
              <a:t>of</a:t>
            </a:r>
            <a:r>
              <a:rPr lang="zh-CN" altLang="en-US" sz="3600" dirty="0">
                <a:solidFill>
                  <a:schemeClr val="bg1"/>
                </a:solidFill>
                <a:latin typeface="Baskerville" panose="02020502070401020303" pitchFamily="18" charset="0"/>
                <a:cs typeface="Helvetica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"/>
              </a:rPr>
              <a:t>Earthquakes</a:t>
            </a:r>
            <a:r>
              <a:rPr lang="zh-CN" altLang="en-US" sz="3600" dirty="0">
                <a:solidFill>
                  <a:schemeClr val="bg1"/>
                </a:solidFill>
                <a:latin typeface="Baskerville" panose="02020502070401020303" pitchFamily="18" charset="0"/>
                <a:cs typeface="Helvetica"/>
              </a:rPr>
              <a:t> </a:t>
            </a:r>
            <a:endParaRPr lang="en-US" sz="36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923" y="4021987"/>
            <a:ext cx="3139376" cy="64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Zhengxiang</a:t>
            </a:r>
            <a:r>
              <a:rPr lang="zh-CN" altLang="en-US" sz="2000" dirty="0">
                <a:solidFill>
                  <a:schemeClr val="bg1"/>
                </a:solidFill>
                <a:latin typeface="Baskerville" panose="02020502070401020303" pitchFamily="18" charset="0"/>
                <a:cs typeface="Helvetica Light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Yi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Mar</a:t>
            </a:r>
            <a:r>
              <a:rPr lang="en-US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Helvetica Light"/>
              </a:rPr>
              <a:t>2020</a:t>
            </a:r>
            <a:endParaRPr lang="en-US" sz="12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25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2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Introduction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35F0FC-9B7A-5845-A2BC-D05BE1968B21}"/>
              </a:ext>
            </a:extLst>
          </p:cNvPr>
          <p:cNvSpPr txBox="1"/>
          <p:nvPr/>
        </p:nvSpPr>
        <p:spPr>
          <a:xfrm>
            <a:off x="388621" y="1529262"/>
            <a:ext cx="8366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July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Ridgecrest</a:t>
            </a:r>
            <a:r>
              <a:rPr lang="zh-CN" altLang="en-US" dirty="0"/>
              <a:t> </a:t>
            </a:r>
            <a:r>
              <a:rPr lang="en-US" altLang="zh-CN" dirty="0"/>
              <a:t>triggered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spread</a:t>
            </a:r>
            <a:r>
              <a:rPr lang="zh-CN" altLang="en-US" dirty="0"/>
              <a:t> </a:t>
            </a:r>
            <a:r>
              <a:rPr lang="en-US" altLang="zh-CN" dirty="0"/>
              <a:t>panic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earthquakes.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earthquake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predictable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Warning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public,</a:t>
            </a:r>
            <a:r>
              <a:rPr lang="zh-CN" altLang="en-US" dirty="0"/>
              <a:t> </a:t>
            </a:r>
            <a:r>
              <a:rPr lang="en-US" altLang="zh-CN" dirty="0"/>
              <a:t>informing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05635-ECAF-E448-B0A7-A14156112F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9" y="2659624"/>
            <a:ext cx="4064620" cy="2371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3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Data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Description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0C672-64EC-4D47-9891-CB50E95F583F}"/>
              </a:ext>
            </a:extLst>
          </p:cNvPr>
          <p:cNvSpPr txBox="1"/>
          <p:nvPr/>
        </p:nvSpPr>
        <p:spPr>
          <a:xfrm>
            <a:off x="268229" y="817756"/>
            <a:ext cx="572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Geological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(USGS),</a:t>
            </a:r>
            <a:r>
              <a:rPr lang="zh-CN" altLang="en-US" dirty="0"/>
              <a:t> </a:t>
            </a:r>
            <a:r>
              <a:rPr lang="en-US" altLang="zh-CN" dirty="0"/>
              <a:t>containing</a:t>
            </a:r>
            <a:r>
              <a:rPr lang="zh-CN" altLang="en-US" dirty="0"/>
              <a:t> </a:t>
            </a:r>
            <a:r>
              <a:rPr lang="en-US" altLang="zh-CN" dirty="0"/>
              <a:t>detailed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magnitude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earthquakes.</a:t>
            </a:r>
            <a:r>
              <a:rPr lang="zh-CN" altLang="en-US" dirty="0"/>
              <a:t>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earthquake</a:t>
            </a:r>
            <a:r>
              <a:rPr lang="zh-CN" altLang="en-US" dirty="0"/>
              <a:t> </a:t>
            </a:r>
            <a:r>
              <a:rPr lang="en-US" altLang="zh-CN" dirty="0"/>
              <a:t>activities,</a:t>
            </a:r>
            <a:r>
              <a:rPr lang="zh-CN" altLang="en-US" dirty="0"/>
              <a:t> </a:t>
            </a:r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computed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8BEC0-81A5-B748-BA7E-EF5EFD43A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922" y="817756"/>
            <a:ext cx="2934136" cy="2031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995DA-BB31-8145-BAC6-1423FB54348E}"/>
              </a:ext>
            </a:extLst>
          </p:cNvPr>
          <p:cNvSpPr txBox="1"/>
          <p:nvPr/>
        </p:nvSpPr>
        <p:spPr>
          <a:xfrm>
            <a:off x="4430209" y="3032176"/>
            <a:ext cx="4713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average,</a:t>
            </a:r>
            <a:r>
              <a:rPr lang="zh-CN" altLang="en-US" dirty="0"/>
              <a:t> </a:t>
            </a:r>
            <a:r>
              <a:rPr lang="en-US" altLang="zh-CN" dirty="0"/>
              <a:t>37.5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228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Mar</a:t>
            </a:r>
            <a:r>
              <a:rPr lang="zh-CN" altLang="en-US" dirty="0"/>
              <a:t> </a:t>
            </a:r>
            <a:r>
              <a:rPr lang="en-US" altLang="zh-CN" dirty="0"/>
              <a:t>2011,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month.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Slight</a:t>
            </a:r>
            <a:r>
              <a:rPr lang="zh-CN" altLang="en-US" dirty="0"/>
              <a:t> </a:t>
            </a:r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A2932-CA35-3843-BD8F-D7755CB28C6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8" y="2692473"/>
            <a:ext cx="4064620" cy="23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04A9B-40DB-AE4B-A6E3-475B81BB49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79" y="541485"/>
            <a:ext cx="3708380" cy="2163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4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Data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872AD-8A21-A94B-9C63-36C2E8A15399}"/>
              </a:ext>
            </a:extLst>
          </p:cNvPr>
          <p:cNvSpPr txBox="1"/>
          <p:nvPr/>
        </p:nvSpPr>
        <p:spPr>
          <a:xfrm>
            <a:off x="268229" y="817756"/>
            <a:ext cx="5158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variance,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logarithm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observe,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detrend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9AD0F8-D7AA-2748-81A4-2EF3858F830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79" y="2704707"/>
            <a:ext cx="3708380" cy="216322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01AA6F-0CFD-6044-B440-9B39CF7E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85742"/>
              </p:ext>
            </p:extLst>
          </p:nvPr>
        </p:nvGraphicFramePr>
        <p:xfrm>
          <a:off x="268229" y="3786318"/>
          <a:ext cx="4953000" cy="737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6529039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33573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114600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015806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576934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8075935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Estimate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Std. 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t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Pr(&gt;|t|)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272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(Intercept)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-1.69E+01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1.62E+00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-10.44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&lt;2e-16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***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182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1.03E-02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8.14E-04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12.64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&lt;2e-16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***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77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5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ACF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PACF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AAA316-59E2-EC43-830D-DBDB4AB268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83" y="1932940"/>
            <a:ext cx="5403834" cy="315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86CC5E-E6FD-A24C-A860-B39B7F9BE096}"/>
              </a:ext>
            </a:extLst>
          </p:cNvPr>
          <p:cNvSpPr txBox="1"/>
          <p:nvPr/>
        </p:nvSpPr>
        <p:spPr>
          <a:xfrm>
            <a:off x="268228" y="817756"/>
            <a:ext cx="836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repetitive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ACF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PACF.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ACF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PACF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off,</a:t>
            </a:r>
            <a:r>
              <a:rPr lang="zh-CN" altLang="en-US" dirty="0"/>
              <a:t> </a:t>
            </a:r>
            <a:r>
              <a:rPr lang="en-US" altLang="zh-CN" dirty="0"/>
              <a:t>suggesting</a:t>
            </a:r>
            <a:r>
              <a:rPr lang="zh-CN" altLang="en-US" dirty="0"/>
              <a:t> </a:t>
            </a:r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fit.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6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Model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Fitting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6CC5E-E6FD-A24C-A860-B39B7F9BE096}"/>
              </a:ext>
            </a:extLst>
          </p:cNvPr>
          <p:cNvSpPr txBox="1"/>
          <p:nvPr/>
        </p:nvSpPr>
        <p:spPr>
          <a:xfrm>
            <a:off x="208757" y="713678"/>
            <a:ext cx="3671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(3,1,1)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non-seasonal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9D39F-1769-2C48-A92F-895B788568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7" y="2122862"/>
            <a:ext cx="3671868" cy="2753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12B67-4190-B04B-8CD4-C424AD26D1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20" y="2221382"/>
            <a:ext cx="3515752" cy="2753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92F4A7-71DB-C74E-9F61-E45BA9999415}"/>
              </a:ext>
            </a:extLst>
          </p:cNvPr>
          <p:cNvSpPr txBox="1"/>
          <p:nvPr/>
        </p:nvSpPr>
        <p:spPr>
          <a:xfrm>
            <a:off x="4980879" y="744054"/>
            <a:ext cx="3798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(2,1,2)(1,0,0)[12]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seasonal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69760C-026A-E348-B526-0B82BD9FFEA2}"/>
                  </a:ext>
                </a:extLst>
              </p:cNvPr>
              <p:cNvSpPr/>
              <p:nvPr/>
            </p:nvSpPr>
            <p:spPr>
              <a:xfrm>
                <a:off x="100969" y="1608208"/>
                <a:ext cx="44710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00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=1.0952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−0.0589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−0.0430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−0.0320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−0.935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69760C-026A-E348-B526-0B82BD9F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9" y="1608208"/>
                <a:ext cx="447103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90C19AA-3E65-C04F-BCCD-BD72F0F23EBE}"/>
              </a:ext>
            </a:extLst>
          </p:cNvPr>
          <p:cNvSpPr/>
          <p:nvPr/>
        </p:nvSpPr>
        <p:spPr>
          <a:xfrm>
            <a:off x="4026433" y="3218985"/>
            <a:ext cx="1065957" cy="3793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128A3-81C9-3C4D-B32F-0F7A7A3FC67E}"/>
              </a:ext>
            </a:extLst>
          </p:cNvPr>
          <p:cNvSpPr txBox="1"/>
          <p:nvPr/>
        </p:nvSpPr>
        <p:spPr>
          <a:xfrm>
            <a:off x="3701177" y="2628836"/>
            <a:ext cx="174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7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Forecasting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6CC5E-E6FD-A24C-A860-B39B7F9BE096}"/>
              </a:ext>
            </a:extLst>
          </p:cNvPr>
          <p:cNvSpPr txBox="1"/>
          <p:nvPr/>
        </p:nvSpPr>
        <p:spPr>
          <a:xfrm>
            <a:off x="268228" y="817756"/>
            <a:ext cx="836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3E650-9FDA-4147-97D0-1C1AA27723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43" y="634661"/>
            <a:ext cx="3886200" cy="226695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535E9-F1DD-6346-A093-6B8216E145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43" y="2763701"/>
            <a:ext cx="3886201" cy="22669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C7A48-E070-8F4B-A6B4-750A26061DB4}"/>
              </a:ext>
            </a:extLst>
          </p:cNvPr>
          <p:cNvSpPr txBox="1"/>
          <p:nvPr/>
        </p:nvSpPr>
        <p:spPr>
          <a:xfrm>
            <a:off x="208757" y="713678"/>
            <a:ext cx="45400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Jan</a:t>
            </a:r>
            <a:r>
              <a:rPr lang="zh-CN" altLang="en-US" dirty="0"/>
              <a:t> </a:t>
            </a:r>
            <a:r>
              <a:rPr lang="en-US" altLang="zh-CN" dirty="0"/>
              <a:t>1965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</a:t>
            </a:r>
            <a:r>
              <a:rPr lang="zh-CN" altLang="en-US" dirty="0"/>
              <a:t> </a:t>
            </a:r>
            <a:r>
              <a:rPr lang="en-US" altLang="zh-CN" dirty="0"/>
              <a:t>2011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Jan</a:t>
            </a:r>
            <a:r>
              <a:rPr lang="zh-CN" altLang="en-US" dirty="0"/>
              <a:t> </a:t>
            </a:r>
            <a:r>
              <a:rPr lang="en-US" altLang="zh-CN" dirty="0"/>
              <a:t>2012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</a:t>
            </a:r>
            <a:r>
              <a:rPr lang="zh-CN" altLang="en-US" dirty="0"/>
              <a:t> </a:t>
            </a:r>
            <a:r>
              <a:rPr lang="en-US" altLang="zh-CN" dirty="0"/>
              <a:t>2016.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poor</a:t>
            </a:r>
            <a:r>
              <a:rPr lang="zh-CN" altLang="en-US" dirty="0"/>
              <a:t> </a:t>
            </a:r>
            <a:r>
              <a:rPr lang="en-US" altLang="zh-CN" dirty="0"/>
              <a:t>forecasting</a:t>
            </a:r>
            <a:r>
              <a:rPr lang="zh-CN" altLang="en-US" dirty="0"/>
              <a:t> </a:t>
            </a:r>
            <a:r>
              <a:rPr lang="en-US" altLang="zh-CN" dirty="0"/>
              <a:t>ability.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deteriorate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quickly.</a:t>
            </a:r>
            <a:r>
              <a:rPr lang="zh-CN" altLang="en-US" dirty="0"/>
              <a:t> </a:t>
            </a:r>
            <a:r>
              <a:rPr lang="en-US" altLang="zh-CN" dirty="0"/>
              <a:t>Seasonal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fluctuation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non-seasonal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poor</a:t>
            </a:r>
            <a:r>
              <a:rPr lang="zh-CN" altLang="en-US" dirty="0"/>
              <a:t> </a:t>
            </a:r>
            <a:r>
              <a:rPr lang="en-US" altLang="zh-CN" dirty="0"/>
              <a:t>forecasting.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B95E6-B62B-E849-BACD-301B1C798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85" y="447202"/>
            <a:ext cx="4020015" cy="2345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3565" y="4722875"/>
            <a:ext cx="53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8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229" y="0"/>
            <a:ext cx="7516408" cy="6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rgbClr val="3184BE"/>
              </a:solidFill>
              <a:latin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Spectrum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4FBCB-B034-954B-A397-2DE219B62B72}"/>
              </a:ext>
            </a:extLst>
          </p:cNvPr>
          <p:cNvSpPr txBox="1"/>
          <p:nvPr/>
        </p:nvSpPr>
        <p:spPr>
          <a:xfrm>
            <a:off x="268228" y="817756"/>
            <a:ext cx="4987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peaks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revealed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periodogram.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peak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smoothed</a:t>
            </a:r>
            <a:r>
              <a:rPr lang="zh-CN" altLang="en-US" dirty="0"/>
              <a:t> </a:t>
            </a:r>
            <a:r>
              <a:rPr lang="en-US" altLang="zh-CN" dirty="0"/>
              <a:t>periodogram.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5%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interval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12.5</a:t>
            </a:r>
            <a:r>
              <a:rPr lang="zh-CN" altLang="en-US" dirty="0"/>
              <a:t> </a:t>
            </a:r>
            <a:r>
              <a:rPr lang="en-US" altLang="zh-CN" dirty="0"/>
              <a:t>month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[0.025,</a:t>
            </a:r>
            <a:r>
              <a:rPr lang="zh-CN" altLang="en-US" dirty="0"/>
              <a:t> </a:t>
            </a:r>
            <a:r>
              <a:rPr lang="en-US" altLang="zh-CN" dirty="0"/>
              <a:t>1.45].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detrended</a:t>
            </a:r>
            <a:r>
              <a:rPr lang="zh-CN" altLang="en-US" dirty="0"/>
              <a:t> </a:t>
            </a:r>
            <a:r>
              <a:rPr lang="en-US" altLang="zh-CN" dirty="0"/>
              <a:t>logarithm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monthly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closely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walk.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2CAFDF-53B5-064C-BA6E-1726DE68EDCF}"/>
              </a:ext>
            </a:extLst>
          </p:cNvPr>
          <p:cNvCxnSpPr/>
          <p:nvPr/>
        </p:nvCxnSpPr>
        <p:spPr>
          <a:xfrm flipV="1">
            <a:off x="6058829" y="2497874"/>
            <a:ext cx="0" cy="304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91BE3A-A070-6F4C-9A38-5F1A851C077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87" y="2792211"/>
            <a:ext cx="4020015" cy="23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"/>
            <a:ext cx="9143999" cy="5142857"/>
          </a:xfrm>
          <a:prstGeom prst="rect">
            <a:avLst/>
          </a:prstGeom>
          <a:solidFill>
            <a:srgbClr val="3284BF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952" y="312817"/>
            <a:ext cx="678034" cy="31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922" y="3208261"/>
            <a:ext cx="771683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Verdana"/>
                <a:cs typeface="Verdana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2099" y="4646572"/>
            <a:ext cx="53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119E75-96E8-2E44-80D8-F4D9C3915D68}" type="slidenum">
              <a:rPr lang="en-US" sz="900" smtClean="0">
                <a:solidFill>
                  <a:schemeClr val="bg1"/>
                </a:solidFill>
                <a:latin typeface="Verdana"/>
                <a:cs typeface="Verdana"/>
              </a:rPr>
              <a:t>9</a:t>
            </a:fld>
            <a:endParaRPr lang="en-US" sz="9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627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845</Words>
  <Application>Microsoft Macintosh PowerPoint</Application>
  <PresentationFormat>On-screen Show (16:9)</PresentationFormat>
  <Paragraphs>205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Baskerville</vt:lpstr>
      <vt:lpstr>Calibri</vt:lpstr>
      <vt:lpstr>Cambria Math</vt:lpstr>
      <vt:lpstr>Helvetica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yizhengxiang</dc:creator>
  <cp:lastModifiedBy>yizhengxiang</cp:lastModifiedBy>
  <cp:revision>162</cp:revision>
  <dcterms:created xsi:type="dcterms:W3CDTF">2020-01-08T19:15:19Z</dcterms:created>
  <dcterms:modified xsi:type="dcterms:W3CDTF">2020-03-08T21:50:31Z</dcterms:modified>
</cp:coreProperties>
</file>