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60" r:id="rId5"/>
    <p:sldId id="261" r:id="rId6"/>
    <p:sldId id="271" r:id="rId7"/>
    <p:sldId id="273" r:id="rId8"/>
    <p:sldId id="272" r:id="rId9"/>
    <p:sldId id="263" r:id="rId10"/>
    <p:sldId id="264" r:id="rId11"/>
    <p:sldId id="259" r:id="rId12"/>
    <p:sldId id="266" r:id="rId13"/>
    <p:sldId id="280" r:id="rId14"/>
    <p:sldId id="265" r:id="rId15"/>
    <p:sldId id="257" r:id="rId16"/>
    <p:sldId id="267" r:id="rId17"/>
    <p:sldId id="268" r:id="rId18"/>
    <p:sldId id="274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D7AAB-6436-4665-AE6A-33BC4A6C7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33B21-41EB-4B3F-B002-69739A88D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B554B-10B8-448E-B875-BC2BB5CB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42DF-7B3A-4099-8C50-184C6186931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1E3BC-9A79-4910-93BE-3F1038A5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E6BB8-377E-4C98-BF6A-D79F7078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AFD5-368B-4AAF-A12A-48FEFF31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1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42581-6EDF-45F8-AC35-75021125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9266F2-A630-466A-BDA4-64BF55D85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791EA-2599-4F11-91DB-B361DC5E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42DF-7B3A-4099-8C50-184C6186931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B6ADF-E20C-46C4-8325-4135A92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0D7BB-F9FB-4B6C-81A4-9887147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AFD5-368B-4AAF-A12A-48FEFF31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173B52-4159-4DCB-BF2E-A7FBF811B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1EFB3A-B0BA-4B5A-A525-535227305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D37FB-972A-4188-8C4D-489A4ECB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42DF-7B3A-4099-8C50-184C6186931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FA75A-E4D4-493C-BF9F-523C6D96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79AB6-98C6-4FCC-82AD-E32C4823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AFD5-368B-4AAF-A12A-48FEFF31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2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148B9-AA62-47C7-986B-EAEB8422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4F399-B540-4940-BB9B-57E31777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817FB-2FD9-4DBB-8BD4-481BB530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42DF-7B3A-4099-8C50-184C6186931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4512C-2272-4E79-B715-B15453ED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904CB-7B92-47AE-8F16-35AD8F97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AFD5-368B-4AAF-A12A-48FEFF31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4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B6049-3C1B-4B82-8476-6B704AA9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FAD708-E028-4AB6-B816-518A6D400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5EB03-8309-469C-9D4D-391A7D6D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42DF-7B3A-4099-8C50-184C6186931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19668-8445-409F-9AAA-E0646798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936D3-0DD8-4695-A57D-EC4DB46B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AFD5-368B-4AAF-A12A-48FEFF31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4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D31D0-5A35-4629-9B5A-44F9E671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E9D08-3B1D-4CC7-8E69-815CCEFEF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0A5A46-E678-4901-AFDD-A7167FBCD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38FE91-F365-4778-B9A1-7C05C922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42DF-7B3A-4099-8C50-184C6186931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8B7CA8-9539-4E06-A9C6-E1F80189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1AED2-6028-4B5F-82D9-ED55323D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AFD5-368B-4AAF-A12A-48FEFF31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3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0E45B-48F1-4332-8546-5FB022C2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39CEBD-C761-4D61-88A3-952A5810E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A0F1E0-8F8F-4559-B77B-5C62D5ED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7EF279-C5E3-4F72-B874-0F8BA854C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169D16-A405-47EF-863C-8822FF497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7F3344-F80B-4123-943A-21468E32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42DF-7B3A-4099-8C50-184C6186931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93B6C6-E084-4B6D-A47B-17B97602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29D877-3224-4A89-86DB-DB0E4D8B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AFD5-368B-4AAF-A12A-48FEFF31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9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2E517-425A-4B2B-BB00-4230F32D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0746DA-2BE4-4719-8388-156F9083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42DF-7B3A-4099-8C50-184C6186931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C5A24D-E7E1-4AD7-8593-963F4FB9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952CFA-5834-447E-8CC1-5B317406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AFD5-368B-4AAF-A12A-48FEFF31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4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0D965A-4E3D-484E-9508-5308B11B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42DF-7B3A-4099-8C50-184C6186931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6BE739-32F3-4FB7-B51C-BF6A3493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9B8BC4-E531-4309-8415-4CAE2D9B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AFD5-368B-4AAF-A12A-48FEFF31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8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C251D-28C1-4CFE-B15D-A1299366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57A7D-1D87-4AED-B10F-EAC69938F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CE372-E7E8-4938-8D0E-09EF7B121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707432-43CF-4227-AFCD-7F1E9A9E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42DF-7B3A-4099-8C50-184C6186931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07E35-F1DF-4FCD-A569-94B70A2D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747DA5-208A-4B67-982A-67AF5237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AFD5-368B-4AAF-A12A-48FEFF31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1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EC1D0-C6DE-4FBE-BD73-F2761B7C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2EAFBB-956C-44DB-846F-86793E898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B6FB66-FFF4-4314-A917-3706A854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47CB46-D56C-4DD4-B33A-48E477CD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42DF-7B3A-4099-8C50-184C6186931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BA008-C04F-4031-8C72-A14377F0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A23B4D-07DB-4BD1-9161-29623DCF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AFD5-368B-4AAF-A12A-48FEFF31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EDE9BD-7F64-4390-A536-06E9BF1E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30A1FD-55BF-46D4-B135-F13A723F7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58445-C898-475F-87A4-3EFEBFB9F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042DF-7B3A-4099-8C50-184C6186931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BEDB8-DE50-4ED8-8981-94F382F17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EBB4C-0786-4BB7-B00A-86956460B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DAFD5-368B-4AAF-A12A-48FEFF31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2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DBB6-3A79-4545-875F-8009C16AD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Convolutional Neural Network Basics</a:t>
            </a:r>
          </a:p>
        </p:txBody>
      </p:sp>
    </p:spTree>
    <p:extLst>
      <p:ext uri="{BB962C8B-B14F-4D97-AF65-F5344CB8AC3E}">
        <p14:creationId xmlns:p14="http://schemas.microsoft.com/office/powerpoint/2010/main" val="116635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10655-490D-4C4A-83CA-5352957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2BF9C-BEAA-45DF-B979-BD6305A76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305"/>
            <a:ext cx="10515600" cy="1554268"/>
          </a:xfrm>
        </p:spPr>
        <p:txBody>
          <a:bodyPr/>
          <a:lstStyle/>
          <a:p>
            <a:r>
              <a:rPr lang="en-US" dirty="0"/>
              <a:t>Pooling layer down-samples the matrix.</a:t>
            </a:r>
          </a:p>
          <a:p>
            <a:r>
              <a:rPr lang="en-US" dirty="0"/>
              <a:t>Max, average or sum pooling. Most general option is max pooling. No backward propagation needs to be calculated.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DFB04B-3693-4882-BB27-69AA3FB22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115" y="3359573"/>
            <a:ext cx="6111770" cy="278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7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DBB6-3A79-4545-875F-8009C16AD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A539ED-CB6C-41DA-8C90-50F58A158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10655-490D-4C4A-83CA-5352957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2BF9C-BEAA-45DF-B979-BD6305A76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1853" cy="3931486"/>
          </a:xfrm>
        </p:spPr>
        <p:txBody>
          <a:bodyPr>
            <a:normAutofit/>
          </a:bodyPr>
          <a:lstStyle/>
          <a:p>
            <a:r>
              <a:rPr lang="en-US" altLang="zh-CN" dirty="0"/>
              <a:t>Deep convolutional neural network is generally consisting of multiple convolutional layer, pooling layer, and eventually fully connected layer and prediction layer. </a:t>
            </a:r>
          </a:p>
          <a:p>
            <a:r>
              <a:rPr lang="en-US" dirty="0"/>
              <a:t>Large number of parameters are involved in the model. Each time training a new model from the beginning is computationally expensive.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43D646-9D67-4408-94CE-4AFCA172F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824" y="0"/>
            <a:ext cx="4458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4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10655-490D-4C4A-83CA-5352957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2BF9C-BEAA-45DF-B979-BD6305A76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1853" cy="3871328"/>
          </a:xfrm>
        </p:spPr>
        <p:txBody>
          <a:bodyPr>
            <a:normAutofit/>
          </a:bodyPr>
          <a:lstStyle/>
          <a:p>
            <a:r>
              <a:rPr lang="en-US" dirty="0"/>
              <a:t>Use the pre-trained parameters.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Retrain the weight of the last layer for the particular problem we are dealing with.  </a:t>
            </a:r>
          </a:p>
          <a:p>
            <a:endParaRPr lang="en-US" dirty="0"/>
          </a:p>
          <a:p>
            <a:r>
              <a:rPr lang="en-US" dirty="0"/>
              <a:t>We can also stack the output to create multi-task model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43D646-9D67-4408-94CE-4AFCA172F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824" y="0"/>
            <a:ext cx="4458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89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10655-490D-4C4A-83CA-5352957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 Net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F56633-7E4A-4BAE-B617-E7A4B475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Total memory: 24M * 4 bytes = 96MB for one forward pass.</a:t>
            </a:r>
          </a:p>
          <a:p>
            <a:pPr marL="0" indent="0">
              <a:buNone/>
            </a:pPr>
            <a:r>
              <a:rPr lang="en-US" dirty="0"/>
              <a:t>• Total parameters: 138M parameters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7DDF8F53-256C-4E0D-A5A3-5209A17AA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11" y="2937321"/>
            <a:ext cx="5990378" cy="337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DBB6-3A79-4545-875F-8009C16AD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442" y="2874210"/>
            <a:ext cx="10234863" cy="1109579"/>
          </a:xfrm>
        </p:spPr>
        <p:txBody>
          <a:bodyPr/>
          <a:lstStyle/>
          <a:p>
            <a:r>
              <a:rPr lang="en-US" dirty="0"/>
              <a:t>Hands On Localization Project</a:t>
            </a:r>
          </a:p>
        </p:txBody>
      </p:sp>
    </p:spTree>
    <p:extLst>
      <p:ext uri="{BB962C8B-B14F-4D97-AF65-F5344CB8AC3E}">
        <p14:creationId xmlns:p14="http://schemas.microsoft.com/office/powerpoint/2010/main" val="134936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10655-490D-4C4A-83CA-5352957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Project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2BF9C-BEAA-45DF-B979-BD6305A76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Localize a white box on the dark background </a:t>
            </a:r>
          </a:p>
          <a:p>
            <a:pPr marL="514350" indent="-514350">
              <a:buAutoNum type="arabicPeriod"/>
            </a:pPr>
            <a:r>
              <a:rPr lang="en-US" dirty="0"/>
              <a:t>Localize </a:t>
            </a:r>
            <a:r>
              <a:rPr lang="en-US" altLang="zh-CN" dirty="0"/>
              <a:t>Charmander </a:t>
            </a:r>
            <a:r>
              <a:rPr lang="en-US" dirty="0"/>
              <a:t>on the dark background </a:t>
            </a:r>
          </a:p>
          <a:p>
            <a:pPr marL="514350" indent="-514350">
              <a:buAutoNum type="arabicPeriod"/>
            </a:pPr>
            <a:r>
              <a:rPr lang="en-US" dirty="0"/>
              <a:t>Localize Charmander with resizing on the dark background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Localize Charmander with resizing and flipping on the dark background </a:t>
            </a:r>
          </a:p>
          <a:p>
            <a:pPr marL="514350" indent="-514350">
              <a:buAutoNum type="arabicPeriod"/>
            </a:pPr>
            <a:r>
              <a:rPr lang="en-US" dirty="0"/>
              <a:t>Localize Charmander with resizing and flipping on colorful background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Localize and classify a </a:t>
            </a:r>
            <a:r>
              <a:rPr lang="en-US" dirty="0" err="1"/>
              <a:t>pokemon</a:t>
            </a:r>
            <a:r>
              <a:rPr lang="en-US" dirty="0"/>
              <a:t> with resizing and flipping on colorful background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60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10655-490D-4C4A-83CA-5352957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2BF9C-BEAA-45DF-B979-BD6305A76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562"/>
            <a:ext cx="10515600" cy="113673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Predict</a:t>
            </a:r>
            <a:r>
              <a:rPr lang="en-US" dirty="0"/>
              <a:t> the location of an object in an image -&gt; regression problem</a:t>
            </a:r>
          </a:p>
          <a:p>
            <a:r>
              <a:rPr lang="en-US" dirty="0"/>
              <a:t>Input: image -&gt; output: a bounding box showing the location of an object  </a:t>
            </a:r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122A0734-5D24-453E-98F0-D9A6154A4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26" y="2779296"/>
            <a:ext cx="3263492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24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10655-490D-4C4A-83CA-5352957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02BF9C-BEAA-45DF-B979-BD6305A76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9835" y="1967925"/>
                <a:ext cx="6230354" cy="315978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Data: an image with an object on it</a:t>
                </a:r>
              </a:p>
              <a:p>
                <a:r>
                  <a:rPr lang="en-US" altLang="zh-CN" dirty="0"/>
                  <a:t>Output: the </a:t>
                </a:r>
                <a:r>
                  <a:rPr lang="en-US" altLang="zh-CN" b="1" dirty="0"/>
                  <a:t>relative</a:t>
                </a:r>
                <a:r>
                  <a:rPr lang="en-US" altLang="zh-CN" dirty="0"/>
                  <a:t> location of the object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∈(0,1)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02BF9C-BEAA-45DF-B979-BD6305A76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835" y="1967925"/>
                <a:ext cx="6230354" cy="3159788"/>
              </a:xfrm>
              <a:blipFill>
                <a:blip r:embed="rId2"/>
                <a:stretch>
                  <a:fillRect l="-1761" t="-3282" b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05843ED2-4ACF-4D13-A465-9B1E62FB5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126" y="1690688"/>
            <a:ext cx="4325351" cy="42412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3DAA988-EE76-4C8B-BC8B-B690F9B7578C}"/>
              </a:ext>
            </a:extLst>
          </p:cNvPr>
          <p:cNvCxnSpPr/>
          <p:nvPr/>
        </p:nvCxnSpPr>
        <p:spPr>
          <a:xfrm>
            <a:off x="7453564" y="1690688"/>
            <a:ext cx="367564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DE35D97-01EC-4B38-84E3-AC52AD357F60}"/>
              </a:ext>
            </a:extLst>
          </p:cNvPr>
          <p:cNvSpPr txBox="1"/>
          <p:nvPr/>
        </p:nvSpPr>
        <p:spPr>
          <a:xfrm>
            <a:off x="9068801" y="1321357"/>
            <a:ext cx="428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9DB66EE-1D0A-4C58-B621-7ED40DD25969}"/>
              </a:ext>
            </a:extLst>
          </p:cNvPr>
          <p:cNvCxnSpPr>
            <a:cxnSpLocks/>
          </p:cNvCxnSpPr>
          <p:nvPr/>
        </p:nvCxnSpPr>
        <p:spPr>
          <a:xfrm>
            <a:off x="11492164" y="1876926"/>
            <a:ext cx="0" cy="367564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6815DC6-1494-4F1B-9ADB-CC9F732E0757}"/>
              </a:ext>
            </a:extLst>
          </p:cNvPr>
          <p:cNvSpPr txBox="1"/>
          <p:nvPr/>
        </p:nvSpPr>
        <p:spPr>
          <a:xfrm>
            <a:off x="11408941" y="3377572"/>
            <a:ext cx="428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70E6963-C062-4A7B-96E7-43BEB4AC52F8}"/>
              </a:ext>
            </a:extLst>
          </p:cNvPr>
          <p:cNvSpPr/>
          <p:nvPr/>
        </p:nvSpPr>
        <p:spPr>
          <a:xfrm>
            <a:off x="8692815" y="2905625"/>
            <a:ext cx="110623" cy="1106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C427F36-55B9-4897-8A82-53AC5EF2E420}"/>
              </a:ext>
            </a:extLst>
          </p:cNvPr>
          <p:cNvSpPr/>
          <p:nvPr/>
        </p:nvSpPr>
        <p:spPr>
          <a:xfrm>
            <a:off x="9472194" y="3930315"/>
            <a:ext cx="110623" cy="1106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FFC3038-D3A3-4597-ADA8-3181A12FAC37}"/>
                  </a:ext>
                </a:extLst>
              </p:cNvPr>
              <p:cNvSpPr txBox="1"/>
              <p:nvPr/>
            </p:nvSpPr>
            <p:spPr>
              <a:xfrm>
                <a:off x="8008142" y="2536292"/>
                <a:ext cx="13693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FFC3038-D3A3-4597-ADA8-3181A12FA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142" y="2536292"/>
                <a:ext cx="136934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B6B01D7-36CA-4679-880E-47194AA7B71F}"/>
                  </a:ext>
                </a:extLst>
              </p:cNvPr>
              <p:cNvSpPr txBox="1"/>
              <p:nvPr/>
            </p:nvSpPr>
            <p:spPr>
              <a:xfrm>
                <a:off x="8948610" y="3985626"/>
                <a:ext cx="13693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B6B01D7-36CA-4679-880E-47194AA7B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610" y="3985626"/>
                <a:ext cx="136934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79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10655-490D-4C4A-83CA-5352957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02BF9C-BEAA-45DF-B979-BD6305A76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647" y="1576203"/>
                <a:ext cx="6631406" cy="383946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/>
                  <a:t>We want to predict </a:t>
                </a:r>
              </a:p>
              <a:p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∈(0,1)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Output layer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Binary Cross Entropy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02BF9C-BEAA-45DF-B979-BD6305A76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647" y="1576203"/>
                <a:ext cx="6631406" cy="3839469"/>
              </a:xfrm>
              <a:blipFill>
                <a:blip r:embed="rId2"/>
                <a:stretch>
                  <a:fillRect l="-1011" t="-3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05843ED2-4ACF-4D13-A465-9B1E62FB5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560" y="1281292"/>
            <a:ext cx="4325351" cy="42412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3DAA988-EE76-4C8B-BC8B-B690F9B7578C}"/>
              </a:ext>
            </a:extLst>
          </p:cNvPr>
          <p:cNvCxnSpPr/>
          <p:nvPr/>
        </p:nvCxnSpPr>
        <p:spPr>
          <a:xfrm>
            <a:off x="7807998" y="1281292"/>
            <a:ext cx="367564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DE35D97-01EC-4B38-84E3-AC52AD357F60}"/>
              </a:ext>
            </a:extLst>
          </p:cNvPr>
          <p:cNvSpPr txBox="1"/>
          <p:nvPr/>
        </p:nvSpPr>
        <p:spPr>
          <a:xfrm>
            <a:off x="9423235" y="911961"/>
            <a:ext cx="428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9DB66EE-1D0A-4C58-B621-7ED40DD25969}"/>
              </a:ext>
            </a:extLst>
          </p:cNvPr>
          <p:cNvCxnSpPr>
            <a:cxnSpLocks/>
          </p:cNvCxnSpPr>
          <p:nvPr/>
        </p:nvCxnSpPr>
        <p:spPr>
          <a:xfrm>
            <a:off x="11846598" y="1467530"/>
            <a:ext cx="0" cy="367564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6815DC6-1494-4F1B-9ADB-CC9F732E0757}"/>
              </a:ext>
            </a:extLst>
          </p:cNvPr>
          <p:cNvSpPr txBox="1"/>
          <p:nvPr/>
        </p:nvSpPr>
        <p:spPr>
          <a:xfrm>
            <a:off x="11763375" y="2968176"/>
            <a:ext cx="428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70E6963-C062-4A7B-96E7-43BEB4AC52F8}"/>
              </a:ext>
            </a:extLst>
          </p:cNvPr>
          <p:cNvSpPr/>
          <p:nvPr/>
        </p:nvSpPr>
        <p:spPr>
          <a:xfrm>
            <a:off x="9047249" y="2496229"/>
            <a:ext cx="110623" cy="1106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C427F36-55B9-4897-8A82-53AC5EF2E420}"/>
              </a:ext>
            </a:extLst>
          </p:cNvPr>
          <p:cNvSpPr/>
          <p:nvPr/>
        </p:nvSpPr>
        <p:spPr>
          <a:xfrm>
            <a:off x="9826628" y="3520919"/>
            <a:ext cx="110623" cy="1106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FFC3038-D3A3-4597-ADA8-3181A12FAC37}"/>
                  </a:ext>
                </a:extLst>
              </p:cNvPr>
              <p:cNvSpPr txBox="1"/>
              <p:nvPr/>
            </p:nvSpPr>
            <p:spPr>
              <a:xfrm>
                <a:off x="8362576" y="2126896"/>
                <a:ext cx="13693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FFC3038-D3A3-4597-ADA8-3181A12FA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576" y="2126896"/>
                <a:ext cx="136934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B6B01D7-36CA-4679-880E-47194AA7B71F}"/>
                  </a:ext>
                </a:extLst>
              </p:cNvPr>
              <p:cNvSpPr txBox="1"/>
              <p:nvPr/>
            </p:nvSpPr>
            <p:spPr>
              <a:xfrm>
                <a:off x="9303044" y="3576230"/>
                <a:ext cx="13693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B6B01D7-36CA-4679-880E-47194AA7B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044" y="3576230"/>
                <a:ext cx="136934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74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10655-490D-4C4A-83CA-5352957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2BF9C-BEAA-45DF-B979-BD6305A76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8672"/>
            <a:ext cx="10515600" cy="21584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Images are loaded as matrix/tensor in python. Each element represents pixel level information of the image.</a:t>
            </a:r>
          </a:p>
          <a:p>
            <a:pPr marL="0" indent="0">
              <a:buNone/>
            </a:pPr>
            <a:r>
              <a:rPr lang="en-US" dirty="0"/>
              <a:t>Two color models:</a:t>
            </a:r>
          </a:p>
          <a:p>
            <a:pPr marL="514350" indent="-514350">
              <a:buAutoNum type="arabicPeriod"/>
            </a:pPr>
            <a:r>
              <a:rPr lang="en-US" dirty="0"/>
              <a:t>RGB: additive color mixing, stores light values for red, green and blue</a:t>
            </a:r>
          </a:p>
          <a:p>
            <a:pPr marL="514350" indent="-514350">
              <a:buAutoNum type="arabicPeriod"/>
            </a:pPr>
            <a:r>
              <a:rPr lang="en-US" dirty="0"/>
              <a:t>CMYK: subtractive color mixing model, stores ink values for cyan, magenta, yellow and black</a:t>
            </a:r>
          </a:p>
        </p:txBody>
      </p:sp>
    </p:spTree>
    <p:extLst>
      <p:ext uri="{BB962C8B-B14F-4D97-AF65-F5344CB8AC3E}">
        <p14:creationId xmlns:p14="http://schemas.microsoft.com/office/powerpoint/2010/main" val="250006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70BB3E-60AA-4C82-A250-B99E652BD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4"/>
          <a:stretch/>
        </p:blipFill>
        <p:spPr>
          <a:xfrm>
            <a:off x="7418871" y="1417372"/>
            <a:ext cx="3931686" cy="38264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B710655-490D-4C4A-83CA-5352957A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53" y="138551"/>
            <a:ext cx="10515600" cy="1325563"/>
          </a:xfrm>
        </p:spPr>
        <p:txBody>
          <a:bodyPr/>
          <a:lstStyle/>
          <a:p>
            <a:r>
              <a:rPr lang="en-US" dirty="0"/>
              <a:t>What if the Charmander doesn’t show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02BF9C-BEAA-45DF-B979-BD6305A76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647" y="1576204"/>
                <a:ext cx="6631406" cy="343531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Now, we want to predict </a:t>
                </a:r>
              </a:p>
              <a:p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∈{0, 1}</m:t>
                      </m:r>
                    </m:oMath>
                  </m:oMathPara>
                </a14:m>
                <a:endParaRPr lang="en-US" altLang="zh-CN" sz="2800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∈(0,1)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02BF9C-BEAA-45DF-B979-BD6305A76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647" y="1576204"/>
                <a:ext cx="6631406" cy="3435314"/>
              </a:xfrm>
              <a:blipFill>
                <a:blip r:embed="rId3"/>
                <a:stretch>
                  <a:fillRect l="-1654" t="-3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3DAA988-EE76-4C8B-BC8B-B690F9B7578C}"/>
              </a:ext>
            </a:extLst>
          </p:cNvPr>
          <p:cNvCxnSpPr>
            <a:cxnSpLocks/>
          </p:cNvCxnSpPr>
          <p:nvPr/>
        </p:nvCxnSpPr>
        <p:spPr>
          <a:xfrm>
            <a:off x="7807998" y="1306552"/>
            <a:ext cx="3361827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DE35D97-01EC-4B38-84E3-AC52AD357F60}"/>
              </a:ext>
            </a:extLst>
          </p:cNvPr>
          <p:cNvSpPr txBox="1"/>
          <p:nvPr/>
        </p:nvSpPr>
        <p:spPr>
          <a:xfrm>
            <a:off x="9423235" y="937221"/>
            <a:ext cx="428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9DB66EE-1D0A-4C58-B621-7ED40DD25969}"/>
              </a:ext>
            </a:extLst>
          </p:cNvPr>
          <p:cNvCxnSpPr>
            <a:cxnSpLocks/>
          </p:cNvCxnSpPr>
          <p:nvPr/>
        </p:nvCxnSpPr>
        <p:spPr>
          <a:xfrm>
            <a:off x="11433780" y="1543936"/>
            <a:ext cx="0" cy="326019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6815DC6-1494-4F1B-9ADB-CC9F732E0757}"/>
              </a:ext>
            </a:extLst>
          </p:cNvPr>
          <p:cNvSpPr txBox="1"/>
          <p:nvPr/>
        </p:nvSpPr>
        <p:spPr>
          <a:xfrm>
            <a:off x="11428343" y="2957116"/>
            <a:ext cx="428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70E6963-C062-4A7B-96E7-43BEB4AC52F8}"/>
              </a:ext>
            </a:extLst>
          </p:cNvPr>
          <p:cNvSpPr/>
          <p:nvPr/>
        </p:nvSpPr>
        <p:spPr>
          <a:xfrm>
            <a:off x="10133414" y="3271137"/>
            <a:ext cx="110623" cy="1106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C427F36-55B9-4897-8A82-53AC5EF2E420}"/>
              </a:ext>
            </a:extLst>
          </p:cNvPr>
          <p:cNvSpPr/>
          <p:nvPr/>
        </p:nvSpPr>
        <p:spPr>
          <a:xfrm>
            <a:off x="10914541" y="4324177"/>
            <a:ext cx="110623" cy="1106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FFC3038-D3A3-4597-ADA8-3181A12FAC37}"/>
                  </a:ext>
                </a:extLst>
              </p:cNvPr>
              <p:cNvSpPr txBox="1"/>
              <p:nvPr/>
            </p:nvSpPr>
            <p:spPr>
              <a:xfrm>
                <a:off x="9338151" y="2901805"/>
                <a:ext cx="13693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FFC3038-D3A3-4597-ADA8-3181A12FA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151" y="2901805"/>
                <a:ext cx="136934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B6B01D7-36CA-4679-880E-47194AA7B71F}"/>
                  </a:ext>
                </a:extLst>
              </p:cNvPr>
              <p:cNvSpPr txBox="1"/>
              <p:nvPr/>
            </p:nvSpPr>
            <p:spPr>
              <a:xfrm>
                <a:off x="10064435" y="4434800"/>
                <a:ext cx="13693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B6B01D7-36CA-4679-880E-47194AA7B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435" y="4434800"/>
                <a:ext cx="136934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5C3995E-D200-414C-A48B-7A6D6BF6D1C3}"/>
                  </a:ext>
                </a:extLst>
              </p:cNvPr>
              <p:cNvSpPr txBox="1"/>
              <p:nvPr/>
            </p:nvSpPr>
            <p:spPr>
              <a:xfrm>
                <a:off x="7929504" y="1813627"/>
                <a:ext cx="13693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5C3995E-D200-414C-A48B-7A6D6BF6D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504" y="1813627"/>
                <a:ext cx="1369345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923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C45BF2-C402-44EE-8453-5F9CE247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326" y="1443839"/>
            <a:ext cx="4091871" cy="41076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B710655-490D-4C4A-83CA-5352957A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53" y="138551"/>
            <a:ext cx="10515600" cy="1325563"/>
          </a:xfrm>
        </p:spPr>
        <p:txBody>
          <a:bodyPr/>
          <a:lstStyle/>
          <a:p>
            <a:r>
              <a:rPr lang="en-US" dirty="0"/>
              <a:t>What about multi-class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02BF9C-BEAA-45DF-B979-BD6305A76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647" y="1576203"/>
                <a:ext cx="6631406" cy="41173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Now, we want to predict </a:t>
                </a:r>
              </a:p>
              <a:p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∈{0, 1}</m:t>
                      </m:r>
                    </m:oMath>
                  </m:oMathPara>
                </a14:m>
                <a:endParaRPr lang="en-US" altLang="zh-CN" sz="2800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800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∈{1, 2, 3, …,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800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∈(0,1)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02BF9C-BEAA-45DF-B979-BD6305A76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647" y="1576203"/>
                <a:ext cx="6631406" cy="4117325"/>
              </a:xfrm>
              <a:blipFill>
                <a:blip r:embed="rId3"/>
                <a:stretch>
                  <a:fillRect l="-1654" t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3DAA988-EE76-4C8B-BC8B-B690F9B7578C}"/>
              </a:ext>
            </a:extLst>
          </p:cNvPr>
          <p:cNvCxnSpPr/>
          <p:nvPr/>
        </p:nvCxnSpPr>
        <p:spPr>
          <a:xfrm>
            <a:off x="7807998" y="1306552"/>
            <a:ext cx="367564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DE35D97-01EC-4B38-84E3-AC52AD357F60}"/>
              </a:ext>
            </a:extLst>
          </p:cNvPr>
          <p:cNvSpPr txBox="1"/>
          <p:nvPr/>
        </p:nvSpPr>
        <p:spPr>
          <a:xfrm>
            <a:off x="9423235" y="937221"/>
            <a:ext cx="428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9DB66EE-1D0A-4C58-B621-7ED40DD25969}"/>
              </a:ext>
            </a:extLst>
          </p:cNvPr>
          <p:cNvCxnSpPr>
            <a:cxnSpLocks/>
          </p:cNvCxnSpPr>
          <p:nvPr/>
        </p:nvCxnSpPr>
        <p:spPr>
          <a:xfrm>
            <a:off x="11846598" y="1492790"/>
            <a:ext cx="0" cy="367564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6815DC6-1494-4F1B-9ADB-CC9F732E0757}"/>
              </a:ext>
            </a:extLst>
          </p:cNvPr>
          <p:cNvSpPr txBox="1"/>
          <p:nvPr/>
        </p:nvSpPr>
        <p:spPr>
          <a:xfrm>
            <a:off x="11763375" y="2993436"/>
            <a:ext cx="428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70E6963-C062-4A7B-96E7-43BEB4AC52F8}"/>
              </a:ext>
            </a:extLst>
          </p:cNvPr>
          <p:cNvSpPr/>
          <p:nvPr/>
        </p:nvSpPr>
        <p:spPr>
          <a:xfrm>
            <a:off x="8362576" y="2865979"/>
            <a:ext cx="110623" cy="1106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C427F36-55B9-4897-8A82-53AC5EF2E420}"/>
              </a:ext>
            </a:extLst>
          </p:cNvPr>
          <p:cNvSpPr/>
          <p:nvPr/>
        </p:nvSpPr>
        <p:spPr>
          <a:xfrm>
            <a:off x="9455261" y="4093862"/>
            <a:ext cx="110623" cy="1106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FFC3038-D3A3-4597-ADA8-3181A12FAC37}"/>
                  </a:ext>
                </a:extLst>
              </p:cNvPr>
              <p:cNvSpPr txBox="1"/>
              <p:nvPr/>
            </p:nvSpPr>
            <p:spPr>
              <a:xfrm>
                <a:off x="7733214" y="2474554"/>
                <a:ext cx="13693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FFC3038-D3A3-4597-ADA8-3181A12FA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214" y="2474554"/>
                <a:ext cx="1369345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B6B01D7-36CA-4679-880E-47194AA7B71F}"/>
                  </a:ext>
                </a:extLst>
              </p:cNvPr>
              <p:cNvSpPr txBox="1"/>
              <p:nvPr/>
            </p:nvSpPr>
            <p:spPr>
              <a:xfrm>
                <a:off x="9040344" y="4149174"/>
                <a:ext cx="13693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B6B01D7-36CA-4679-880E-47194AA7B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344" y="4149174"/>
                <a:ext cx="136934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42C27B0-6DAE-4A12-A591-A24CB641D5AF}"/>
                  </a:ext>
                </a:extLst>
              </p:cNvPr>
              <p:cNvSpPr txBox="1"/>
              <p:nvPr/>
            </p:nvSpPr>
            <p:spPr>
              <a:xfrm>
                <a:off x="7788526" y="1611253"/>
                <a:ext cx="13693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42C27B0-6DAE-4A12-A591-A24CB641D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526" y="1611253"/>
                <a:ext cx="136934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9416A09-98F1-4646-A016-E293C47E09D7}"/>
                  </a:ext>
                </a:extLst>
              </p:cNvPr>
              <p:cNvSpPr txBox="1"/>
              <p:nvPr/>
            </p:nvSpPr>
            <p:spPr>
              <a:xfrm>
                <a:off x="8020914" y="1952930"/>
                <a:ext cx="17485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=[0, 1, 0]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9416A09-98F1-4646-A016-E293C47E0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914" y="1952930"/>
                <a:ext cx="1748546" cy="369332"/>
              </a:xfrm>
              <a:prstGeom prst="rect">
                <a:avLst/>
              </a:prstGeom>
              <a:blipFill>
                <a:blip r:embed="rId7"/>
                <a:stretch>
                  <a:fillRect l="-69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72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10655-490D-4C4A-83CA-5352957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pic>
        <p:nvPicPr>
          <p:cNvPr id="7" name="内容占位符 6" descr="电视游戏的屏幕&#10;&#10;描述已自动生成">
            <a:extLst>
              <a:ext uri="{FF2B5EF4-FFF2-40B4-BE49-F238E27FC236}">
                <a16:creationId xmlns:a16="http://schemas.microsoft.com/office/drawing/2014/main" id="{8381F4EB-3367-46D8-8B8B-D86A6092C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18" y="2841095"/>
            <a:ext cx="10515600" cy="2330585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4C585A6-2A10-4665-9AB6-FD309DD5C467}"/>
              </a:ext>
            </a:extLst>
          </p:cNvPr>
          <p:cNvSpPr txBox="1"/>
          <p:nvPr/>
        </p:nvSpPr>
        <p:spPr>
          <a:xfrm>
            <a:off x="869281" y="1515532"/>
            <a:ext cx="10453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A Charmander figure with the dimension of 56*44*4, which will be used later in the localization</a:t>
            </a:r>
          </a:p>
          <a:p>
            <a:pPr marL="0" indent="0">
              <a:buNone/>
            </a:pPr>
            <a:r>
              <a:rPr lang="en-US" sz="2400" dirty="0"/>
              <a:t>56 pixel * 44 pixel * 4 channels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3EC057-A753-4BA3-8A60-E0829F932CA7}"/>
              </a:ext>
            </a:extLst>
          </p:cNvPr>
          <p:cNvSpPr txBox="1"/>
          <p:nvPr/>
        </p:nvSpPr>
        <p:spPr>
          <a:xfrm>
            <a:off x="3090612" y="5247592"/>
            <a:ext cx="1728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Red</a:t>
            </a:r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B4FA7E-77EB-4FD2-96C8-E744762222FE}"/>
              </a:ext>
            </a:extLst>
          </p:cNvPr>
          <p:cNvSpPr txBox="1"/>
          <p:nvPr/>
        </p:nvSpPr>
        <p:spPr>
          <a:xfrm>
            <a:off x="5288380" y="5247592"/>
            <a:ext cx="1728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Green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034F11-4B91-48AA-B154-ABC6566277DC}"/>
              </a:ext>
            </a:extLst>
          </p:cNvPr>
          <p:cNvSpPr txBox="1"/>
          <p:nvPr/>
        </p:nvSpPr>
        <p:spPr>
          <a:xfrm>
            <a:off x="7486148" y="5247592"/>
            <a:ext cx="1728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Blue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8799A0-7F4F-440B-A911-C01885C3070D}"/>
              </a:ext>
            </a:extLst>
          </p:cNvPr>
          <p:cNvSpPr txBox="1"/>
          <p:nvPr/>
        </p:nvSpPr>
        <p:spPr>
          <a:xfrm>
            <a:off x="9580645" y="5247592"/>
            <a:ext cx="1728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Alpha (transparency)</a:t>
            </a:r>
            <a:endParaRPr 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32F3CC-C4A4-4A8A-834C-6534489B43E8}"/>
              </a:ext>
            </a:extLst>
          </p:cNvPr>
          <p:cNvSpPr txBox="1"/>
          <p:nvPr/>
        </p:nvSpPr>
        <p:spPr>
          <a:xfrm>
            <a:off x="986590" y="5247592"/>
            <a:ext cx="1728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2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10655-490D-4C4A-83CA-5352957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Problems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2BF9C-BEAA-45DF-B979-BD6305A76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427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the input image as a matrix/tensor, most computer vision problems involving</a:t>
            </a:r>
          </a:p>
          <a:p>
            <a:r>
              <a:rPr lang="en-US" dirty="0"/>
              <a:t>Image classification </a:t>
            </a:r>
          </a:p>
          <a:p>
            <a:r>
              <a:rPr lang="en-US" altLang="zh-CN" dirty="0"/>
              <a:t>Recognition </a:t>
            </a:r>
          </a:p>
          <a:p>
            <a:r>
              <a:rPr lang="en-US" dirty="0"/>
              <a:t>Image segmentation </a:t>
            </a:r>
          </a:p>
          <a:p>
            <a:r>
              <a:rPr lang="en-US" dirty="0"/>
              <a:t>Localization </a:t>
            </a:r>
          </a:p>
          <a:p>
            <a:r>
              <a:rPr lang="en-US" dirty="0"/>
              <a:t>Object detection </a:t>
            </a:r>
          </a:p>
        </p:txBody>
      </p:sp>
    </p:spTree>
    <p:extLst>
      <p:ext uri="{BB962C8B-B14F-4D97-AF65-F5344CB8AC3E}">
        <p14:creationId xmlns:p14="http://schemas.microsoft.com/office/powerpoint/2010/main" val="186167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10655-490D-4C4A-83CA-5352957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02BF9C-BEAA-45DF-B979-BD6305A76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851"/>
                <a:ext cx="10515600" cy="8092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convolution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02BF9C-BEAA-45DF-B979-BD6305A76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851"/>
                <a:ext cx="10515600" cy="809291"/>
              </a:xfrm>
              <a:blipFill>
                <a:blip r:embed="rId2"/>
                <a:stretch>
                  <a:fillRect l="-1217" t="-1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096185-0DDF-4824-B691-ABCAB7DB88EC}"/>
                  </a:ext>
                </a:extLst>
              </p:cNvPr>
              <p:cNvSpPr txBox="1"/>
              <p:nvPr/>
            </p:nvSpPr>
            <p:spPr>
              <a:xfrm>
                <a:off x="3444038" y="2183732"/>
                <a:ext cx="4857933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096185-0DDF-4824-B691-ABCAB7DB8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38" y="2183732"/>
                <a:ext cx="4857933" cy="7552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257FDBC0-8AE0-44C3-9646-AC92A725D948}"/>
              </a:ext>
            </a:extLst>
          </p:cNvPr>
          <p:cNvGrpSpPr/>
          <p:nvPr/>
        </p:nvGrpSpPr>
        <p:grpSpPr>
          <a:xfrm>
            <a:off x="1395413" y="3086646"/>
            <a:ext cx="8742156" cy="2690272"/>
            <a:chOff x="1684171" y="3225009"/>
            <a:chExt cx="8742156" cy="269027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EA3480-46B9-4E20-81BB-94436393A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4171" y="3225009"/>
              <a:ext cx="5121693" cy="268195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4081C7F-C7E6-4DED-A65F-7940D688A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32005" y="3272883"/>
              <a:ext cx="2694322" cy="2586203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42A4C97-EB7C-4D9D-934B-8C9881DA5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70000"/>
            </a:blip>
            <a:stretch>
              <a:fillRect/>
            </a:stretch>
          </p:blipFill>
          <p:spPr>
            <a:xfrm>
              <a:off x="7732005" y="3225009"/>
              <a:ext cx="1660941" cy="1696703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0FAF1E3-3F6B-491A-B939-C8F45645E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70000"/>
            </a:blip>
            <a:stretch>
              <a:fillRect/>
            </a:stretch>
          </p:blipFill>
          <p:spPr>
            <a:xfrm>
              <a:off x="8706564" y="4218578"/>
              <a:ext cx="1660941" cy="169670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F297D7A-76E7-49FB-A2FA-A2DFCE13129F}"/>
                    </a:ext>
                  </a:extLst>
                </p:cNvPr>
                <p:cNvSpPr txBox="1"/>
                <p:nvPr/>
              </p:nvSpPr>
              <p:spPr>
                <a:xfrm>
                  <a:off x="4220434" y="4396106"/>
                  <a:ext cx="60970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F297D7A-76E7-49FB-A2FA-A2DFCE1312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0434" y="4396106"/>
                  <a:ext cx="60970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E6B93195-A674-4716-A0BB-7E85EB1456AC}"/>
              </a:ext>
            </a:extLst>
          </p:cNvPr>
          <p:cNvSpPr txBox="1"/>
          <p:nvPr/>
        </p:nvSpPr>
        <p:spPr>
          <a:xfrm>
            <a:off x="2242889" y="5776918"/>
            <a:ext cx="1324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Input</a:t>
            </a:r>
            <a:endParaRPr 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BFF840-C8F7-4D11-A4B0-39C62437D08C}"/>
              </a:ext>
            </a:extLst>
          </p:cNvPr>
          <p:cNvSpPr txBox="1"/>
          <p:nvPr/>
        </p:nvSpPr>
        <p:spPr>
          <a:xfrm>
            <a:off x="4849731" y="5773623"/>
            <a:ext cx="1324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Filter</a:t>
            </a:r>
            <a:endParaRPr 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E8FC50-A986-4635-ACB5-8E5920E89063}"/>
              </a:ext>
            </a:extLst>
          </p:cNvPr>
          <p:cNvSpPr txBox="1"/>
          <p:nvPr/>
        </p:nvSpPr>
        <p:spPr>
          <a:xfrm>
            <a:off x="8074905" y="5776766"/>
            <a:ext cx="1324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0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10655-490D-4C4A-83CA-5352957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Convolutional Layer Works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2BF9C-BEAA-45DF-B979-BD6305A76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946"/>
            <a:ext cx="10515600" cy="923591"/>
          </a:xfrm>
        </p:spPr>
        <p:txBody>
          <a:bodyPr/>
          <a:lstStyle/>
          <a:p>
            <a:r>
              <a:rPr lang="en-US" dirty="0"/>
              <a:t>The convolution projects the images to feature maps, containing different components of the image. E.g. edges, corners, etc. 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74B18681-D105-4FE3-80EE-15033DBAD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45351"/>
              </p:ext>
            </p:extLst>
          </p:nvPr>
        </p:nvGraphicFramePr>
        <p:xfrm>
          <a:off x="1490637" y="2585906"/>
          <a:ext cx="2764950" cy="276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0490"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90"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90"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490"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490"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490"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095" marR="64095" marT="32047" marB="32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785943F4-7E50-4F79-BD42-091FB0E00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07479"/>
              </p:ext>
            </p:extLst>
          </p:nvPr>
        </p:nvGraphicFramePr>
        <p:xfrm>
          <a:off x="5524323" y="3352158"/>
          <a:ext cx="1204944" cy="123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57087" marR="57087" marT="28544" marB="285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57087" marR="57087" marT="28544" marB="285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57087" marR="57087" marT="28544" marB="285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57087" marR="57087" marT="28544" marB="285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57087" marR="57087" marT="28544" marB="285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57087" marR="57087" marT="28544" marB="285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993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57087" marR="57087" marT="28544" marB="285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57087" marR="57087" marT="28544" marB="285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57087" marR="57087" marT="28544" marB="285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21">
            <a:extLst>
              <a:ext uri="{FF2B5EF4-FFF2-40B4-BE49-F238E27FC236}">
                <a16:creationId xmlns:a16="http://schemas.microsoft.com/office/drawing/2014/main" id="{FC7C225E-2566-4356-B495-8BC3D2B07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15062"/>
              </p:ext>
            </p:extLst>
          </p:nvPr>
        </p:nvGraphicFramePr>
        <p:xfrm>
          <a:off x="7998004" y="3004653"/>
          <a:ext cx="1789688" cy="1793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43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361" marR="61361" marT="30680" marB="30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61361" marR="61361" marT="30680" marB="30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61361" marR="61361" marT="30680" marB="30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361" marR="61361" marT="30680" marB="30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3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361" marR="61361" marT="30680" marB="30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61361" marR="61361" marT="30680" marB="30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61361" marR="61361" marT="30680" marB="30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361" marR="61361" marT="30680" marB="30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43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361" marR="61361" marT="30680" marB="30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61361" marR="61361" marT="30680" marB="30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61361" marR="61361" marT="30680" marB="30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361" marR="61361" marT="30680" marB="30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43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361" marR="61361" marT="30680" marB="30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61361" marR="61361" marT="30680" marB="30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61361" marR="61361" marT="30680" marB="30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361" marR="61361" marT="30680" marB="30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Group 4">
            <a:extLst>
              <a:ext uri="{FF2B5EF4-FFF2-40B4-BE49-F238E27FC236}">
                <a16:creationId xmlns:a16="http://schemas.microsoft.com/office/drawing/2014/main" id="{01B45198-FA90-478E-9B0C-14ED35AD19E4}"/>
              </a:ext>
            </a:extLst>
          </p:cNvPr>
          <p:cNvGrpSpPr/>
          <p:nvPr/>
        </p:nvGrpSpPr>
        <p:grpSpPr>
          <a:xfrm>
            <a:off x="2370773" y="5474891"/>
            <a:ext cx="1004677" cy="1017984"/>
            <a:chOff x="1897039" y="5745706"/>
            <a:chExt cx="1337480" cy="98264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C6AFCF1F-E0EA-43DB-93BC-2B401993DCE2}"/>
                </a:ext>
              </a:extLst>
            </p:cNvPr>
            <p:cNvSpPr/>
            <p:nvPr/>
          </p:nvSpPr>
          <p:spPr>
            <a:xfrm>
              <a:off x="1897039" y="5745707"/>
              <a:ext cx="668740" cy="9826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3">
              <a:extLst>
                <a:ext uri="{FF2B5EF4-FFF2-40B4-BE49-F238E27FC236}">
                  <a16:creationId xmlns:a16="http://schemas.microsoft.com/office/drawing/2014/main" id="{AC70FF43-B990-478E-8903-0FDC619B9318}"/>
                </a:ext>
              </a:extLst>
            </p:cNvPr>
            <p:cNvSpPr/>
            <p:nvPr/>
          </p:nvSpPr>
          <p:spPr>
            <a:xfrm>
              <a:off x="2565779" y="5745706"/>
              <a:ext cx="668740" cy="9826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6">
            <a:extLst>
              <a:ext uri="{FF2B5EF4-FFF2-40B4-BE49-F238E27FC236}">
                <a16:creationId xmlns:a16="http://schemas.microsoft.com/office/drawing/2014/main" id="{713F0A60-D317-4B27-BD85-0E4602A7EA99}"/>
              </a:ext>
            </a:extLst>
          </p:cNvPr>
          <p:cNvGrpSpPr/>
          <p:nvPr/>
        </p:nvGrpSpPr>
        <p:grpSpPr>
          <a:xfrm>
            <a:off x="4693728" y="5474888"/>
            <a:ext cx="1936274" cy="982640"/>
            <a:chOff x="5472343" y="5551690"/>
            <a:chExt cx="1936274" cy="982640"/>
          </a:xfrm>
        </p:grpSpPr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FA132850-0621-49B2-AB28-5E47B881B4DA}"/>
                </a:ext>
              </a:extLst>
            </p:cNvPr>
            <p:cNvGrpSpPr/>
            <p:nvPr/>
          </p:nvGrpSpPr>
          <p:grpSpPr>
            <a:xfrm rot="10800000">
              <a:off x="6427227" y="5551690"/>
              <a:ext cx="981390" cy="982640"/>
              <a:chOff x="6403075" y="5717739"/>
              <a:chExt cx="2006220" cy="982640"/>
            </a:xfrm>
          </p:grpSpPr>
          <p:grpSp>
            <p:nvGrpSpPr>
              <p:cNvPr id="13" name="Group 85">
                <a:extLst>
                  <a:ext uri="{FF2B5EF4-FFF2-40B4-BE49-F238E27FC236}">
                    <a16:creationId xmlns:a16="http://schemas.microsoft.com/office/drawing/2014/main" id="{882660E7-42DE-4FCF-BE29-FDEF7A43043A}"/>
                  </a:ext>
                </a:extLst>
              </p:cNvPr>
              <p:cNvGrpSpPr/>
              <p:nvPr/>
            </p:nvGrpSpPr>
            <p:grpSpPr>
              <a:xfrm>
                <a:off x="6403075" y="5717739"/>
                <a:ext cx="1337480" cy="982640"/>
                <a:chOff x="1897039" y="5745706"/>
                <a:chExt cx="1337480" cy="982640"/>
              </a:xfrm>
            </p:grpSpPr>
            <p:sp>
              <p:nvSpPr>
                <p:cNvPr id="15" name="Rectangle 86">
                  <a:extLst>
                    <a:ext uri="{FF2B5EF4-FFF2-40B4-BE49-F238E27FC236}">
                      <a16:creationId xmlns:a16="http://schemas.microsoft.com/office/drawing/2014/main" id="{6A8A7B5D-87F1-49AA-AF10-10A82D67829E}"/>
                    </a:ext>
                  </a:extLst>
                </p:cNvPr>
                <p:cNvSpPr/>
                <p:nvPr/>
              </p:nvSpPr>
              <p:spPr>
                <a:xfrm>
                  <a:off x="1897039" y="5745707"/>
                  <a:ext cx="668740" cy="982639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87">
                  <a:extLst>
                    <a:ext uri="{FF2B5EF4-FFF2-40B4-BE49-F238E27FC236}">
                      <a16:creationId xmlns:a16="http://schemas.microsoft.com/office/drawing/2014/main" id="{A9BF386F-3023-45A9-853E-8D170EAC886D}"/>
                    </a:ext>
                  </a:extLst>
                </p:cNvPr>
                <p:cNvSpPr/>
                <p:nvPr/>
              </p:nvSpPr>
              <p:spPr>
                <a:xfrm>
                  <a:off x="2565779" y="5745706"/>
                  <a:ext cx="668740" cy="98263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Rectangle 88">
                <a:extLst>
                  <a:ext uri="{FF2B5EF4-FFF2-40B4-BE49-F238E27FC236}">
                    <a16:creationId xmlns:a16="http://schemas.microsoft.com/office/drawing/2014/main" id="{814D645F-C429-4984-BB60-1DE2A49FFB20}"/>
                  </a:ext>
                </a:extLst>
              </p:cNvPr>
              <p:cNvSpPr/>
              <p:nvPr/>
            </p:nvSpPr>
            <p:spPr>
              <a:xfrm>
                <a:off x="7740555" y="5717739"/>
                <a:ext cx="668740" cy="98263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08">
                  <a:extLst>
                    <a:ext uri="{FF2B5EF4-FFF2-40B4-BE49-F238E27FC236}">
                      <a16:creationId xmlns:a16="http://schemas.microsoft.com/office/drawing/2014/main" id="{64512C53-48BF-4EE2-9A3A-C44C682480D3}"/>
                    </a:ext>
                  </a:extLst>
                </p:cNvPr>
                <p:cNvSpPr txBox="1"/>
                <p:nvPr/>
              </p:nvSpPr>
              <p:spPr>
                <a:xfrm>
                  <a:off x="5472343" y="5735232"/>
                  <a:ext cx="363881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2" name="TextBox 108">
                  <a:extLst>
                    <a:ext uri="{FF2B5EF4-FFF2-40B4-BE49-F238E27FC236}">
                      <a16:creationId xmlns:a16="http://schemas.microsoft.com/office/drawing/2014/main" id="{64512C53-48BF-4EE2-9A3A-C44C682480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43" y="5735232"/>
                  <a:ext cx="363881" cy="6155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03">
            <a:extLst>
              <a:ext uri="{FF2B5EF4-FFF2-40B4-BE49-F238E27FC236}">
                <a16:creationId xmlns:a16="http://schemas.microsoft.com/office/drawing/2014/main" id="{83A7A558-4154-4191-92FD-EB06174CEC83}"/>
              </a:ext>
            </a:extLst>
          </p:cNvPr>
          <p:cNvGrpSpPr/>
          <p:nvPr/>
        </p:nvGrpSpPr>
        <p:grpSpPr>
          <a:xfrm>
            <a:off x="8399627" y="5474888"/>
            <a:ext cx="992639" cy="982640"/>
            <a:chOff x="6403075" y="5717739"/>
            <a:chExt cx="2006220" cy="982640"/>
          </a:xfrm>
        </p:grpSpPr>
        <p:sp>
          <p:nvSpPr>
            <p:cNvPr id="18" name="Rectangle 105">
              <a:extLst>
                <a:ext uri="{FF2B5EF4-FFF2-40B4-BE49-F238E27FC236}">
                  <a16:creationId xmlns:a16="http://schemas.microsoft.com/office/drawing/2014/main" id="{C3129D57-C555-4931-AC73-BB02B8834C25}"/>
                </a:ext>
              </a:extLst>
            </p:cNvPr>
            <p:cNvSpPr/>
            <p:nvPr/>
          </p:nvSpPr>
          <p:spPr>
            <a:xfrm>
              <a:off x="7740555" y="5717739"/>
              <a:ext cx="668740" cy="9826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04">
              <a:extLst>
                <a:ext uri="{FF2B5EF4-FFF2-40B4-BE49-F238E27FC236}">
                  <a16:creationId xmlns:a16="http://schemas.microsoft.com/office/drawing/2014/main" id="{3722707A-5635-41DC-AF6A-4E6228AF7186}"/>
                </a:ext>
              </a:extLst>
            </p:cNvPr>
            <p:cNvGrpSpPr/>
            <p:nvPr/>
          </p:nvGrpSpPr>
          <p:grpSpPr>
            <a:xfrm>
              <a:off x="6403075" y="5717739"/>
              <a:ext cx="1492896" cy="982640"/>
              <a:chOff x="1897039" y="5745706"/>
              <a:chExt cx="1492896" cy="982640"/>
            </a:xfrm>
          </p:grpSpPr>
          <p:sp>
            <p:nvSpPr>
              <p:cNvPr id="20" name="Rectangle 106">
                <a:extLst>
                  <a:ext uri="{FF2B5EF4-FFF2-40B4-BE49-F238E27FC236}">
                    <a16:creationId xmlns:a16="http://schemas.microsoft.com/office/drawing/2014/main" id="{1E277713-6BCF-4AE0-8E49-02DCA0BED28F}"/>
                  </a:ext>
                </a:extLst>
              </p:cNvPr>
              <p:cNvSpPr/>
              <p:nvPr/>
            </p:nvSpPr>
            <p:spPr>
              <a:xfrm>
                <a:off x="1897039" y="5745707"/>
                <a:ext cx="668740" cy="98263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107">
                <a:extLst>
                  <a:ext uri="{FF2B5EF4-FFF2-40B4-BE49-F238E27FC236}">
                    <a16:creationId xmlns:a16="http://schemas.microsoft.com/office/drawing/2014/main" id="{755EE64B-E807-4A84-BFA9-F02C663FAD79}"/>
                  </a:ext>
                </a:extLst>
              </p:cNvPr>
              <p:cNvSpPr/>
              <p:nvPr/>
            </p:nvSpPr>
            <p:spPr>
              <a:xfrm>
                <a:off x="2442788" y="5745706"/>
                <a:ext cx="947147" cy="98263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08">
                <a:extLst>
                  <a:ext uri="{FF2B5EF4-FFF2-40B4-BE49-F238E27FC236}">
                    <a16:creationId xmlns:a16="http://schemas.microsoft.com/office/drawing/2014/main" id="{2F28B8FA-66BD-4C6B-A957-19FDA4DBF1DE}"/>
                  </a:ext>
                </a:extLst>
              </p:cNvPr>
              <p:cNvSpPr txBox="1"/>
              <p:nvPr/>
            </p:nvSpPr>
            <p:spPr>
              <a:xfrm>
                <a:off x="4702046" y="3593752"/>
                <a:ext cx="36388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108">
                <a:extLst>
                  <a:ext uri="{FF2B5EF4-FFF2-40B4-BE49-F238E27FC236}">
                    <a16:creationId xmlns:a16="http://schemas.microsoft.com/office/drawing/2014/main" id="{2F28B8FA-66BD-4C6B-A957-19FDA4DBF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046" y="3593752"/>
                <a:ext cx="36388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70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10655-490D-4C4A-83CA-5352957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Convolutional Layer Works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2BF9C-BEAA-45DF-B979-BD6305A76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946"/>
            <a:ext cx="10515600" cy="13255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convolution projects the images to feature maps, containing different components of the image. </a:t>
            </a:r>
          </a:p>
          <a:p>
            <a:r>
              <a:rPr lang="en-US" dirty="0"/>
              <a:t>Earlier layers’ receptive fields capture local patterns, and higher layers’ receptive fields capture global patterns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1BF71E47-45BE-4DDE-8C67-5D3A63A81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521" y="2999456"/>
            <a:ext cx="7437521" cy="305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6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10655-490D-4C4A-83CA-5352957A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8"/>
            <a:ext cx="10515600" cy="1325563"/>
          </a:xfrm>
        </p:spPr>
        <p:txBody>
          <a:bodyPr/>
          <a:lstStyle/>
          <a:p>
            <a:r>
              <a:rPr lang="en-US" dirty="0"/>
              <a:t>Convolutional Padding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7F6380-38CC-412B-B92A-29DB80A5F708}"/>
              </a:ext>
            </a:extLst>
          </p:cNvPr>
          <p:cNvSpPr txBox="1"/>
          <p:nvPr/>
        </p:nvSpPr>
        <p:spPr>
          <a:xfrm>
            <a:off x="838199" y="1695405"/>
            <a:ext cx="10266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Convolution will reduce the output size. Adding zero paddings to the matrix will make the output remain the same size.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9AD69569-B238-478D-B390-7155E9F96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056" y="2910427"/>
            <a:ext cx="6797887" cy="3030474"/>
          </a:xfrm>
        </p:spPr>
      </p:pic>
    </p:spTree>
    <p:extLst>
      <p:ext uri="{BB962C8B-B14F-4D97-AF65-F5344CB8AC3E}">
        <p14:creationId xmlns:p14="http://schemas.microsoft.com/office/powerpoint/2010/main" val="181809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10655-490D-4C4A-83CA-5352957A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8"/>
            <a:ext cx="10515600" cy="1325563"/>
          </a:xfrm>
        </p:spPr>
        <p:txBody>
          <a:bodyPr/>
          <a:lstStyle/>
          <a:p>
            <a:r>
              <a:rPr lang="en-US" dirty="0"/>
              <a:t>Stride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9D9B7B7-5420-4E97-8A22-F363D0114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61" b="1"/>
          <a:stretch/>
        </p:blipFill>
        <p:spPr>
          <a:xfrm>
            <a:off x="2591858" y="2851572"/>
            <a:ext cx="7008283" cy="2887081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67F6380-38CC-412B-B92A-29DB80A5F708}"/>
              </a:ext>
            </a:extLst>
          </p:cNvPr>
          <p:cNvSpPr txBox="1"/>
          <p:nvPr/>
        </p:nvSpPr>
        <p:spPr>
          <a:xfrm>
            <a:off x="838199" y="1695405"/>
            <a:ext cx="10266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Stride defines how the filters move in the convolution. Reduce the repeated computation.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028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735</Words>
  <Application>Microsoft Office PowerPoint</Application>
  <PresentationFormat>宽屏</PresentationFormat>
  <Paragraphs>178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主题​​</vt:lpstr>
      <vt:lpstr>Convolutional Neural Network Basics</vt:lpstr>
      <vt:lpstr>Images</vt:lpstr>
      <vt:lpstr>Images</vt:lpstr>
      <vt:lpstr>Fundamental Problems </vt:lpstr>
      <vt:lpstr>Convolution</vt:lpstr>
      <vt:lpstr>Why Convolutional Layer Works</vt:lpstr>
      <vt:lpstr>Why Convolutional Layer Works</vt:lpstr>
      <vt:lpstr>Convolutional Padding</vt:lpstr>
      <vt:lpstr>Stride</vt:lpstr>
      <vt:lpstr>Pooling Layer</vt:lpstr>
      <vt:lpstr>Transfer Learning</vt:lpstr>
      <vt:lpstr>Basics</vt:lpstr>
      <vt:lpstr>Basics</vt:lpstr>
      <vt:lpstr>VGG Net</vt:lpstr>
      <vt:lpstr>Hands On Localization Project</vt:lpstr>
      <vt:lpstr>Step by Step Project</vt:lpstr>
      <vt:lpstr>Objective</vt:lpstr>
      <vt:lpstr>Problem Formulation</vt:lpstr>
      <vt:lpstr>Loss Function</vt:lpstr>
      <vt:lpstr>What if the Charmander doesn’t show</vt:lpstr>
      <vt:lpstr>What about multi-class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 Basics</dc:title>
  <dc:creator>Zhengxiang Yi</dc:creator>
  <cp:lastModifiedBy>Zhengxiang Yi</cp:lastModifiedBy>
  <cp:revision>3</cp:revision>
  <dcterms:created xsi:type="dcterms:W3CDTF">2021-10-18T00:42:57Z</dcterms:created>
  <dcterms:modified xsi:type="dcterms:W3CDTF">2021-10-25T23:00:01Z</dcterms:modified>
</cp:coreProperties>
</file>