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4b58f47e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4b58f47e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4b58f47e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4b58f47e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645be512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645be512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4b58f47e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4b58f47e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645be51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645be51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645be512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645be512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4b58f47e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4b58f47e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Survey Platform</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By: Rovin Singh</a:t>
            </a:r>
            <a:endParaRPr/>
          </a:p>
          <a:p>
            <a:pPr indent="0" lvl="0" marL="0" rtl="0" algn="l">
              <a:spcBef>
                <a:spcPts val="0"/>
              </a:spcBef>
              <a:spcAft>
                <a:spcPts val="0"/>
              </a:spcAft>
              <a:buNone/>
            </a:pPr>
            <a:r>
              <a:rPr lang="en"/>
              <a:t>         Mtech CSE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goal is to build a </a:t>
            </a:r>
            <a:r>
              <a:rPr b="1" lang="en"/>
              <a:t>secure and flexible survey platform</a:t>
            </a:r>
            <a:r>
              <a:rPr lang="en"/>
              <a:t> that addresses common issues with existing solutions. Current platforms often don’t allow </a:t>
            </a:r>
            <a:r>
              <a:rPr b="1" lang="en"/>
              <a:t>targeted participant recruitment</a:t>
            </a:r>
            <a:r>
              <a:rPr lang="en"/>
              <a:t> and </a:t>
            </a:r>
            <a:r>
              <a:rPr b="1" lang="en"/>
              <a:t>store sensitive data insecurely</a:t>
            </a:r>
            <a:r>
              <a:rPr lang="en"/>
              <a:t>. They also don’t give survey conductors control over data storage, often limiting them to using the platform’s own servers. Moreover, these platforms are usually focused on either market research or academic surveys, lacking a comprehensive solution for various survey needs. This new platform aims to solve these issues by prioritizing security, flexibility, and reliability.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Need</a:t>
            </a:r>
            <a:endParaRPr/>
          </a:p>
        </p:txBody>
      </p:sp>
      <p:sp>
        <p:nvSpPr>
          <p:cNvPr id="99" name="Google Shape;99;p15"/>
          <p:cNvSpPr txBox="1"/>
          <p:nvPr>
            <p:ph idx="1" type="body"/>
          </p:nvPr>
        </p:nvSpPr>
        <p:spPr>
          <a:xfrm>
            <a:off x="727650" y="2040325"/>
            <a:ext cx="7981200" cy="2992800"/>
          </a:xfrm>
          <a:prstGeom prst="rect">
            <a:avLst/>
          </a:prstGeom>
        </p:spPr>
        <p:txBody>
          <a:bodyPr anchorCtr="0" anchor="t" bIns="91425" lIns="91425" spcFirstLastPara="1" rIns="91425" wrap="square" tIns="91425">
            <a:normAutofit fontScale="70000" lnSpcReduction="20000"/>
          </a:bodyPr>
          <a:lstStyle/>
          <a:p>
            <a:pPr indent="-332380" lvl="0" marL="457200" rtl="0" algn="l">
              <a:spcBef>
                <a:spcPts val="0"/>
              </a:spcBef>
              <a:spcAft>
                <a:spcPts val="0"/>
              </a:spcAft>
              <a:buSzPct val="100000"/>
              <a:buChar char="●"/>
            </a:pPr>
            <a:r>
              <a:rPr lang="en" sz="2334"/>
              <a:t>Lack of </a:t>
            </a:r>
            <a:r>
              <a:rPr lang="en" sz="2334"/>
              <a:t>Indigenous</a:t>
            </a:r>
            <a:r>
              <a:rPr lang="en" sz="2334"/>
              <a:t> Solution</a:t>
            </a:r>
            <a:endParaRPr sz="2334"/>
          </a:p>
          <a:p>
            <a:pPr indent="-332380" lvl="0" marL="457200" rtl="0" algn="l">
              <a:spcBef>
                <a:spcPts val="0"/>
              </a:spcBef>
              <a:spcAft>
                <a:spcPts val="0"/>
              </a:spcAft>
              <a:buSzPct val="100000"/>
              <a:buChar char="●"/>
            </a:pPr>
            <a:r>
              <a:rPr lang="en" sz="2334"/>
              <a:t>Data Privacy Concerns</a:t>
            </a:r>
            <a:endParaRPr sz="2334"/>
          </a:p>
          <a:p>
            <a:pPr indent="-332380" lvl="0" marL="457200" rtl="0" algn="l">
              <a:spcBef>
                <a:spcPts val="0"/>
              </a:spcBef>
              <a:spcAft>
                <a:spcPts val="0"/>
              </a:spcAft>
              <a:buSzPct val="100000"/>
              <a:buChar char="●"/>
            </a:pPr>
            <a:r>
              <a:rPr lang="en" sz="2334"/>
              <a:t>Bias in Survey Participation</a:t>
            </a:r>
            <a:endParaRPr sz="2334"/>
          </a:p>
          <a:p>
            <a:pPr indent="-332380" lvl="0" marL="457200" rtl="0" algn="l">
              <a:spcBef>
                <a:spcPts val="0"/>
              </a:spcBef>
              <a:spcAft>
                <a:spcPts val="0"/>
              </a:spcAft>
              <a:buSzPct val="100000"/>
              <a:buChar char="●"/>
            </a:pPr>
            <a:r>
              <a:rPr lang="en" sz="2334"/>
              <a:t>Need for Versatility</a:t>
            </a:r>
            <a:endParaRPr sz="2334"/>
          </a:p>
          <a:p>
            <a:pPr indent="0" lvl="0" marL="0" rtl="0" algn="l">
              <a:spcBef>
                <a:spcPts val="1200"/>
              </a:spcBef>
              <a:spcAft>
                <a:spcPts val="0"/>
              </a:spcAft>
              <a:buNone/>
            </a:pPr>
            <a:r>
              <a:rPr lang="en" sz="2334"/>
              <a:t>   </a:t>
            </a:r>
            <a:r>
              <a:rPr b="1" lang="en" sz="2334"/>
              <a:t> Challenges:</a:t>
            </a:r>
            <a:r>
              <a:rPr lang="en" sz="2334"/>
              <a:t> </a:t>
            </a:r>
            <a:endParaRPr sz="2334"/>
          </a:p>
          <a:p>
            <a:pPr indent="-332380" lvl="0" marL="457200" rtl="0" algn="l">
              <a:spcBef>
                <a:spcPts val="1200"/>
              </a:spcBef>
              <a:spcAft>
                <a:spcPts val="0"/>
              </a:spcAft>
              <a:buSzPct val="100000"/>
              <a:buChar char="●"/>
            </a:pPr>
            <a:r>
              <a:rPr lang="en" sz="2334"/>
              <a:t>Handling Microservices</a:t>
            </a:r>
            <a:endParaRPr sz="2334"/>
          </a:p>
          <a:p>
            <a:pPr indent="-332380" lvl="0" marL="457200" rtl="0" algn="l">
              <a:spcBef>
                <a:spcPts val="0"/>
              </a:spcBef>
              <a:spcAft>
                <a:spcPts val="0"/>
              </a:spcAft>
              <a:buSzPct val="100000"/>
              <a:buChar char="●"/>
            </a:pPr>
            <a:r>
              <a:rPr lang="en" sz="2334"/>
              <a:t>Enabling Custom Data Storage</a:t>
            </a:r>
            <a:endParaRPr sz="2334"/>
          </a:p>
          <a:p>
            <a:pPr indent="-332380" lvl="0" marL="457200" rtl="0" algn="l">
              <a:spcBef>
                <a:spcPts val="0"/>
              </a:spcBef>
              <a:spcAft>
                <a:spcPts val="0"/>
              </a:spcAft>
              <a:buSzPct val="100000"/>
              <a:buChar char="●"/>
            </a:pPr>
            <a:r>
              <a:rPr lang="en" sz="2334"/>
              <a:t>Balancing Security and Usability</a:t>
            </a:r>
            <a:endParaRPr sz="2334"/>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403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Overview</a:t>
            </a:r>
            <a:endParaRPr/>
          </a:p>
        </p:txBody>
      </p:sp>
      <p:sp>
        <p:nvSpPr>
          <p:cNvPr id="105" name="Google Shape;105;p16"/>
          <p:cNvSpPr txBox="1"/>
          <p:nvPr>
            <p:ph idx="1" type="body"/>
          </p:nvPr>
        </p:nvSpPr>
        <p:spPr>
          <a:xfrm>
            <a:off x="729450" y="1265075"/>
            <a:ext cx="7688700" cy="3436200"/>
          </a:xfrm>
          <a:prstGeom prst="rect">
            <a:avLst/>
          </a:prstGeom>
        </p:spPr>
        <p:txBody>
          <a:bodyPr anchorCtr="0" anchor="t" bIns="91425" lIns="91425" spcFirstLastPara="1" rIns="91425" wrap="square" tIns="91425">
            <a:noAutofit/>
          </a:bodyPr>
          <a:lstStyle/>
          <a:p>
            <a:pPr indent="-290195" lvl="0" marL="457200" rtl="0" algn="l">
              <a:lnSpc>
                <a:spcPct val="95000"/>
              </a:lnSpc>
              <a:spcBef>
                <a:spcPts val="1200"/>
              </a:spcBef>
              <a:spcAft>
                <a:spcPts val="0"/>
              </a:spcAft>
              <a:buClr>
                <a:srgbClr val="000000"/>
              </a:buClr>
              <a:buSzPts val="970"/>
              <a:buFont typeface="Arial"/>
              <a:buAutoNum type="arabicPeriod"/>
            </a:pPr>
            <a:r>
              <a:rPr b="1" lang="en" sz="970">
                <a:solidFill>
                  <a:srgbClr val="000000"/>
                </a:solidFill>
                <a:latin typeface="Arial"/>
                <a:ea typeface="Arial"/>
                <a:cs typeface="Arial"/>
                <a:sym typeface="Arial"/>
              </a:rPr>
              <a:t>Security First</a:t>
            </a:r>
            <a:endParaRPr b="1" sz="970">
              <a:solidFill>
                <a:srgbClr val="000000"/>
              </a:solidFill>
              <a:latin typeface="Arial"/>
              <a:ea typeface="Arial"/>
              <a:cs typeface="Arial"/>
              <a:sym typeface="Arial"/>
            </a:endParaRPr>
          </a:p>
          <a:p>
            <a:pPr indent="-290194" lvl="0" marL="914400" rtl="0" algn="l">
              <a:lnSpc>
                <a:spcPct val="95000"/>
              </a:lnSpc>
              <a:spcBef>
                <a:spcPts val="0"/>
              </a:spcBef>
              <a:spcAft>
                <a:spcPts val="0"/>
              </a:spcAft>
              <a:buClr>
                <a:srgbClr val="000000"/>
              </a:buClr>
              <a:buSzPts val="970"/>
              <a:buFont typeface="Arial"/>
              <a:buChar char="●"/>
            </a:pPr>
            <a:r>
              <a:rPr lang="en" sz="970">
                <a:solidFill>
                  <a:srgbClr val="000000"/>
                </a:solidFill>
                <a:latin typeface="Arial"/>
                <a:ea typeface="Arial"/>
                <a:cs typeface="Arial"/>
                <a:sym typeface="Arial"/>
              </a:rPr>
              <a:t>End-to-end encryption for sensitive data</a:t>
            </a:r>
            <a:endParaRPr sz="970">
              <a:solidFill>
                <a:srgbClr val="000000"/>
              </a:solidFill>
              <a:latin typeface="Arial"/>
              <a:ea typeface="Arial"/>
              <a:cs typeface="Arial"/>
              <a:sym typeface="Arial"/>
            </a:endParaRPr>
          </a:p>
          <a:p>
            <a:pPr indent="-290194" lvl="0" marL="914400" rtl="0" algn="l">
              <a:lnSpc>
                <a:spcPct val="95000"/>
              </a:lnSpc>
              <a:spcBef>
                <a:spcPts val="0"/>
              </a:spcBef>
              <a:spcAft>
                <a:spcPts val="0"/>
              </a:spcAft>
              <a:buClr>
                <a:srgbClr val="000000"/>
              </a:buClr>
              <a:buSzPts val="970"/>
              <a:buFont typeface="Arial"/>
              <a:buChar char="●"/>
            </a:pPr>
            <a:r>
              <a:rPr lang="en" sz="970">
                <a:solidFill>
                  <a:srgbClr val="000000"/>
                </a:solidFill>
                <a:latin typeface="Arial"/>
                <a:ea typeface="Arial"/>
                <a:cs typeface="Arial"/>
                <a:sym typeface="Arial"/>
              </a:rPr>
              <a:t>Multiple deployment options including self-hosted</a:t>
            </a:r>
            <a:endParaRPr sz="970">
              <a:solidFill>
                <a:srgbClr val="000000"/>
              </a:solidFill>
              <a:latin typeface="Arial"/>
              <a:ea typeface="Arial"/>
              <a:cs typeface="Arial"/>
              <a:sym typeface="Arial"/>
            </a:endParaRPr>
          </a:p>
          <a:p>
            <a:pPr indent="-290194" lvl="0" marL="914400" rtl="0" algn="l">
              <a:lnSpc>
                <a:spcPct val="95000"/>
              </a:lnSpc>
              <a:spcBef>
                <a:spcPts val="0"/>
              </a:spcBef>
              <a:spcAft>
                <a:spcPts val="0"/>
              </a:spcAft>
              <a:buClr>
                <a:srgbClr val="000000"/>
              </a:buClr>
              <a:buSzPts val="970"/>
              <a:buFont typeface="Arial"/>
              <a:buChar char="●"/>
            </a:pPr>
            <a:r>
              <a:rPr lang="en" sz="970">
                <a:solidFill>
                  <a:srgbClr val="000000"/>
                </a:solidFill>
                <a:latin typeface="Arial"/>
                <a:ea typeface="Arial"/>
                <a:cs typeface="Arial"/>
                <a:sym typeface="Arial"/>
              </a:rPr>
              <a:t>Compliance with various regulations</a:t>
            </a:r>
            <a:endParaRPr sz="970">
              <a:solidFill>
                <a:srgbClr val="000000"/>
              </a:solidFill>
              <a:latin typeface="Arial"/>
              <a:ea typeface="Arial"/>
              <a:cs typeface="Arial"/>
              <a:sym typeface="Arial"/>
            </a:endParaRPr>
          </a:p>
          <a:p>
            <a:pPr indent="-290194" lvl="0" marL="914400" rtl="0" algn="l">
              <a:lnSpc>
                <a:spcPct val="95000"/>
              </a:lnSpc>
              <a:spcBef>
                <a:spcPts val="0"/>
              </a:spcBef>
              <a:spcAft>
                <a:spcPts val="0"/>
              </a:spcAft>
              <a:buClr>
                <a:srgbClr val="000000"/>
              </a:buClr>
              <a:buSzPts val="970"/>
              <a:buFont typeface="Arial"/>
              <a:buChar char="●"/>
            </a:pPr>
            <a:r>
              <a:rPr lang="en" sz="970">
                <a:solidFill>
                  <a:srgbClr val="000000"/>
                </a:solidFill>
                <a:latin typeface="Arial"/>
                <a:ea typeface="Arial"/>
                <a:cs typeface="Arial"/>
                <a:sym typeface="Arial"/>
              </a:rPr>
              <a:t>Comprehensive audit logging</a:t>
            </a:r>
            <a:endParaRPr sz="970">
              <a:solidFill>
                <a:srgbClr val="000000"/>
              </a:solidFill>
              <a:latin typeface="Arial"/>
              <a:ea typeface="Arial"/>
              <a:cs typeface="Arial"/>
              <a:sym typeface="Arial"/>
            </a:endParaRPr>
          </a:p>
          <a:p>
            <a:pPr indent="-290194" lvl="0" marL="914400" rtl="0" algn="l">
              <a:lnSpc>
                <a:spcPct val="95000"/>
              </a:lnSpc>
              <a:spcBef>
                <a:spcPts val="0"/>
              </a:spcBef>
              <a:spcAft>
                <a:spcPts val="0"/>
              </a:spcAft>
              <a:buClr>
                <a:srgbClr val="000000"/>
              </a:buClr>
              <a:buSzPts val="970"/>
              <a:buFont typeface="Arial"/>
              <a:buChar char="●"/>
            </a:pPr>
            <a:r>
              <a:rPr lang="en" sz="970">
                <a:solidFill>
                  <a:srgbClr val="000000"/>
                </a:solidFill>
                <a:latin typeface="Arial"/>
                <a:ea typeface="Arial"/>
                <a:cs typeface="Arial"/>
                <a:sym typeface="Arial"/>
              </a:rPr>
              <a:t>Access Based Controls</a:t>
            </a:r>
            <a:endParaRPr sz="970">
              <a:solidFill>
                <a:srgbClr val="000000"/>
              </a:solidFill>
              <a:latin typeface="Arial"/>
              <a:ea typeface="Arial"/>
              <a:cs typeface="Arial"/>
              <a:sym typeface="Arial"/>
            </a:endParaRPr>
          </a:p>
          <a:p>
            <a:pPr indent="-290195" lvl="0" marL="457200" rtl="0" algn="l">
              <a:lnSpc>
                <a:spcPct val="95000"/>
              </a:lnSpc>
              <a:spcBef>
                <a:spcPts val="0"/>
              </a:spcBef>
              <a:spcAft>
                <a:spcPts val="0"/>
              </a:spcAft>
              <a:buClr>
                <a:srgbClr val="000000"/>
              </a:buClr>
              <a:buSzPts val="970"/>
              <a:buFont typeface="Arial"/>
              <a:buAutoNum type="arabicPeriod" startAt="2"/>
            </a:pPr>
            <a:r>
              <a:rPr b="1" lang="en" sz="970">
                <a:solidFill>
                  <a:srgbClr val="000000"/>
                </a:solidFill>
                <a:latin typeface="Arial"/>
                <a:ea typeface="Arial"/>
                <a:cs typeface="Arial"/>
                <a:sym typeface="Arial"/>
              </a:rPr>
              <a:t>Flexible Data Storage</a:t>
            </a:r>
            <a:endParaRPr b="1" sz="970">
              <a:solidFill>
                <a:srgbClr val="000000"/>
              </a:solidFill>
              <a:latin typeface="Arial"/>
              <a:ea typeface="Arial"/>
              <a:cs typeface="Arial"/>
              <a:sym typeface="Arial"/>
            </a:endParaRPr>
          </a:p>
          <a:p>
            <a:pPr indent="-290194" lvl="0" marL="914400" rtl="0" algn="l">
              <a:lnSpc>
                <a:spcPct val="95000"/>
              </a:lnSpc>
              <a:spcBef>
                <a:spcPts val="0"/>
              </a:spcBef>
              <a:spcAft>
                <a:spcPts val="0"/>
              </a:spcAft>
              <a:buClr>
                <a:srgbClr val="000000"/>
              </a:buClr>
              <a:buSzPts val="970"/>
              <a:buFont typeface="Arial"/>
              <a:buChar char="●"/>
            </a:pPr>
            <a:r>
              <a:rPr lang="en" sz="970">
                <a:solidFill>
                  <a:srgbClr val="000000"/>
                </a:solidFill>
                <a:latin typeface="Arial"/>
                <a:ea typeface="Arial"/>
                <a:cs typeface="Arial"/>
                <a:sym typeface="Arial"/>
              </a:rPr>
              <a:t>Pluggable storage backends</a:t>
            </a:r>
            <a:endParaRPr sz="970">
              <a:solidFill>
                <a:srgbClr val="000000"/>
              </a:solidFill>
              <a:latin typeface="Arial"/>
              <a:ea typeface="Arial"/>
              <a:cs typeface="Arial"/>
              <a:sym typeface="Arial"/>
            </a:endParaRPr>
          </a:p>
          <a:p>
            <a:pPr indent="-290194" lvl="0" marL="914400" rtl="0" algn="l">
              <a:lnSpc>
                <a:spcPct val="95000"/>
              </a:lnSpc>
              <a:spcBef>
                <a:spcPts val="0"/>
              </a:spcBef>
              <a:spcAft>
                <a:spcPts val="0"/>
              </a:spcAft>
              <a:buClr>
                <a:srgbClr val="000000"/>
              </a:buClr>
              <a:buSzPts val="970"/>
              <a:buFont typeface="Arial"/>
              <a:buChar char="●"/>
            </a:pPr>
            <a:r>
              <a:rPr lang="en" sz="970">
                <a:solidFill>
                  <a:srgbClr val="000000"/>
                </a:solidFill>
                <a:latin typeface="Arial"/>
                <a:ea typeface="Arial"/>
                <a:cs typeface="Arial"/>
                <a:sym typeface="Arial"/>
              </a:rPr>
              <a:t>Support for self-hosted or cloud storage</a:t>
            </a:r>
            <a:endParaRPr sz="970">
              <a:solidFill>
                <a:srgbClr val="000000"/>
              </a:solidFill>
              <a:latin typeface="Arial"/>
              <a:ea typeface="Arial"/>
              <a:cs typeface="Arial"/>
              <a:sym typeface="Arial"/>
            </a:endParaRPr>
          </a:p>
          <a:p>
            <a:pPr indent="-290194" lvl="0" marL="914400" rtl="0" algn="l">
              <a:lnSpc>
                <a:spcPct val="95000"/>
              </a:lnSpc>
              <a:spcBef>
                <a:spcPts val="0"/>
              </a:spcBef>
              <a:spcAft>
                <a:spcPts val="0"/>
              </a:spcAft>
              <a:buClr>
                <a:srgbClr val="000000"/>
              </a:buClr>
              <a:buSzPts val="970"/>
              <a:buFont typeface="Arial"/>
              <a:buChar char="●"/>
            </a:pPr>
            <a:r>
              <a:rPr lang="en" sz="970">
                <a:solidFill>
                  <a:srgbClr val="000000"/>
                </a:solidFill>
                <a:latin typeface="Arial"/>
                <a:ea typeface="Arial"/>
                <a:cs typeface="Arial"/>
                <a:sym typeface="Arial"/>
              </a:rPr>
              <a:t>Custom retention policies</a:t>
            </a:r>
            <a:endParaRPr sz="970">
              <a:solidFill>
                <a:srgbClr val="000000"/>
              </a:solidFill>
              <a:latin typeface="Arial"/>
              <a:ea typeface="Arial"/>
              <a:cs typeface="Arial"/>
              <a:sym typeface="Arial"/>
            </a:endParaRPr>
          </a:p>
          <a:p>
            <a:pPr indent="-290194" lvl="0" marL="914400" rtl="0" algn="l">
              <a:lnSpc>
                <a:spcPct val="95000"/>
              </a:lnSpc>
              <a:spcBef>
                <a:spcPts val="0"/>
              </a:spcBef>
              <a:spcAft>
                <a:spcPts val="0"/>
              </a:spcAft>
              <a:buClr>
                <a:srgbClr val="000000"/>
              </a:buClr>
              <a:buSzPts val="970"/>
              <a:buFont typeface="Arial"/>
              <a:buChar char="●"/>
            </a:pPr>
            <a:r>
              <a:rPr lang="en" sz="970">
                <a:solidFill>
                  <a:srgbClr val="000000"/>
                </a:solidFill>
                <a:latin typeface="Arial"/>
                <a:ea typeface="Arial"/>
                <a:cs typeface="Arial"/>
                <a:sym typeface="Arial"/>
              </a:rPr>
              <a:t>Automated backup systems</a:t>
            </a:r>
            <a:endParaRPr sz="970">
              <a:solidFill>
                <a:srgbClr val="000000"/>
              </a:solidFill>
              <a:latin typeface="Arial"/>
              <a:ea typeface="Arial"/>
              <a:cs typeface="Arial"/>
              <a:sym typeface="Arial"/>
            </a:endParaRPr>
          </a:p>
          <a:p>
            <a:pPr indent="-290195" lvl="0" marL="457200" rtl="0" algn="l">
              <a:lnSpc>
                <a:spcPct val="95000"/>
              </a:lnSpc>
              <a:spcBef>
                <a:spcPts val="0"/>
              </a:spcBef>
              <a:spcAft>
                <a:spcPts val="0"/>
              </a:spcAft>
              <a:buClr>
                <a:srgbClr val="000000"/>
              </a:buClr>
              <a:buSzPts val="970"/>
              <a:buFont typeface="Arial"/>
              <a:buAutoNum type="arabicPeriod" startAt="3"/>
            </a:pPr>
            <a:r>
              <a:rPr b="1" lang="en" sz="970">
                <a:solidFill>
                  <a:srgbClr val="000000"/>
                </a:solidFill>
                <a:latin typeface="Arial"/>
                <a:ea typeface="Arial"/>
                <a:cs typeface="Arial"/>
                <a:sym typeface="Arial"/>
              </a:rPr>
              <a:t>Targeted Recruitment</a:t>
            </a:r>
            <a:endParaRPr b="1" sz="970">
              <a:solidFill>
                <a:srgbClr val="000000"/>
              </a:solidFill>
              <a:latin typeface="Arial"/>
              <a:ea typeface="Arial"/>
              <a:cs typeface="Arial"/>
              <a:sym typeface="Arial"/>
            </a:endParaRPr>
          </a:p>
          <a:p>
            <a:pPr indent="-290194" lvl="0" marL="914400" rtl="0" algn="l">
              <a:lnSpc>
                <a:spcPct val="95000"/>
              </a:lnSpc>
              <a:spcBef>
                <a:spcPts val="0"/>
              </a:spcBef>
              <a:spcAft>
                <a:spcPts val="0"/>
              </a:spcAft>
              <a:buClr>
                <a:srgbClr val="000000"/>
              </a:buClr>
              <a:buSzPts val="970"/>
              <a:buFont typeface="Arial"/>
              <a:buChar char="●"/>
            </a:pPr>
            <a:r>
              <a:rPr lang="en" sz="970">
                <a:solidFill>
                  <a:srgbClr val="000000"/>
                </a:solidFill>
                <a:latin typeface="Arial"/>
                <a:ea typeface="Arial"/>
                <a:cs typeface="Arial"/>
                <a:sym typeface="Arial"/>
              </a:rPr>
              <a:t>Advanced participant management system</a:t>
            </a:r>
            <a:endParaRPr sz="970">
              <a:solidFill>
                <a:srgbClr val="000000"/>
              </a:solidFill>
              <a:latin typeface="Arial"/>
              <a:ea typeface="Arial"/>
              <a:cs typeface="Arial"/>
              <a:sym typeface="Arial"/>
            </a:endParaRPr>
          </a:p>
          <a:p>
            <a:pPr indent="-290194" lvl="0" marL="914400" rtl="0" algn="l">
              <a:lnSpc>
                <a:spcPct val="95000"/>
              </a:lnSpc>
              <a:spcBef>
                <a:spcPts val="0"/>
              </a:spcBef>
              <a:spcAft>
                <a:spcPts val="0"/>
              </a:spcAft>
              <a:buClr>
                <a:srgbClr val="000000"/>
              </a:buClr>
              <a:buSzPts val="970"/>
              <a:buFont typeface="Arial"/>
              <a:buChar char="●"/>
            </a:pPr>
            <a:r>
              <a:rPr lang="en" sz="970">
                <a:solidFill>
                  <a:srgbClr val="000000"/>
                </a:solidFill>
                <a:latin typeface="Arial"/>
                <a:ea typeface="Arial"/>
                <a:cs typeface="Arial"/>
                <a:sym typeface="Arial"/>
              </a:rPr>
              <a:t>Demographic profiling capabilities</a:t>
            </a:r>
            <a:endParaRPr sz="970">
              <a:solidFill>
                <a:srgbClr val="000000"/>
              </a:solidFill>
              <a:latin typeface="Arial"/>
              <a:ea typeface="Arial"/>
              <a:cs typeface="Arial"/>
              <a:sym typeface="Arial"/>
            </a:endParaRPr>
          </a:p>
          <a:p>
            <a:pPr indent="-290194" lvl="0" marL="914400" rtl="0" algn="l">
              <a:lnSpc>
                <a:spcPct val="95000"/>
              </a:lnSpc>
              <a:spcBef>
                <a:spcPts val="0"/>
              </a:spcBef>
              <a:spcAft>
                <a:spcPts val="0"/>
              </a:spcAft>
              <a:buClr>
                <a:srgbClr val="000000"/>
              </a:buClr>
              <a:buSzPts val="970"/>
              <a:buFont typeface="Arial"/>
              <a:buChar char="●"/>
            </a:pPr>
            <a:r>
              <a:rPr lang="en" sz="970">
                <a:solidFill>
                  <a:srgbClr val="000000"/>
                </a:solidFill>
                <a:latin typeface="Arial"/>
                <a:ea typeface="Arial"/>
                <a:cs typeface="Arial"/>
                <a:sym typeface="Arial"/>
              </a:rPr>
              <a:t>Custom recruitment criteria</a:t>
            </a:r>
            <a:endParaRPr sz="970">
              <a:solidFill>
                <a:srgbClr val="000000"/>
              </a:solidFill>
              <a:latin typeface="Arial"/>
              <a:ea typeface="Arial"/>
              <a:cs typeface="Arial"/>
              <a:sym typeface="Arial"/>
            </a:endParaRPr>
          </a:p>
          <a:p>
            <a:pPr indent="-290194" lvl="0" marL="914400" rtl="0" algn="l">
              <a:lnSpc>
                <a:spcPct val="95000"/>
              </a:lnSpc>
              <a:spcBef>
                <a:spcPts val="0"/>
              </a:spcBef>
              <a:spcAft>
                <a:spcPts val="0"/>
              </a:spcAft>
              <a:buClr>
                <a:srgbClr val="000000"/>
              </a:buClr>
              <a:buSzPts val="970"/>
              <a:buFont typeface="Arial"/>
              <a:buChar char="●"/>
            </a:pPr>
            <a:r>
              <a:rPr lang="en" sz="970">
                <a:solidFill>
                  <a:srgbClr val="000000"/>
                </a:solidFill>
                <a:latin typeface="Arial"/>
                <a:ea typeface="Arial"/>
                <a:cs typeface="Arial"/>
                <a:sym typeface="Arial"/>
              </a:rPr>
              <a:t>Automated matching system</a:t>
            </a:r>
            <a:endParaRPr sz="970">
              <a:solidFill>
                <a:srgbClr val="000000"/>
              </a:solidFill>
              <a:latin typeface="Arial"/>
              <a:ea typeface="Arial"/>
              <a:cs typeface="Arial"/>
              <a:sym typeface="Arial"/>
            </a:endParaRPr>
          </a:p>
          <a:p>
            <a:pPr indent="-290195" lvl="0" marL="457200" rtl="0" algn="l">
              <a:lnSpc>
                <a:spcPct val="95000"/>
              </a:lnSpc>
              <a:spcBef>
                <a:spcPts val="0"/>
              </a:spcBef>
              <a:spcAft>
                <a:spcPts val="0"/>
              </a:spcAft>
              <a:buClr>
                <a:srgbClr val="000000"/>
              </a:buClr>
              <a:buSzPts val="970"/>
              <a:buFont typeface="Arial"/>
              <a:buAutoNum type="arabicPeriod" startAt="4"/>
            </a:pPr>
            <a:r>
              <a:rPr b="1" lang="en" sz="970">
                <a:solidFill>
                  <a:srgbClr val="000000"/>
                </a:solidFill>
                <a:latin typeface="Arial"/>
                <a:ea typeface="Arial"/>
                <a:cs typeface="Arial"/>
                <a:sym typeface="Arial"/>
              </a:rPr>
              <a:t>Universal Platform</a:t>
            </a:r>
            <a:endParaRPr b="1" sz="970">
              <a:solidFill>
                <a:srgbClr val="000000"/>
              </a:solidFill>
              <a:latin typeface="Arial"/>
              <a:ea typeface="Arial"/>
              <a:cs typeface="Arial"/>
              <a:sym typeface="Arial"/>
            </a:endParaRPr>
          </a:p>
          <a:p>
            <a:pPr indent="-290194" lvl="0" marL="914400" rtl="0" algn="l">
              <a:lnSpc>
                <a:spcPct val="95000"/>
              </a:lnSpc>
              <a:spcBef>
                <a:spcPts val="0"/>
              </a:spcBef>
              <a:spcAft>
                <a:spcPts val="0"/>
              </a:spcAft>
              <a:buClr>
                <a:srgbClr val="000000"/>
              </a:buClr>
              <a:buSzPts val="970"/>
              <a:buFont typeface="Arial"/>
              <a:buChar char="●"/>
            </a:pPr>
            <a:r>
              <a:rPr lang="en" sz="970">
                <a:solidFill>
                  <a:srgbClr val="000000"/>
                </a:solidFill>
                <a:latin typeface="Arial"/>
                <a:ea typeface="Arial"/>
                <a:cs typeface="Arial"/>
                <a:sym typeface="Arial"/>
              </a:rPr>
              <a:t>Support for both academic and market research</a:t>
            </a:r>
            <a:endParaRPr sz="970">
              <a:solidFill>
                <a:srgbClr val="000000"/>
              </a:solidFill>
              <a:latin typeface="Arial"/>
              <a:ea typeface="Arial"/>
              <a:cs typeface="Arial"/>
              <a:sym typeface="Arial"/>
            </a:endParaRPr>
          </a:p>
          <a:p>
            <a:pPr indent="-290194" lvl="0" marL="914400" rtl="0" algn="l">
              <a:lnSpc>
                <a:spcPct val="95000"/>
              </a:lnSpc>
              <a:spcBef>
                <a:spcPts val="0"/>
              </a:spcBef>
              <a:spcAft>
                <a:spcPts val="0"/>
              </a:spcAft>
              <a:buClr>
                <a:srgbClr val="000000"/>
              </a:buClr>
              <a:buSzPts val="970"/>
              <a:buFont typeface="Arial"/>
              <a:buChar char="●"/>
            </a:pPr>
            <a:r>
              <a:rPr lang="en" sz="970">
                <a:solidFill>
                  <a:srgbClr val="000000"/>
                </a:solidFill>
                <a:latin typeface="Arial"/>
                <a:ea typeface="Arial"/>
                <a:cs typeface="Arial"/>
                <a:sym typeface="Arial"/>
              </a:rPr>
              <a:t>Customizable templates and question banks</a:t>
            </a:r>
            <a:endParaRPr sz="970">
              <a:solidFill>
                <a:srgbClr val="000000"/>
              </a:solidFill>
              <a:latin typeface="Arial"/>
              <a:ea typeface="Arial"/>
              <a:cs typeface="Arial"/>
              <a:sym typeface="Arial"/>
            </a:endParaRPr>
          </a:p>
          <a:p>
            <a:pPr indent="-290194" lvl="0" marL="914400" rtl="0" algn="l">
              <a:lnSpc>
                <a:spcPct val="95000"/>
              </a:lnSpc>
              <a:spcBef>
                <a:spcPts val="0"/>
              </a:spcBef>
              <a:spcAft>
                <a:spcPts val="0"/>
              </a:spcAft>
              <a:buClr>
                <a:srgbClr val="000000"/>
              </a:buClr>
              <a:buSzPts val="970"/>
              <a:buFont typeface="Arial"/>
              <a:buChar char="●"/>
            </a:pPr>
            <a:r>
              <a:rPr lang="en" sz="970">
                <a:solidFill>
                  <a:srgbClr val="000000"/>
                </a:solidFill>
                <a:latin typeface="Arial"/>
                <a:ea typeface="Arial"/>
                <a:cs typeface="Arial"/>
                <a:sym typeface="Arial"/>
              </a:rPr>
              <a:t>Advanced logic building for complex surveys</a:t>
            </a:r>
            <a:endParaRPr sz="970">
              <a:solidFill>
                <a:srgbClr val="000000"/>
              </a:solidFill>
              <a:latin typeface="Arial"/>
              <a:ea typeface="Arial"/>
              <a:cs typeface="Arial"/>
              <a:sym typeface="Arial"/>
            </a:endParaRPr>
          </a:p>
          <a:p>
            <a:pPr indent="-290194" lvl="0" marL="914400" rtl="0" algn="l">
              <a:lnSpc>
                <a:spcPct val="95000"/>
              </a:lnSpc>
              <a:spcBef>
                <a:spcPts val="0"/>
              </a:spcBef>
              <a:spcAft>
                <a:spcPts val="0"/>
              </a:spcAft>
              <a:buClr>
                <a:srgbClr val="000000"/>
              </a:buClr>
              <a:buSzPts val="970"/>
              <a:buFont typeface="Arial"/>
              <a:buChar char="●"/>
            </a:pPr>
            <a:r>
              <a:rPr lang="en" sz="970">
                <a:solidFill>
                  <a:srgbClr val="000000"/>
                </a:solidFill>
                <a:latin typeface="Arial"/>
                <a:ea typeface="Arial"/>
                <a:cs typeface="Arial"/>
                <a:sym typeface="Arial"/>
              </a:rPr>
              <a:t>Comprehensive analysis tools</a:t>
            </a:r>
            <a:endParaRPr sz="970">
              <a:solidFill>
                <a:srgbClr val="000000"/>
              </a:solidFill>
              <a:latin typeface="Arial"/>
              <a:ea typeface="Arial"/>
              <a:cs typeface="Arial"/>
              <a:sym typeface="Arial"/>
            </a:endParaRPr>
          </a:p>
          <a:p>
            <a:pPr indent="-290194" lvl="0" marL="914400" rtl="0" algn="l">
              <a:lnSpc>
                <a:spcPct val="95000"/>
              </a:lnSpc>
              <a:spcBef>
                <a:spcPts val="0"/>
              </a:spcBef>
              <a:spcAft>
                <a:spcPts val="0"/>
              </a:spcAft>
              <a:buClr>
                <a:srgbClr val="000000"/>
              </a:buClr>
              <a:buSzPts val="970"/>
              <a:buFont typeface="Arial"/>
              <a:buChar char="●"/>
            </a:pPr>
            <a:r>
              <a:rPr lang="en" sz="970">
                <a:solidFill>
                  <a:srgbClr val="000000"/>
                </a:solidFill>
                <a:latin typeface="Arial"/>
                <a:ea typeface="Arial"/>
                <a:cs typeface="Arial"/>
                <a:sym typeface="Arial"/>
              </a:rPr>
              <a:t>Multiple export formats</a:t>
            </a:r>
            <a:endParaRPr sz="970">
              <a:solidFill>
                <a:srgbClr val="000000"/>
              </a:solidFill>
              <a:latin typeface="Arial"/>
              <a:ea typeface="Arial"/>
              <a:cs typeface="Arial"/>
              <a:sym typeface="Arial"/>
            </a:endParaRPr>
          </a:p>
          <a:p>
            <a:pPr indent="0" lvl="0" marL="0" rtl="0" algn="l">
              <a:lnSpc>
                <a:spcPct val="95000"/>
              </a:lnSpc>
              <a:spcBef>
                <a:spcPts val="1200"/>
              </a:spcBef>
              <a:spcAft>
                <a:spcPts val="1200"/>
              </a:spcAft>
              <a:buSzPts val="770"/>
              <a:buNone/>
            </a:pPr>
            <a:r>
              <a:t/>
            </a:r>
            <a:endParaRPr sz="91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Document: https://docs.google.com/document/d/1Ws0B-GwNmCxHQ9AF7fx6CBMzIsiRg7JEbPwOeGqeTSk/edit?tab=t.0</a:t>
            </a:r>
            <a:endParaRPr/>
          </a:p>
          <a:p>
            <a:pPr indent="0" lvl="0" marL="0" rtl="0" algn="l">
              <a:spcBef>
                <a:spcPts val="1200"/>
              </a:spcBef>
              <a:spcAft>
                <a:spcPts val="1200"/>
              </a:spcAft>
              <a:buNone/>
            </a:pPr>
            <a:r>
              <a:rPr lang="en"/>
              <a:t>Code Repository: </a:t>
            </a:r>
            <a:r>
              <a:rPr lang="en"/>
              <a:t>https://github.com/rovin99/Survey-Platform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17400" y="37975"/>
            <a:ext cx="7688700" cy="431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DB Schema</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18"/>
          <p:cNvPicPr preferRelativeResize="0"/>
          <p:nvPr/>
        </p:nvPicPr>
        <p:blipFill>
          <a:blip r:embed="rId3">
            <a:alphaModFix/>
          </a:blip>
          <a:stretch>
            <a:fillRect/>
          </a:stretch>
        </p:blipFill>
        <p:spPr>
          <a:xfrm>
            <a:off x="114725" y="573625"/>
            <a:ext cx="8748600" cy="4569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648050" y="569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 Level Design</a:t>
            </a:r>
            <a:endParaRPr/>
          </a:p>
        </p:txBody>
      </p:sp>
      <p:sp>
        <p:nvSpPr>
          <p:cNvPr id="124" name="Google Shape;124;p19"/>
          <p:cNvSpPr txBox="1"/>
          <p:nvPr>
            <p:ph idx="1" type="body"/>
          </p:nvPr>
        </p:nvSpPr>
        <p:spPr>
          <a:xfrm>
            <a:off x="727650" y="13950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19"/>
          <p:cNvPicPr preferRelativeResize="0"/>
          <p:nvPr/>
        </p:nvPicPr>
        <p:blipFill>
          <a:blip r:embed="rId3">
            <a:alphaModFix/>
          </a:blip>
          <a:stretch>
            <a:fillRect/>
          </a:stretch>
        </p:blipFill>
        <p:spPr>
          <a:xfrm>
            <a:off x="546075" y="1301050"/>
            <a:ext cx="8154125" cy="3842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Scope</a:t>
            </a:r>
            <a:endParaRPr/>
          </a:p>
        </p:txBody>
      </p:sp>
      <p:sp>
        <p:nvSpPr>
          <p:cNvPr id="131" name="Google Shape;131;p20"/>
          <p:cNvSpPr txBox="1"/>
          <p:nvPr>
            <p:ph idx="1" type="body"/>
          </p:nvPr>
        </p:nvSpPr>
        <p:spPr>
          <a:xfrm>
            <a:off x="729450" y="208922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Integrating RAG for improving engagements</a:t>
            </a:r>
            <a:endParaRPr/>
          </a:p>
          <a:p>
            <a:pPr indent="0" lvl="0" marL="0" rtl="0" algn="l">
              <a:spcBef>
                <a:spcPts val="1200"/>
              </a:spcBef>
              <a:spcAft>
                <a:spcPts val="0"/>
              </a:spcAft>
              <a:buNone/>
            </a:pPr>
            <a:r>
              <a:rPr lang="en"/>
              <a:t>Implementing Messaging feature between Conductor and Participants.</a:t>
            </a:r>
            <a:endParaRPr/>
          </a:p>
          <a:p>
            <a:pPr indent="0" lvl="0" marL="0" rtl="0" algn="l">
              <a:spcBef>
                <a:spcPts val="1200"/>
              </a:spcBef>
              <a:spcAft>
                <a:spcPts val="0"/>
              </a:spcAft>
              <a:buNone/>
            </a:pPr>
            <a:r>
              <a:rPr lang="en" sz="1100">
                <a:solidFill>
                  <a:srgbClr val="000000"/>
                </a:solidFill>
              </a:rPr>
              <a:t>Decentralized Data Storage and Blockchain</a:t>
            </a:r>
            <a:endParaRPr sz="1100">
              <a:solidFill>
                <a:srgbClr val="000000"/>
              </a:solidFil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