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2" r:id="rId35"/>
    <p:sldMasterId id="2147483793" r:id="rId37"/>
    <p:sldMasterId id="2147483794" r:id="rId39"/>
  </p:sldMasterIdLst>
  <p:notesMasterIdLst>
    <p:notesMasterId r:id="rId43"/>
  </p:notesMasterIdLst>
  <p:handoutMasterIdLst>
    <p:handoutMasterId r:id="rId41"/>
  </p:handoutMasterIdLst>
  <p:sldIdLst>
    <p:sldId id="279" r:id="rId45"/>
    <p:sldId id="281" r:id="rId46"/>
    <p:sldId id="258" r:id="rId47"/>
    <p:sldId id="280" r:id="rId48"/>
    <p:sldId id="256" r:id="rId49"/>
    <p:sldId id="260" r:id="rId51"/>
    <p:sldId id="261" r:id="rId52"/>
    <p:sldId id="262" r:id="rId53"/>
    <p:sldId id="263" r:id="rId54"/>
    <p:sldId id="266" r:id="rId55"/>
    <p:sldId id="265" r:id="rId56"/>
    <p:sldId id="271" r:id="rId57"/>
    <p:sldId id="272" r:id="rId58"/>
    <p:sldId id="277" r:id="rId59"/>
    <p:sldId id="270" r:id="rId60"/>
    <p:sldId id="278" r:id="rId61"/>
    <p:sldId id="268" r:id="rId62"/>
    <p:sldId id="269" r:id="rId63"/>
    <p:sldId id="274" r:id="rId64"/>
    <p:sldId id="267" r:id="rId65"/>
    <p:sldId id="275" r:id="rId66"/>
    <p:sldId id="282" r:id="rId67"/>
    <p:sldId id="283" r:id="rId68"/>
    <p:sldId id="284" r:id="rId69"/>
    <p:sldId id="276" r:id="rId70"/>
    <p:sldId id="257" r:id="rId71"/>
    <p:sldId id="259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handoutMaster" Target="handoutMasters/handoutMaster1.xml"></Relationship><Relationship Id="rId43" Type="http://schemas.openxmlformats.org/officeDocument/2006/relationships/notesMaster" Target="notesMasters/notesMaster1.xml"></Relationship><Relationship Id="rId45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2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5" Type="http://schemas.openxmlformats.org/officeDocument/2006/relationships/slide" Target="slides/slide10.xml"></Relationship><Relationship Id="rId56" Type="http://schemas.openxmlformats.org/officeDocument/2006/relationships/slide" Target="slides/slide11.xml"></Relationship><Relationship Id="rId57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59" Type="http://schemas.openxmlformats.org/officeDocument/2006/relationships/slide" Target="slides/slide14.xml"></Relationship><Relationship Id="rId60" Type="http://schemas.openxmlformats.org/officeDocument/2006/relationships/slide" Target="slides/slide15.xml"></Relationship><Relationship Id="rId61" Type="http://schemas.openxmlformats.org/officeDocument/2006/relationships/slide" Target="slides/slide16.xml"></Relationship><Relationship Id="rId62" Type="http://schemas.openxmlformats.org/officeDocument/2006/relationships/slide" Target="slides/slide17.xml"></Relationship><Relationship Id="rId63" Type="http://schemas.openxmlformats.org/officeDocument/2006/relationships/slide" Target="slides/slide18.xml"></Relationship><Relationship Id="rId64" Type="http://schemas.openxmlformats.org/officeDocument/2006/relationships/slide" Target="slides/slide19.xml"></Relationship><Relationship Id="rId65" Type="http://schemas.openxmlformats.org/officeDocument/2006/relationships/slide" Target="slides/slide20.xml"></Relationship><Relationship Id="rId66" Type="http://schemas.openxmlformats.org/officeDocument/2006/relationships/slide" Target="slides/slide21.xml"></Relationship><Relationship Id="rId67" Type="http://schemas.openxmlformats.org/officeDocument/2006/relationships/slide" Target="slides/slide22.xml"></Relationship><Relationship Id="rId68" Type="http://schemas.openxmlformats.org/officeDocument/2006/relationships/slide" Target="slides/slide23.xml"></Relationship><Relationship Id="rId69" Type="http://schemas.openxmlformats.org/officeDocument/2006/relationships/slide" Target="slides/slide24.xml"></Relationship><Relationship Id="rId70" Type="http://schemas.openxmlformats.org/officeDocument/2006/relationships/slide" Target="slides/slide25.xml"></Relationship><Relationship Id="rId71" Type="http://schemas.openxmlformats.org/officeDocument/2006/relationships/slide" Target="slides/slide26.xml"></Relationship><Relationship Id="rId72" Type="http://schemas.openxmlformats.org/officeDocument/2006/relationships/slide" Target="slides/slide27.xml"></Relationship><Relationship Id="rId73" Type="http://schemas.openxmlformats.org/officeDocument/2006/relationships/viewProps" Target="viewProps.xml"></Relationship><Relationship Id="rId7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>
                <a:solidFill>
                  <a:schemeClr val="tx1"/>
                </a:solidFill>
                <a:latin typeface="Calibri" charset="0"/>
                <a:ea typeface="맑은 고딕" charset="0"/>
              </a:rPr>
              <a:t>부제목을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>
                <a:solidFill>
                  <a:schemeClr val="tx1"/>
                </a:solidFill>
                <a:latin typeface="Calibri" charset="0"/>
                <a:ea typeface="맑은 고딕" charset="0"/>
              </a:rPr>
              <a:t>텍스트를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chemeClr val="tx1"/>
                </a:solidFill>
                <a:latin typeface="Calibri" charset="0"/>
                <a:ea typeface="맑은 고딕" charset="0"/>
              </a:rPr>
              <a:t>텍스트를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chemeClr val="tx1"/>
                </a:solidFill>
                <a:latin typeface="Calibri" charset="0"/>
                <a:ea typeface="맑은 고딕" charset="0"/>
              </a:rPr>
              <a:t>텍스트를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2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 sz="3200">
                <a:solidFill>
                  <a:schemeClr val="tx1"/>
                </a:solidFill>
                <a:latin typeface="Calibri Light" charset="0"/>
                <a:ea typeface="맑은 고딕" charset="0"/>
              </a:rPr>
              <a:t>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Calibri" charset="0"/>
                <a:ea typeface="맑은 고딕" charset="0"/>
              </a:rPr>
              <a:t>텍스트를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2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 sz="3200">
                <a:solidFill>
                  <a:schemeClr val="tx1"/>
                </a:solidFill>
                <a:latin typeface="Calibri Light" charset="0"/>
                <a:ea typeface="맑은 고딕" charset="0"/>
              </a:rPr>
              <a:t>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Calibri" charset="0"/>
                <a:ea typeface="맑은 고딕" charset="0"/>
              </a:rPr>
              <a:t>텍스트를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4400">
                <a:solidFill>
                  <a:schemeClr val="tx1"/>
                </a:solidFill>
                <a:latin typeface="Calibri Light" charset="0"/>
                <a:ea typeface="맑은 고딕" charset="0"/>
              </a:rPr>
              <a:t>제목을</a:t>
            </a:r>
            <a:r>
              <a:rPr>
                <a:latin typeface="맑은 고딕" charset="0"/>
                <a:ea typeface="맑은 고딕" charset="0"/>
              </a:rPr>
              <a:t>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2016-04-15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809812341.jpe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8428109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8144108446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0300114570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7873115814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9735120328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04971136827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2643121996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929511149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19551122995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1450117194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68341104827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42421185436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257532041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11403228467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31763246334.png"></Relationship><Relationship Id="rId3" Type="http://schemas.openxmlformats.org/officeDocument/2006/relationships/image" Target="../media/fImage511013256500.png"></Relationship><Relationship Id="rId4" Type="http://schemas.openxmlformats.org/officeDocument/2006/relationships/image" Target="../media/fImage173193289169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375221192391.png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664708928467.png"></Relationship><Relationship Id="rId3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image" Target="../media/fImage519653434604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fImage642231938467.png"></Relationship><Relationship Id="rId3" Type="http://schemas.openxmlformats.org/officeDocument/2006/relationships/image" Target="../media/fImage567391946334.png"></Relationship><Relationship Id="rId4" Type="http://schemas.openxmlformats.org/officeDocument/2006/relationships/image" Target="../media/fImage171561966500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602882841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81182449169.png"></Relationship><Relationship Id="rId2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38622455724.png"></Relationship><Relationship Id="rId2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123156461478.png"></Relationship><Relationship Id="rId2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6152106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1" descr="C:/Users/admin/AppData/Roaming/PolarisOffice/ETemp/10296_21153064/fImage98098123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230735" cy="6868160"/>
          </a:xfrm>
          <a:prstGeom prst="rect"/>
          <a:noFill/>
        </p:spPr>
      </p:pic>
      <p:sp>
        <p:nvSpPr>
          <p:cNvPr id="3" name="텍스트 상자 22"/>
          <p:cNvSpPr txBox="1">
            <a:spLocks/>
          </p:cNvSpPr>
          <p:nvPr/>
        </p:nvSpPr>
        <p:spPr>
          <a:xfrm rot="0">
            <a:off x="10887075" y="6210300"/>
            <a:ext cx="103886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맑은 고딕" charset="0"/>
                <a:ea typeface="맑은 고딕" charset="0"/>
              </a:rPr>
              <a:t>황준</a:t>
            </a:r>
            <a:r>
              <a:rPr lang="ko-KR" sz="2200">
                <a:latin typeface="맑은 고딕" charset="0"/>
                <a:ea typeface="맑은 고딕" charset="0"/>
              </a:rPr>
              <a:t>영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admin/AppData/Roaming/PolarisOffice/ETemp/10296_21153064/fImage11842810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275" y="561975"/>
            <a:ext cx="11449685" cy="6296025"/>
          </a:xfrm>
          <a:prstGeom prst="rect"/>
          <a:noFill/>
        </p:spPr>
      </p:pic>
      <p:sp>
        <p:nvSpPr>
          <p:cNvPr id="3" name="텍스트 상자 31"/>
          <p:cNvSpPr txBox="1">
            <a:spLocks/>
          </p:cNvSpPr>
          <p:nvPr/>
        </p:nvSpPr>
        <p:spPr>
          <a:xfrm rot="0">
            <a:off x="676275" y="190500"/>
            <a:ext cx="1153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주</a:t>
            </a:r>
            <a:r>
              <a:rPr sz="1800">
                <a:latin typeface="맑은 고딕" charset="0"/>
                <a:ea typeface="맑은 고딕" charset="0"/>
              </a:rPr>
              <a:t>요화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5"/>
          <p:cNvSpPr>
            <a:spLocks/>
          </p:cNvSpPr>
          <p:nvPr/>
        </p:nvSpPr>
        <p:spPr>
          <a:xfrm rot="0">
            <a:off x="88900" y="161290"/>
            <a:ext cx="459105" cy="396240"/>
          </a:xfrm>
          <a:prstGeom prst="snip1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600">
              <a:solidFill>
                <a:srgbClr val="00007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admin/AppData/Roaming/PolarisOffice/ETemp/10296_21153064/fImage98144108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0170"/>
            <a:ext cx="12192635" cy="6677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3" descr="C:/Users/admin/AppData/Roaming/PolarisOffice/ETemp/10296_21153064/fImage140300114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4310" y="0"/>
            <a:ext cx="1180338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C:/Users/admin/AppData/Roaming/PolarisOffice/ETemp/10296_21153064/fImage47873115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14270" y="614045"/>
            <a:ext cx="7363460" cy="5629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9" descr="C:/Users/admin/AppData/Roaming/PolarisOffice/ETemp/10296_21153064/fImage12973512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83185"/>
            <a:ext cx="12192635" cy="6691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C:/Users/admin/AppData/Roaming/PolarisOffice/ETemp/10296_21153064/fImage10049711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935" y="0"/>
            <a:ext cx="1196213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0" descr="C:/Users/admin/AppData/Roaming/PolarisOffice/ETemp/10296_21153064/fImage5264312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9445" y="152400"/>
            <a:ext cx="8373110" cy="655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C:/Users/admin/AppData/Roaming/PolarisOffice/ETemp/10296_21153064/fImage109295111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" y="0"/>
            <a:ext cx="1201420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 descr="C:/Users/admin/AppData/Roaming/PolarisOffice/ETemp/10296_21153064/fImage8195511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5495" y="0"/>
            <a:ext cx="808101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 descr="C:/Users/admin/AppData/Roaming/PolarisOffice/ETemp/10296_21153064/fImage151450117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690" y="0"/>
            <a:ext cx="1029462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4296410" y="380365"/>
            <a:ext cx="7489825" cy="1290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2524760" y="380365"/>
            <a:ext cx="8344535" cy="129032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688590" y="504190"/>
            <a:ext cx="1043305" cy="1043305"/>
          </a:xfrm>
          <a:prstGeom prst="ellipse"/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3600" b="1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5266690" y="1941830"/>
            <a:ext cx="6519545" cy="1290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495040" y="1941830"/>
            <a:ext cx="6939280" cy="129032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B0F0">
                  <a:satMod val="115000"/>
                  <a:shade val="30000"/>
                </a:srgbClr>
              </a:gs>
              <a:gs pos="50000">
                <a:srgbClr val="00B0F0">
                  <a:satMod val="115000"/>
                  <a:shade val="67500"/>
                </a:srgbClr>
              </a:gs>
              <a:gs pos="100000">
                <a:srgbClr val="00B0F0">
                  <a:satMod val="115000"/>
                  <a:shade val="100000"/>
                </a:srgbClr>
              </a:gs>
            </a:gsLst>
            <a:lin ang="0" scaled="1"/>
          </a:gra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658870" y="2065655"/>
            <a:ext cx="1043305" cy="1043305"/>
          </a:xfrm>
          <a:prstGeom prst="ellipse"/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 b="1">
                <a:solidFill>
                  <a:srgbClr val="0080B5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3600" b="1">
              <a:solidFill>
                <a:srgbClr val="0080B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5686425" y="3458845"/>
            <a:ext cx="6099810" cy="1290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775" y="3458845"/>
            <a:ext cx="6099810" cy="129032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4078605" y="3582035"/>
            <a:ext cx="1043305" cy="1043305"/>
          </a:xfrm>
          <a:prstGeom prst="ellipse"/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 b="1">
                <a:solidFill>
                  <a:srgbClr val="FF7C8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3600" b="1">
              <a:solidFill>
                <a:srgbClr val="FF7C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4087495" y="787400"/>
            <a:ext cx="4119880" cy="4305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목적</a:t>
            </a:r>
            <a:r>
              <a:rPr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 및 </a:t>
            </a:r>
            <a:r>
              <a:rPr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개발환경</a:t>
            </a:r>
            <a:endParaRPr lang="ko-KR" altLang="en-US" sz="2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5035550" y="2379345"/>
            <a:ext cx="4119880" cy="4305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프로세스</a:t>
            </a:r>
            <a:r>
              <a:rPr 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및 용어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5377180" y="3883025"/>
            <a:ext cx="4119880" cy="4305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주요화면</a:t>
            </a:r>
            <a:endParaRPr lang="ko-KR" altLang="en-US" sz="2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4254500" y="5020310"/>
            <a:ext cx="7531100" cy="1290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2483485" y="5020310"/>
            <a:ext cx="7306310" cy="129032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2647315" y="5143500"/>
            <a:ext cx="1043305" cy="1043305"/>
          </a:xfrm>
          <a:prstGeom prst="ellipse"/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 b="1">
                <a:solidFill>
                  <a:srgbClr val="92D050"/>
                </a:solidFill>
                <a:latin typeface="맑은 고딕" charset="0"/>
                <a:ea typeface="맑은 고딕" charset="0"/>
              </a:rPr>
              <a:t>04</a:t>
            </a:r>
            <a:endParaRPr lang="ko-KR" altLang="en-US" sz="3600" b="1">
              <a:solidFill>
                <a:srgbClr val="92D05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4010025" y="5433060"/>
            <a:ext cx="4119880" cy="4305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lang="ko-KR"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개발서</a:t>
            </a:r>
            <a:r>
              <a:rPr lang="ko-KR"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1"/>
                </a:solidFill>
                <a:latin typeface="맑은 고딕" charset="0"/>
                <a:ea typeface="맑은 고딕" charset="0"/>
              </a:rPr>
              <a:t>및 테이블</a:t>
            </a:r>
            <a:endParaRPr lang="ko-KR" altLang="en-US" sz="2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46990" y="2587625"/>
            <a:ext cx="2957830" cy="12001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80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맑은 고딕" charset="0"/>
              </a:rPr>
              <a:t>WMS</a:t>
            </a:r>
            <a:r>
              <a:rPr sz="480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맑은 고딕" charset="0"/>
              </a:rPr>
              <a:t>  </a:t>
            </a:r>
            <a:endParaRPr lang="ko-KR" altLang="en-US" sz="480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맑은 고딕" charset="0"/>
              </a:rPr>
              <a:t>창고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맑은 고딕" charset="0"/>
              </a:rPr>
              <a:t> 관리 시스템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admin/AppData/Roaming/PolarisOffice/ETemp/10296_21153064/fImage116834110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62230"/>
            <a:ext cx="12192635" cy="6733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7" descr="C:/Users/admin/AppData/Roaming/PolarisOffice/ETemp/10296_21153064/fImage9424211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5355" y="0"/>
            <a:ext cx="1032129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/AppData/Roaming/PolarisOffice/ETemp/11720_8635544/fImage6257532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9240" y="1101725"/>
            <a:ext cx="8559165" cy="543877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 rot="0">
            <a:off x="331470" y="331470"/>
            <a:ext cx="21863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저</a:t>
            </a:r>
            <a:r>
              <a:rPr lang="ko-KR" sz="1800">
                <a:latin typeface="맑은 고딕" charset="0"/>
                <a:ea typeface="맑은 고딕" charset="0"/>
              </a:rPr>
              <a:t>장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admin/AppData/Roaming/PolarisOffice/ETemp/11720_8635544/fImage9114032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1450" y="106045"/>
            <a:ext cx="7706360" cy="6306185"/>
          </a:xfrm>
          <a:prstGeom prst="rect"/>
          <a:noFill/>
        </p:spPr>
      </p:pic>
      <p:sp>
        <p:nvSpPr>
          <p:cNvPr id="3" name="텍스트 상자 11"/>
          <p:cNvSpPr txBox="1">
            <a:spLocks/>
          </p:cNvSpPr>
          <p:nvPr/>
        </p:nvSpPr>
        <p:spPr>
          <a:xfrm rot="0">
            <a:off x="331470" y="331470"/>
            <a:ext cx="21863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정렬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및 합계 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C:/Users/admin/AppData/Roaming/PolarisOffice/ETemp/11720_8635544/fImage5317632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2"/>
          <a:stretch>
            <a:fillRect/>
          </a:stretch>
        </p:blipFill>
        <p:spPr>
          <a:xfrm rot="0">
            <a:off x="73025" y="2580640"/>
            <a:ext cx="5169535" cy="3978275"/>
          </a:xfrm>
          <a:prstGeom prst="rect"/>
          <a:noFill/>
        </p:spPr>
      </p:pic>
      <p:pic>
        <p:nvPicPr>
          <p:cNvPr id="4" name="그림 6" descr="C:/Users/admin/AppData/Roaming/PolarisOffice/ETemp/11720_8635544/fImage5110132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7"/>
          <a:stretch>
            <a:fillRect/>
          </a:stretch>
        </p:blipFill>
        <p:spPr>
          <a:xfrm rot="0">
            <a:off x="5850890" y="2580640"/>
            <a:ext cx="5979160" cy="4041775"/>
          </a:xfrm>
          <a:prstGeom prst="rect"/>
          <a:noFill/>
        </p:spPr>
      </p:pic>
      <p:pic>
        <p:nvPicPr>
          <p:cNvPr id="5" name="그림 9" descr="C:/Users/admin/AppData/Roaming/PolarisOffice/ETemp/11720_8635544/fImage1731932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120" y="779780"/>
            <a:ext cx="4956175" cy="1783715"/>
          </a:xfrm>
          <a:prstGeom prst="rect"/>
          <a:noFill/>
        </p:spPr>
      </p:pic>
      <p:sp>
        <p:nvSpPr>
          <p:cNvPr id="6" name="텍스트 상자 12"/>
          <p:cNvSpPr txBox="1">
            <a:spLocks/>
          </p:cNvSpPr>
          <p:nvPr/>
        </p:nvSpPr>
        <p:spPr>
          <a:xfrm rot="0">
            <a:off x="331470" y="331470"/>
            <a:ext cx="21863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명세서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발행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 descr="C:/Users/admin/AppData/Roaming/PolarisOffice/ETemp/10296_21153064/fImage537522119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850" y="666750"/>
            <a:ext cx="11011535" cy="6191885"/>
          </a:xfrm>
          <a:prstGeom prst="rect"/>
          <a:noFill/>
        </p:spPr>
      </p:pic>
      <p:sp>
        <p:nvSpPr>
          <p:cNvPr id="3" name="텍스트 상자 30"/>
          <p:cNvSpPr txBox="1">
            <a:spLocks/>
          </p:cNvSpPr>
          <p:nvPr/>
        </p:nvSpPr>
        <p:spPr>
          <a:xfrm rot="0">
            <a:off x="676275" y="180975"/>
            <a:ext cx="1991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개발</a:t>
            </a:r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및 테이</a:t>
            </a:r>
            <a:r>
              <a:rPr lang="ko-KR" sz="1800">
                <a:latin typeface="맑은 고딕" charset="0"/>
                <a:ea typeface="맑은 고딕" charset="0"/>
              </a:rPr>
              <a:t>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6"/>
          <p:cNvSpPr>
            <a:spLocks/>
          </p:cNvSpPr>
          <p:nvPr/>
        </p:nvSpPr>
        <p:spPr>
          <a:xfrm rot="0">
            <a:off x="88900" y="161290"/>
            <a:ext cx="459105" cy="396240"/>
          </a:xfrm>
          <a:prstGeom prst="snip1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600">
              <a:solidFill>
                <a:srgbClr val="00007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3885" y="1107440"/>
            <a:ext cx="7315835" cy="5306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/AppData/Roaming/PolarisOffice/ETemp/10296_21153064/fImage51965343460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713105" y="180340"/>
            <a:ext cx="6278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MES(Manufacturing</a:t>
            </a:r>
            <a:r>
              <a:rPr lang="ko-KR" sz="1800">
                <a:latin typeface="맑은 고딕" charset="0"/>
                <a:ea typeface="맑은 고딕" charset="0"/>
              </a:rPr>
              <a:t> Execution System) 목적 및 개발 환경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4"/>
          <p:cNvSpPr txBox="1">
            <a:spLocks/>
          </p:cNvSpPr>
          <p:nvPr/>
        </p:nvSpPr>
        <p:spPr>
          <a:xfrm rot="0">
            <a:off x="112395" y="1399540"/>
            <a:ext cx="110578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조현장의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정확하고 실시간 정보 집계 및 분석을 통하여 생산 활동의 필요한 상황에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즉각적이고</a:t>
            </a:r>
            <a:r>
              <a:rPr lang="ko-KR" sz="1800">
                <a:latin typeface="맑은 고딕" charset="0"/>
                <a:ea typeface="맑은 고딕" charset="0"/>
              </a:rPr>
              <a:t> 유연하게 대응할 수 있는 ‘제조실행시스템’ 으로 특히 제조 프로세스에서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생산성을</a:t>
            </a:r>
            <a:r>
              <a:rPr lang="ko-KR" sz="1800">
                <a:latin typeface="맑은 고딕" charset="0"/>
                <a:ea typeface="맑은 고딕" charset="0"/>
              </a:rPr>
              <a:t> 향상 시킬 </a:t>
            </a:r>
            <a:r>
              <a:rPr lang="ko-KR" sz="1800">
                <a:latin typeface="맑은 고딕" charset="0"/>
                <a:ea typeface="맑은 고딕" charset="0"/>
              </a:rPr>
              <a:t>수 </a:t>
            </a:r>
            <a:r>
              <a:rPr lang="ko-KR" sz="1800">
                <a:latin typeface="맑은 고딕" charset="0"/>
                <a:ea typeface="맑은 고딕" charset="0"/>
              </a:rPr>
              <a:t>있는 이유인 4M(Man, Machine, Meterial, Method) 을 집중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</a:t>
            </a:r>
            <a:r>
              <a:rPr lang="ko-KR" sz="1800">
                <a:latin typeface="맑은 고딕" charset="0"/>
                <a:ea typeface="맑은 고딕" charset="0"/>
              </a:rPr>
              <a:t> 함으로서 생산성 향상 및 품질 개선 활동을 장려하고 기업의 부가 가치를 극대화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시켜주는</a:t>
            </a:r>
            <a:r>
              <a:rPr lang="ko-KR" sz="1800">
                <a:latin typeface="맑은 고딕" charset="0"/>
                <a:ea typeface="맑은 고딕" charset="0"/>
              </a:rPr>
              <a:t> 경영자 지</a:t>
            </a:r>
            <a:r>
              <a:rPr lang="ko-KR" sz="1800">
                <a:latin typeface="맑은 고딕" charset="0"/>
                <a:ea typeface="맑은 고딕" charset="0"/>
              </a:rPr>
              <a:t>원 </a:t>
            </a:r>
            <a:r>
              <a:rPr lang="ko-KR" sz="1800">
                <a:latin typeface="맑은 고딕" charset="0"/>
                <a:ea typeface="맑은 고딕" charset="0"/>
              </a:rPr>
              <a:t>시스템이다.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"/>
          <p:cNvSpPr txBox="1">
            <a:spLocks/>
          </p:cNvSpPr>
          <p:nvPr/>
        </p:nvSpPr>
        <p:spPr>
          <a:xfrm rot="0">
            <a:off x="265430" y="1002665"/>
            <a:ext cx="1936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MES</a:t>
            </a:r>
            <a:r>
              <a:rPr sz="1800" b="1">
                <a:latin typeface="맑은 고딕" charset="0"/>
                <a:ea typeface="맑은 고딕" charset="0"/>
              </a:rPr>
              <a:t> 시스템 개요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7"/>
          <p:cNvSpPr txBox="1">
            <a:spLocks/>
          </p:cNvSpPr>
          <p:nvPr/>
        </p:nvSpPr>
        <p:spPr>
          <a:xfrm rot="0">
            <a:off x="120015" y="4060190"/>
            <a:ext cx="11057890" cy="1477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본</a:t>
            </a:r>
            <a:r>
              <a:rPr sz="1800">
                <a:latin typeface="맑은 고딕" charset="0"/>
                <a:ea typeface="맑은 고딕" charset="0"/>
              </a:rPr>
              <a:t> 강의는 C# 프로그래 밍 언어 및 MS-SQL DataBase 를 사용하여 모듈화 된 실무 패키지 프로그램을 이</a:t>
            </a:r>
            <a:r>
              <a:rPr sz="1800">
                <a:latin typeface="맑은 고딕" charset="0"/>
                <a:ea typeface="맑은 고딕" charset="0"/>
              </a:rPr>
              <a:t>용</a:t>
            </a:r>
            <a:r>
              <a:rPr sz="1800">
                <a:latin typeface="맑은 고딕" charset="0"/>
                <a:ea typeface="맑은 고딕" charset="0"/>
              </a:rPr>
              <a:t>  하여 스마트 팩토리 사업의 주요 시스템 중 하나인 MES 시스템의 전반적인 이해 와 가상 프로젝트 진</a:t>
            </a:r>
            <a:r>
              <a:rPr sz="1800">
                <a:latin typeface="맑은 고딕" charset="0"/>
                <a:ea typeface="맑은 고딕" charset="0"/>
              </a:rPr>
              <a:t>행</a:t>
            </a:r>
            <a:r>
              <a:rPr sz="1800">
                <a:latin typeface="맑은 고딕" charset="0"/>
                <a:ea typeface="맑은 고딕" charset="0"/>
              </a:rPr>
              <a:t> 을  통한 개발자의 역할 및 MES 시스템 구축 경험을 목표로 강의 한다.  실무에서 사용되는 프로그래밍 </a:t>
            </a:r>
            <a:r>
              <a:rPr sz="1800">
                <a:latin typeface="맑은 고딕" charset="0"/>
                <a:ea typeface="맑은 고딕" charset="0"/>
              </a:rPr>
              <a:t>기술을</a:t>
            </a:r>
            <a:r>
              <a:rPr sz="1800">
                <a:latin typeface="맑은 고딕" charset="0"/>
                <a:ea typeface="맑은 고딕" charset="0"/>
              </a:rPr>
              <a:t> 습득하고 MES 시스템의 핵심 화면을 직접 개발 및 적용 하여 봄으로  서 프로젝트의 흐름 을 이해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시스템 구축 업무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8"/>
          <p:cNvSpPr txBox="1">
            <a:spLocks/>
          </p:cNvSpPr>
          <p:nvPr/>
        </p:nvSpPr>
        <p:spPr>
          <a:xfrm rot="0">
            <a:off x="267970" y="3705860"/>
            <a:ext cx="24745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MES</a:t>
            </a:r>
            <a:r>
              <a:rPr sz="1800" b="1">
                <a:latin typeface="맑은 고딕" charset="0"/>
                <a:ea typeface="맑은 고딕" charset="0"/>
              </a:rPr>
              <a:t> 시스템 학습 목적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도형 33"/>
          <p:cNvSpPr>
            <a:spLocks/>
          </p:cNvSpPr>
          <p:nvPr/>
        </p:nvSpPr>
        <p:spPr>
          <a:xfrm rot="0">
            <a:off x="88900" y="161290"/>
            <a:ext cx="459105" cy="396240"/>
          </a:xfrm>
          <a:prstGeom prst="snip1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1600">
              <a:solidFill>
                <a:srgbClr val="00007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admin/AppData/Roaming/PolarisOffice/ETemp/10296_21153064/fImage64223193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2720" y="1209040"/>
            <a:ext cx="5386705" cy="906780"/>
          </a:xfrm>
          <a:prstGeom prst="rect"/>
          <a:noFill/>
        </p:spPr>
      </p:pic>
      <p:pic>
        <p:nvPicPr>
          <p:cNvPr id="3" name="Picture " descr="C:/Users/admin/AppData/Roaming/PolarisOffice/ETemp/10296_21153064/fImage56739194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5510" y="2114550"/>
            <a:ext cx="6461125" cy="18980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671830" y="429895"/>
            <a:ext cx="20180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개발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환경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admin/AppData/Roaming/PolarisOffice/ETemp/10296_21153064/fImage17156196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2085" y="4345940"/>
            <a:ext cx="1040765" cy="1174750"/>
          </a:xfrm>
          <a:prstGeom prst="rect"/>
          <a:noFill/>
        </p:spPr>
      </p:pic>
      <p:sp>
        <p:nvSpPr>
          <p:cNvPr id="6" name="Rect 0"/>
          <p:cNvSpPr txBox="1">
            <a:spLocks/>
          </p:cNvSpPr>
          <p:nvPr/>
        </p:nvSpPr>
        <p:spPr>
          <a:xfrm rot="0">
            <a:off x="7421245" y="1605280"/>
            <a:ext cx="4573905" cy="2787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</a:t>
            </a:r>
            <a:r>
              <a:rPr sz="1800">
                <a:latin typeface="Calibri" charset="0"/>
                <a:ea typeface="맑은 고딕" charset="0"/>
              </a:rPr>
              <a:t> Soft Visual Studio 2022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420610" y="3289300"/>
            <a:ext cx="4573905" cy="2787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MS-SQL</a:t>
            </a:r>
            <a:r>
              <a:rPr sz="1800">
                <a:latin typeface="Calibri" charset="0"/>
                <a:ea typeface="맑은 고딕" charset="0"/>
              </a:rPr>
              <a:t> 2019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" b="1202"/>
          <a:stretch>
            <a:fillRect/>
          </a:stretch>
        </p:blipFill>
        <p:spPr>
          <a:xfrm rot="0">
            <a:off x="1500505" y="1120140"/>
            <a:ext cx="9030335" cy="3620135"/>
          </a:xfrm>
          <a:prstGeom prst="rect"/>
          <a:noFill/>
        </p:spPr>
      </p:pic>
      <p:sp>
        <p:nvSpPr>
          <p:cNvPr id="3" name="텍스트 상자 28"/>
          <p:cNvSpPr txBox="1">
            <a:spLocks/>
          </p:cNvSpPr>
          <p:nvPr/>
        </p:nvSpPr>
        <p:spPr>
          <a:xfrm rot="0">
            <a:off x="5089525" y="5052695"/>
            <a:ext cx="1864360" cy="2787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TO-BE</a:t>
            </a:r>
            <a:r>
              <a:rPr sz="2000">
                <a:latin typeface="맑은 고딕" charset="0"/>
                <a:ea typeface="맑은 고딕" charset="0"/>
              </a:rPr>
              <a:t> 프로세스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9"/>
          <p:cNvSpPr txBox="1">
            <a:spLocks/>
          </p:cNvSpPr>
          <p:nvPr/>
        </p:nvSpPr>
        <p:spPr>
          <a:xfrm rot="0">
            <a:off x="609600" y="180975"/>
            <a:ext cx="1941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프로세</a:t>
            </a:r>
            <a:r>
              <a:rPr sz="1800">
                <a:latin typeface="맑은 고딕" charset="0"/>
                <a:ea typeface="맑은 고딕" charset="0"/>
              </a:rPr>
              <a:t>스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및 용어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34"/>
          <p:cNvSpPr>
            <a:spLocks/>
          </p:cNvSpPr>
          <p:nvPr/>
        </p:nvSpPr>
        <p:spPr>
          <a:xfrm rot="0">
            <a:off x="88900" y="161290"/>
            <a:ext cx="459105" cy="396240"/>
          </a:xfrm>
          <a:prstGeom prst="snip1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rgbClr val="00007E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600">
              <a:solidFill>
                <a:srgbClr val="00007E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admin/AppData/Roaming/PolarisOffice/ETemp/10296_21153064/fImage18118244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>
            <a:fillRect/>
          </a:stretch>
        </p:blipFill>
        <p:spPr>
          <a:xfrm rot="0">
            <a:off x="1653540" y="922020"/>
            <a:ext cx="8885555" cy="4450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admin/AppData/Roaming/PolarisOffice/ETemp/10296_21153064/fImage3862245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0" y="1051560"/>
            <a:ext cx="9297035" cy="4755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admin/AppData/Roaming/PolarisOffice/ETemp/10296_21153064/fImage12315646147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admin/AppData/Roaming/PolarisOffice/ETemp/10296_21153064/fImage7615210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황준영</cp:lastModifiedBy>
  <dc:title>PowerPoint 프레젠테이션</dc:title>
  <cp:version>9.104.151.49087</cp:version>
</cp:coreProperties>
</file>