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FB35A-FF3D-486C-AE89-87EB18CD4287}">
  <a:tblStyle styleId="{7DBFB35A-FF3D-486C-AE89-87EB18CD4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79597402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0795974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7a90621e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7a9062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8bc98a5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8bc98a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79597402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795974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7959740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795974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7959740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795974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1484833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148483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07959740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079597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07959740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0795974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aa1bd02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aa1bd0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07959740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0795974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10a8505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10a850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0a8505b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0a8505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10a8505b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10a8505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57a90621e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57a9062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10a8505b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10a8505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514848332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5148483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79597402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0795974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8046ff39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48046ff3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07959740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0795974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8046ff39_6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48046ff3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d7973e1e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d7973e1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d7973e1ea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d7973e1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d7973e1ea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d7973e1e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10a8505b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10a8505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10a8505b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10a8505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0a8505bf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0a8505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67de34d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567de3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5aa1bd02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5aa1bd0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8bc98a5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8bc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8bc98a5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8bc98a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7a90621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7a9062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8bc98a5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8bc98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rov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lovre.pesut@megatrend.com" TargetMode="External"/><Relationship Id="rId4" Type="http://schemas.openxmlformats.org/officeDocument/2006/relationships/hyperlink" Target="mailto:lovre@efektivnialtruizam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Priručnik za preživljavanje?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174075" y="522275"/>
            <a:ext cx="795852" cy="795852"/>
          </a:xfrm>
          <a:prstGeom prst="lightningBol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Roberts et al. 2021 – Zašto radovi nisu uvršteni II, Deep Learning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Nedostatna dokumentacija o: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Tome kako je konačan model izabran (61%)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Metodama pretprocesiranja slika (58%)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Detalji trening procedure (npr. Optimizator, funkcija gubitka, hiperparametri) (49%)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Detalji o modelu su bitni!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127" name="Google Shape;127;p22"/>
          <p:cNvSpPr txBox="1"/>
          <p:nvPr>
            <p:ph idx="4294967295" type="subTitle"/>
          </p:nvPr>
        </p:nvSpPr>
        <p:spPr>
          <a:xfrm>
            <a:off x="1603800" y="2488801"/>
            <a:ext cx="5936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Za replikaciju su neophodni detalji o proceduri selekcije modela, metode pretprocesiranja, hiperparametri, itd.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128" name="Google Shape;128;p22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29" name="Google Shape;129;p2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241650" y="21725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Roberts et al. 2021 – A i među onima koji su uvršteni..., Deep Learning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Od 37 uvrštenih: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>
                <a:highlight>
                  <a:schemeClr val="dk1"/>
                </a:highlight>
              </a:rPr>
              <a:t>   -</a:t>
            </a:r>
            <a:r>
              <a:rPr lang="en" sz="1900"/>
              <a:t> ih nije napravilo bilo kakvu eksternu validaciju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>
                <a:highlight>
                  <a:schemeClr val="dk1"/>
                </a:highlight>
              </a:rPr>
              <a:t> </a:t>
            </a:r>
            <a:r>
              <a:rPr lang="en" sz="1900">
                <a:highlight>
                  <a:schemeClr val="dk1"/>
                </a:highlight>
              </a:rPr>
              <a:t>  -</a:t>
            </a:r>
            <a:r>
              <a:rPr lang="en" sz="1900"/>
              <a:t> ih nije koristilo statističke testove kako bi procijenili značajnost ili odredili confidence intervale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>
                <a:highlight>
                  <a:schemeClr val="dk1"/>
                </a:highlight>
              </a:rPr>
              <a:t>-  -</a:t>
            </a:r>
            <a:r>
              <a:rPr lang="en" sz="1900"/>
              <a:t> ih nije dalo informacije o demografiji u različitim skupovima podataka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241650" y="21725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Roberts et al. 2021 – A i među onima koji su uvršteni..., Deep Learning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Od 37 uvrštenih: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29 ih nije napravilo bilo kakvu eksternu validaciju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26 ih nije koristilo statističke testove kako bi procijenili značajnost ili odredili confidence intervale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26 ih nije dalo informacije o demografiji u različitim skupovima podataka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ctrTitle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Eksterna validacija je neophodna.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152" name="Google Shape;152;p25"/>
          <p:cNvSpPr txBox="1"/>
          <p:nvPr>
            <p:ph idx="4294967295" type="subTitle"/>
          </p:nvPr>
        </p:nvSpPr>
        <p:spPr>
          <a:xfrm>
            <a:off x="1603675" y="2705489"/>
            <a:ext cx="5936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Ima jedna priča o tenkovima i noći...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153" name="Google Shape;153;p25"/>
          <p:cNvGrpSpPr/>
          <p:nvPr/>
        </p:nvGrpSpPr>
        <p:grpSpPr>
          <a:xfrm>
            <a:off x="4233488" y="499000"/>
            <a:ext cx="677029" cy="1103729"/>
            <a:chOff x="6730350" y="2315900"/>
            <a:chExt cx="257700" cy="420100"/>
          </a:xfrm>
        </p:grpSpPr>
        <p:sp>
          <p:nvSpPr>
            <p:cNvPr id="154" name="Google Shape;154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241650" y="21725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bias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Nije mu podložna samo umjetna inteligencija: anti-tenk psi!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Dvije bolnice specijaliziraju se za različite bolesti i svaka ima specifičnu anotaciju na npr. rendgenu.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CNN za problematične lezije na koži: ravnalo kao feature.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241650" y="21725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Zaključci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</a:t>
            </a:r>
            <a:r>
              <a:rPr lang="en" sz="1900"/>
              <a:t>Ten papers used cross-validation to evaluate model performance...”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“... one used both cross-validation and an external test set”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Itd. :(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proper use of simplicity I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25" y="619475"/>
            <a:ext cx="3697401" cy="40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875" y="1265150"/>
            <a:ext cx="4112151" cy="28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proper use of simplicity II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00" y="1125922"/>
            <a:ext cx="4428400" cy="2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proper use of simplicity III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13" y="1109850"/>
            <a:ext cx="7769977" cy="2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Pozadina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Megatrend poslovna rješenja već 30 godina radi u IT industriji</a:t>
            </a:r>
            <a:endParaRPr sz="19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01" y="2243975"/>
            <a:ext cx="6779151" cy="1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241650" y="106980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proper use of simplicity</a:t>
            </a:r>
            <a:r>
              <a:rPr lang="en"/>
              <a:t> IV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916650" y="897475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Idealan workflow: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Jednostavniji-nego-što-zamišljate baseline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Malo-kompleksniji-ali-još-jednostavniji-nego-što-zamišljate baseline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Linearna/logistička regresija – razumjeti zašto failaju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Kompleksniji modeli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Cross-validation? We can do better!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125" y="700088"/>
            <a:ext cx="6667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u vremenskim nizovima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725" y="1021125"/>
            <a:ext cx="60102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Replikacije šire u znanosti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Reproducibility project na Sveučilištu u Virginiji je, od 2011. do 2015., pokušao replicirati 100 studija u psihologiji. [Samo ili čak?]</a:t>
            </a:r>
            <a:r>
              <a:rPr lang="en"/>
              <a:t> </a:t>
            </a:r>
            <a:r>
              <a:rPr lang="en">
                <a:highlight>
                  <a:schemeClr val="accent4"/>
                </a:highlight>
              </a:rPr>
              <a:t>    - </a:t>
            </a:r>
            <a:r>
              <a:rPr lang="en">
                <a:highlight>
                  <a:schemeClr val="lt1"/>
                </a:highlight>
              </a:rPr>
              <a:t> ih se repliciralo.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>
                <a:highlight>
                  <a:schemeClr val="lt1"/>
                </a:highlight>
              </a:rPr>
              <a:t>Po određenim statistikama oko  </a:t>
            </a:r>
            <a:r>
              <a:rPr lang="en">
                <a:highlight>
                  <a:schemeClr val="dk1"/>
                </a:highlight>
              </a:rPr>
              <a:t>    -</a:t>
            </a:r>
            <a:r>
              <a:rPr lang="en">
                <a:highlight>
                  <a:schemeClr val="lt1"/>
                </a:highlight>
              </a:rPr>
              <a:t>% machine learning projekata nikada ne dođe u produkciju.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Replikacije šire u znanosti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Reproducibility project na Sveučilištu u Virginiji je, od 2011. do 2015., pokušao replicirati 100 studija u psihologiji. [Samo ili čak?] 35</a:t>
            </a:r>
            <a:r>
              <a:rPr lang="en">
                <a:highlight>
                  <a:schemeClr val="lt1"/>
                </a:highlight>
              </a:rPr>
              <a:t> ih se repliciralo.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>
                <a:highlight>
                  <a:schemeClr val="lt1"/>
                </a:highlight>
              </a:rPr>
              <a:t>Po određenim statistikama oko 90% machine learning projekata nikada ne dođe u produkciju.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Zašto, dake, replikacijska kriza?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916650" y="66900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75" y="599287"/>
            <a:ext cx="7190458" cy="4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“The reviewer, the funder, and the person on the street, all think that defensiveness is how you do science; and how you manage, and how you make law - that the essence of civilization is to avoid things being criticizable.”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Eliezer Yudkowsky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expected virtue of falsification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50" y="460550"/>
            <a:ext cx="6325857" cy="4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1933200" y="2265474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Kauzalna analiza</a:t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“If I could sum up the message of this book in one pithy phrase, it would be that you are smarter than your data. Data do not understand causes and effects; humans do.”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Judea Pearl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685800" y="11052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1. O metodologiji i drugim nužnim zlima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Ili: O nekim pogreškama koje sam učinio</a:t>
            </a:r>
            <a:endParaRPr sz="1800"/>
          </a:p>
        </p:txBody>
      </p:sp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3. Demo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685800" y="3659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Napokon nešto što se može kopipejstati!</a:t>
            </a:r>
            <a:endParaRPr sz="1800"/>
          </a:p>
        </p:txBody>
      </p:sp>
      <p:sp>
        <p:nvSpPr>
          <p:cNvPr id="75" name="Google Shape;75;p14"/>
          <p:cNvSpPr txBox="1"/>
          <p:nvPr>
            <p:ph idx="4294967295" type="ctrTitle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2. Kauzalna analiza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Kako polako počinjemo formalizirati uzroke i posljedice</a:t>
            </a:r>
            <a:endParaRPr sz="18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173925" y="118350"/>
            <a:ext cx="795900" cy="7959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Još malo medicine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⊡"/>
            </a:pPr>
            <a:r>
              <a:rPr lang="en" sz="2000"/>
              <a:t>Uspoređujemo dva tretmana (A i B) za liječenje bubrežnih kamenaca.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⊡"/>
            </a:pPr>
            <a:r>
              <a:rPr lang="en" sz="2000"/>
              <a:t>Tretman A bolje liječi (ima veću stopu uspješnosti) za veće kamence.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⊡"/>
            </a:pPr>
            <a:r>
              <a:rPr lang="en" sz="2000"/>
              <a:t>Tretman A bolje liječi (ima veću stopu uspješnosti) za manje kamence.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⊡"/>
            </a:pPr>
            <a:r>
              <a:rPr lang="en" sz="2000"/>
              <a:t>Tretman B bolje liječi (ima veću stopu uspješnosti) kada se gledaju i manji i veći kamenci.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Tablica uspješnosti tretmana</a:t>
            </a:r>
            <a:endParaRPr/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1857250" y="15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{7DBFB35A-FF3D-486C-AE89-87EB18CD4287}</a:tableStyleId>
              </a:tblPr>
              <a:tblGrid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Tretman A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Tretman B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Mali kamenac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 od 87 (93%)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234 od 270 (87%)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Veliki kamenac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 od 263 (73%)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 od 80 (69%)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Ukupno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273 od 350 (78%)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289 od 350 (83%)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(Matematički interludij)</a:t>
            </a:r>
            <a:endParaRPr/>
          </a:p>
        </p:txBody>
      </p:sp>
      <p:graphicFrame>
        <p:nvGraphicFramePr>
          <p:cNvPr id="283" name="Google Shape;283;p43"/>
          <p:cNvGraphicFramePr/>
          <p:nvPr/>
        </p:nvGraphicFramePr>
        <p:xfrm>
          <a:off x="1857250" y="15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{7DBFB35A-FF3D-486C-AE89-87EB18CD4287}</a:tableStyleId>
              </a:tblPr>
              <a:tblGrid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Tretman A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Tretman B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Mali kamenac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od 100 (99%)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98999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od 100000 (~99%)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Veliki kamenac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1000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od 100000 (1%)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od 101 (~1%)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Ukupno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1099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od 100100 (~1%)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99000 od 100101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(~99%)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4294967295" type="ctrTitle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Zašto kauzalna analiza?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290" name="Google Shape;290;p44"/>
          <p:cNvSpPr txBox="1"/>
          <p:nvPr>
            <p:ph idx="4294967295" type="subTitle"/>
          </p:nvPr>
        </p:nvSpPr>
        <p:spPr>
          <a:xfrm>
            <a:off x="1603800" y="2488801"/>
            <a:ext cx="5936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Jer klasična statistika / ML nemaju mehanizme za odgovaranja na pitanja </a:t>
            </a:r>
            <a:r>
              <a:rPr lang="en" sz="1800">
                <a:solidFill>
                  <a:schemeClr val="accent1"/>
                </a:solidFill>
              </a:rPr>
              <a:t>“zašto?”</a:t>
            </a:r>
            <a:r>
              <a:rPr lang="en" sz="1800">
                <a:solidFill>
                  <a:srgbClr val="CCCCCC"/>
                </a:solidFill>
              </a:rPr>
              <a:t> i </a:t>
            </a:r>
            <a:r>
              <a:rPr lang="en" sz="1800">
                <a:solidFill>
                  <a:schemeClr val="accent1"/>
                </a:solidFill>
              </a:rPr>
              <a:t>“što ako?”</a:t>
            </a:r>
            <a:r>
              <a:rPr lang="en" sz="1800">
                <a:solidFill>
                  <a:srgbClr val="D9D9D9"/>
                </a:solidFill>
              </a:rPr>
              <a:t>.</a:t>
            </a:r>
            <a:endParaRPr sz="1800">
              <a:solidFill>
                <a:srgbClr val="D9D9D9"/>
              </a:solidFill>
            </a:endParaRPr>
          </a:p>
        </p:txBody>
      </p:sp>
      <p:grpSp>
        <p:nvGrpSpPr>
          <p:cNvPr id="291" name="Google Shape;291;p44"/>
          <p:cNvGrpSpPr/>
          <p:nvPr/>
        </p:nvGrpSpPr>
        <p:grpSpPr>
          <a:xfrm>
            <a:off x="4233488" y="499000"/>
            <a:ext cx="677029" cy="1103729"/>
            <a:chOff x="6730350" y="2315900"/>
            <a:chExt cx="257700" cy="420100"/>
          </a:xfrm>
        </p:grpSpPr>
        <p:sp>
          <p:nvSpPr>
            <p:cNvPr id="292" name="Google Shape;292;p4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5" name="Google Shape;295;p4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03" name="Google Shape;303;p4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Kratki tehnički primjeri iz kauzalne analize – Usmjereni aciklički grafovi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00" y="678575"/>
            <a:ext cx="7921200" cy="38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1" name="Google Shape;311;p4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Kratki tehnički primjeri iz kauzalne analize – Lanci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581325" y="859200"/>
            <a:ext cx="4733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 i B su zavisni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Za neke a, b: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P(B = b|A=a) != P(B=b)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 i C su zavisni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Za neke b, c: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P(C=c|B=b) != P(C=c)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 i C su vjerojatno zavisni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Za neke a, c: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P(C=c | A=a) != P(C=c)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 i A su nezavisni, uvjetno na B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Za sve a, b, c: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P(C=c|B=b, A=a) = P(C=c|B=b)</a:t>
            </a:r>
            <a:endParaRPr sz="1900"/>
          </a:p>
        </p:txBody>
      </p:sp>
      <p:sp>
        <p:nvSpPr>
          <p:cNvPr id="313" name="Google Shape;313;p46"/>
          <p:cNvSpPr txBox="1"/>
          <p:nvPr/>
        </p:nvSpPr>
        <p:spPr>
          <a:xfrm>
            <a:off x="1500300" y="1011375"/>
            <a:ext cx="47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Droid Serif"/>
                <a:ea typeface="Droid Serif"/>
                <a:cs typeface="Droid Serif"/>
                <a:sym typeface="Droid Serif"/>
              </a:rPr>
              <a:t>A</a:t>
            </a:r>
            <a:endParaRPr sz="26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1500300" y="2187600"/>
            <a:ext cx="47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Droid Serif"/>
                <a:ea typeface="Droid Serif"/>
                <a:cs typeface="Droid Serif"/>
                <a:sym typeface="Droid Serif"/>
              </a:rPr>
              <a:t>B</a:t>
            </a:r>
            <a:endParaRPr sz="26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1500300" y="3363825"/>
            <a:ext cx="47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Droid Serif"/>
                <a:ea typeface="Droid Serif"/>
                <a:cs typeface="Droid Serif"/>
                <a:sym typeface="Droid Serif"/>
              </a:rPr>
              <a:t>C</a:t>
            </a:r>
            <a:endParaRPr sz="26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16" name="Google Shape;316;p46"/>
          <p:cNvCxnSpPr/>
          <p:nvPr/>
        </p:nvCxnSpPr>
        <p:spPr>
          <a:xfrm>
            <a:off x="1707775" y="1525375"/>
            <a:ext cx="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6"/>
          <p:cNvCxnSpPr/>
          <p:nvPr/>
        </p:nvCxnSpPr>
        <p:spPr>
          <a:xfrm>
            <a:off x="1707775" y="2700775"/>
            <a:ext cx="84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ctrTitle"/>
          </p:nvPr>
        </p:nvSpPr>
        <p:spPr>
          <a:xfrm>
            <a:off x="1964725" y="25058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– DoWhy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37" y="459363"/>
            <a:ext cx="7513276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Repozitorij u kojem je kod, prezentacija, reference (koje pusham uskoro), je na: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https://github.com/rovle</a:t>
            </a:r>
            <a:endParaRPr/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4294967295" type="ctrTitle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Hvala!</a:t>
            </a:r>
            <a:endParaRPr sz="1800"/>
          </a:p>
        </p:txBody>
      </p:sp>
      <p:sp>
        <p:nvSpPr>
          <p:cNvPr id="345" name="Google Shape;345;p50"/>
          <p:cNvSpPr txBox="1"/>
          <p:nvPr>
            <p:ph idx="4294967295" type="subTitle"/>
          </p:nvPr>
        </p:nvSpPr>
        <p:spPr>
          <a:xfrm>
            <a:off x="1275150" y="1639913"/>
            <a:ext cx="6593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Pitanja, komentari, želje? :)</a:t>
            </a:r>
            <a:endParaRPr b="1"/>
          </a:p>
        </p:txBody>
      </p:sp>
      <p:sp>
        <p:nvSpPr>
          <p:cNvPr id="346" name="Google Shape;346;p50"/>
          <p:cNvSpPr txBox="1"/>
          <p:nvPr>
            <p:ph idx="4294967295" type="body"/>
          </p:nvPr>
        </p:nvSpPr>
        <p:spPr>
          <a:xfrm>
            <a:off x="1275150" y="2310000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Ako ste zainteresirani za stručnu praksu, javite se na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lovre.pesut@megatrend.com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(Ako ste zainteresirani za spašavanje svijeta, javite se na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lovre@efektivnialtruizam.org</a:t>
            </a:r>
            <a:r>
              <a:rPr lang="en" sz="1800"/>
              <a:t> )</a:t>
            </a:r>
            <a:endParaRPr sz="1800"/>
          </a:p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1933200" y="2487874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metodologiji i drugim nužnim zlima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All statistical modeling has these same two frames: the small world of the model itself and the large world we hope to deploy the model in. Navigating between these two worlds remains a central challenge of statistical modeling. The challenge is aggravated by forgetting the distinction.”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Richard McElreath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“Motivirajući” primjer – Liu et al. 2019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“Our search identified 31 587 studies, of which 82 [...] were included.”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“69 studies provided enough data to construct contingency tables, enabling calculation of test accuracy…”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“An out-of-sample external validation was done in 25 studies”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“... of which 14 made the comparison between deep learning models and health-care professionals in the same sample”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“Motivirajućiji” primjer – Roberts et al. 2021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“Our search identified </a:t>
            </a:r>
            <a:r>
              <a:rPr lang="en" sz="1900">
                <a:highlight>
                  <a:schemeClr val="accent4"/>
                </a:highlight>
              </a:rPr>
              <a:t>        </a:t>
            </a:r>
            <a:r>
              <a:rPr lang="en" sz="1900">
                <a:highlight>
                  <a:schemeClr val="lt1"/>
                </a:highlight>
              </a:rPr>
              <a:t> </a:t>
            </a:r>
            <a:r>
              <a:rPr lang="en" sz="1900"/>
              <a:t>studies”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“of which </a:t>
            </a:r>
            <a:r>
              <a:rPr lang="en" sz="1900">
                <a:highlight>
                  <a:schemeClr val="accent4"/>
                </a:highlight>
              </a:rPr>
              <a:t>      </a:t>
            </a:r>
            <a:r>
              <a:rPr lang="en" sz="1900">
                <a:highlight>
                  <a:schemeClr val="lt1"/>
                </a:highlight>
              </a:rPr>
              <a:t> </a:t>
            </a:r>
            <a:r>
              <a:rPr lang="en" sz="1900"/>
              <a:t>were included after initial screening”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“after quality screening, </a:t>
            </a:r>
            <a:r>
              <a:rPr lang="en" sz="1900">
                <a:highlight>
                  <a:schemeClr val="accent4"/>
                </a:highlight>
              </a:rPr>
              <a:t>     </a:t>
            </a:r>
            <a:r>
              <a:rPr lang="en" sz="1900"/>
              <a:t> studies were included in this systematic review”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“Our review finds that </a:t>
            </a:r>
            <a:r>
              <a:rPr lang="en" sz="1900">
                <a:highlight>
                  <a:schemeClr val="accent4"/>
                </a:highlight>
              </a:rPr>
              <a:t>      </a:t>
            </a:r>
            <a:r>
              <a:rPr lang="en" sz="1900"/>
              <a:t> of the models identified are of potential clinical use due to methodological flaws and/or underlying biases.</a:t>
            </a:r>
            <a:r>
              <a:rPr lang="en" sz="1900"/>
              <a:t>”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“Motivirajućiji” primjer – Roberts et al. 2021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</a:t>
            </a:r>
            <a:r>
              <a:rPr lang="en" sz="1900"/>
              <a:t>Our search identified 2,212 studies</a:t>
            </a:r>
            <a:r>
              <a:rPr lang="en" sz="1900"/>
              <a:t>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</a:t>
            </a:r>
            <a:r>
              <a:rPr lang="en" sz="1900"/>
              <a:t>of which 415 were included after initial screening</a:t>
            </a:r>
            <a:r>
              <a:rPr lang="en" sz="1900"/>
              <a:t>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</a:t>
            </a:r>
            <a:r>
              <a:rPr lang="en" sz="1900"/>
              <a:t>after quality screening, 62 studies were included in this systematic review</a:t>
            </a:r>
            <a:r>
              <a:rPr lang="en" sz="1900"/>
              <a:t>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“</a:t>
            </a:r>
            <a:r>
              <a:rPr lang="en" sz="1900"/>
              <a:t>Our review finds that none of the models identified are of potential clinical use due to methodological flaws and/or underlying biases.</a:t>
            </a:r>
            <a:r>
              <a:rPr lang="en" sz="1900"/>
              <a:t>”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Roberts et al. 2021 – Zašto radovi nisu uvršteni I, Tradicionalan ML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Nedostatna dokumentacija o: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Tehnikama za redukciju dimenzionalnosti (52%)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⊡"/>
            </a:pPr>
            <a:r>
              <a:rPr lang="en" sz="1900"/>
              <a:t>Validaciji modela (61%)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DB660C"/>
      </a:accent2>
      <a:accent3>
        <a:srgbClr val="8A827D"/>
      </a:accent3>
      <a:accent4>
        <a:srgbClr val="443F3D"/>
      </a:accent4>
      <a:accent5>
        <a:srgbClr val="A0BEDA"/>
      </a:accent5>
      <a:accent6>
        <a:srgbClr val="9E9E9E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