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4" r:id="rId3"/>
    <p:sldId id="257" r:id="rId4"/>
    <p:sldId id="260" r:id="rId5"/>
    <p:sldId id="261" r:id="rId6"/>
    <p:sldId id="262" r:id="rId7"/>
    <p:sldId id="270" r:id="rId8"/>
    <p:sldId id="263" r:id="rId9"/>
    <p:sldId id="266" r:id="rId10"/>
    <p:sldId id="267" r:id="rId11"/>
    <p:sldId id="268" r:id="rId12"/>
    <p:sldId id="269" r:id="rId13"/>
    <p:sldId id="271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4CA105-8A6B-4BBF-FF47-CF80F9360B82}" v="25" dt="2022-10-02T21:14:06.735"/>
    <p1510:client id="{0F8D4F03-F9B1-5DB7-303E-238405CA7EAC}" v="37" dt="2022-10-03T03:40:52.845"/>
    <p1510:client id="{10F9A532-701E-40B6-9623-ADA96771771A}" v="43" dt="2022-09-27T23:52:31.377"/>
    <p1510:client id="{231E3606-F0B2-B308-C0A5-89455FF5CB91}" v="168" dt="2022-10-02T22:34:04.322"/>
    <p1510:client id="{2D9DA8A8-81A6-9FB5-DADE-67784A29321F}" v="1" dt="2022-10-02T23:21:07.506"/>
    <p1510:client id="{31E4F3F6-08FD-001F-6388-8EC9FC60EA19}" v="193" dt="2022-10-02T20:53:20.697"/>
    <p1510:client id="{6A0E8C21-D603-4037-D056-C82CF5AAA3AE}" v="330" dt="2022-10-02T21:02:11.615"/>
    <p1510:client id="{708E83AB-A0ED-CE31-630B-1DA259FD1066}" v="2" dt="2022-10-03T03:38:59.677"/>
    <p1510:client id="{71F2DB9C-6490-D20D-858B-E1D2B904FBC9}" v="2086" dt="2022-10-02T04:14:53.281"/>
    <p1510:client id="{819D33A8-69A4-7D2F-12EE-EFC62C9D2B63}" v="14" dt="2022-10-02T23:25:44.167"/>
    <p1510:client id="{89D432FF-7CA7-1741-DEA6-D83383068313}" v="153" dt="2022-10-03T02:44:46.665"/>
    <p1510:client id="{92732056-8747-D303-9E0D-C78B336148F8}" v="681" dt="2022-10-01T15:26:09.678"/>
    <p1510:client id="{C7682B0A-8CFF-314E-4F61-673FF8EEAE21}" v="47" dt="2022-10-03T02:18:11.255"/>
    <p1510:client id="{D34C5D91-5B63-611A-3CC4-3F0F79907872}" v="136" dt="2022-10-03T03:36:21.184"/>
    <p1510:client id="{E00A7EA5-F342-54CF-5AE8-9C9D6FB00B68}" v="24" dt="2022-09-28T01:15:49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6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3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091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0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494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4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4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4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4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9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3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1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3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4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7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socs.uoguelph.ca/team-201/cis3760/-/issues/56" TargetMode="External"/><Relationship Id="rId2" Type="http://schemas.openxmlformats.org/officeDocument/2006/relationships/hyperlink" Target="https://gitlab.socs.uoguelph.ca/team-201/cis3760/-/issues/6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lab.socs.uoguelph.ca/team-201/cis3760/-/issues/80" TargetMode="External"/><Relationship Id="rId5" Type="http://schemas.openxmlformats.org/officeDocument/2006/relationships/hyperlink" Target="https://gitlab.socs.uoguelph.ca/team-201/cis3760/-/issues/63" TargetMode="External"/><Relationship Id="rId4" Type="http://schemas.openxmlformats.org/officeDocument/2006/relationships/hyperlink" Target="https://gitlab.socs.uoguelph.ca/team-201/cis3760/-/issues/5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5298835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cs typeface="Aharoni"/>
              </a:rPr>
              <a:t>Team 201</a:t>
            </a:r>
            <a:br>
              <a:rPr lang="en-US">
                <a:cs typeface="Aharoni"/>
              </a:rPr>
            </a:br>
            <a:r>
              <a:rPr lang="en-US">
                <a:cs typeface="Aharoni"/>
              </a:rPr>
              <a:t>Sprint 3</a:t>
            </a:r>
            <a:endParaRPr lang="en-US"/>
          </a:p>
        </p:txBody>
      </p:sp>
      <p:pic>
        <p:nvPicPr>
          <p:cNvPr id="4" name="Picture 3" descr="A mosaic of colorful geometric shapes">
            <a:extLst>
              <a:ext uri="{FF2B5EF4-FFF2-40B4-BE49-F238E27FC236}">
                <a16:creationId xmlns:a16="http://schemas.microsoft.com/office/drawing/2014/main" id="{08755855-E9FD-7F28-4FE7-F1C8FE0923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231" r="38195"/>
          <a:stretch/>
        </p:blipFill>
        <p:spPr>
          <a:xfrm>
            <a:off x="-1233035" y="10"/>
            <a:ext cx="6724287" cy="6858538"/>
          </a:xfrm>
          <a:prstGeom prst="flowChartOnlineStorage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EDFF-6387-7D89-76F7-54C00934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Ameer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BD450-09DC-1C31-D982-F9EFCE57D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389770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Developed helper functions for schedule helper (</a:t>
            </a:r>
            <a:r>
              <a:rPr lang="en-GB" err="1"/>
              <a:t>ignoreTime</a:t>
            </a:r>
            <a:r>
              <a:rPr lang="en-GB"/>
              <a:t>, </a:t>
            </a:r>
            <a:r>
              <a:rPr lang="en-GB" err="1"/>
              <a:t>ignoreDay</a:t>
            </a:r>
            <a:r>
              <a:rPr lang="en-GB"/>
              <a:t>)</a:t>
            </a:r>
          </a:p>
          <a:p>
            <a:r>
              <a:rPr lang="en-GB"/>
              <a:t>Wrote No Tuesday Thursday/ No Friday Schedulers</a:t>
            </a:r>
          </a:p>
          <a:p>
            <a:r>
              <a:rPr lang="en-GB"/>
              <a:t>Wrote No Early Mornings Scheduler</a:t>
            </a:r>
          </a:p>
          <a:p>
            <a:r>
              <a:rPr lang="en-GB"/>
              <a:t>VBA Debugging 😢</a:t>
            </a:r>
          </a:p>
          <a:p>
            <a:endParaRPr lang="en-GB"/>
          </a:p>
          <a:p>
            <a:r>
              <a:rPr lang="en-GB"/>
              <a:t>Weight: 22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18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32F05-95E8-892A-7557-3FEF869A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Sahil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4FBCE-DE43-6546-159F-67A1F5813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Worked on the implementation of the printing courses</a:t>
            </a:r>
          </a:p>
          <a:p>
            <a:r>
              <a:rPr lang="en-GB" dirty="0"/>
              <a:t>Did some bug fixing and some optimization planning</a:t>
            </a:r>
          </a:p>
          <a:p>
            <a:r>
              <a:rPr lang="en-GB" dirty="0"/>
              <a:t>Developed the helper function </a:t>
            </a:r>
            <a:r>
              <a:rPr lang="en-GB" dirty="0" err="1"/>
              <a:t>getNoEvenings</a:t>
            </a:r>
            <a:r>
              <a:rPr lang="en-GB" dirty="0"/>
              <a:t> with Nash</a:t>
            </a:r>
          </a:p>
          <a:p>
            <a:r>
              <a:rPr lang="en-GB" dirty="0"/>
              <a:t>Performed some testing</a:t>
            </a:r>
          </a:p>
          <a:p>
            <a:endParaRPr lang="en-GB" dirty="0"/>
          </a:p>
          <a:p>
            <a:r>
              <a:rPr lang="en-GB" dirty="0"/>
              <a:t>Total Weight: 20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652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8918-6C95-6D7F-F773-E602A836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Kalindu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DD441-4C86-CAF3-52C1-E97E72060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Code cleanup and documentation</a:t>
            </a:r>
          </a:p>
          <a:p>
            <a:r>
              <a:rPr lang="en-US" dirty="0"/>
              <a:t>Wiki documentation</a:t>
            </a:r>
          </a:p>
          <a:p>
            <a:r>
              <a:rPr lang="en-US" dirty="0" err="1"/>
              <a:t>Rubberduck</a:t>
            </a:r>
            <a:r>
              <a:rPr lang="en-US" dirty="0"/>
              <a:t> VBA automated testing research</a:t>
            </a:r>
          </a:p>
          <a:p>
            <a:r>
              <a:rPr lang="en-US" dirty="0" err="1"/>
              <a:t>Rubberduck</a:t>
            </a:r>
            <a:r>
              <a:rPr lang="en-US" dirty="0"/>
              <a:t> automated testing implementation</a:t>
            </a:r>
          </a:p>
          <a:p>
            <a:endParaRPr lang="en-US"/>
          </a:p>
          <a:p>
            <a:r>
              <a:rPr lang="en-US" dirty="0"/>
              <a:t>Weight: 16</a:t>
            </a:r>
          </a:p>
        </p:txBody>
      </p:sp>
    </p:spTree>
    <p:extLst>
      <p:ext uri="{BB962C8B-B14F-4D97-AF65-F5344CB8AC3E}">
        <p14:creationId xmlns:p14="http://schemas.microsoft.com/office/powerpoint/2010/main" val="3019141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3EFB-BA3F-14FB-70F4-698B85EC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Dogu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E20AB-18F5-7D3E-74B9-D9FE53702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Commenting functions and code cleanup</a:t>
            </a:r>
          </a:p>
          <a:p>
            <a:r>
              <a:rPr lang="en-US" dirty="0">
                <a:ea typeface="+mn-lt"/>
                <a:cs typeface="+mn-lt"/>
              </a:rPr>
              <a:t>Wiki documentation</a:t>
            </a:r>
          </a:p>
          <a:p>
            <a:r>
              <a:rPr lang="en-US" dirty="0">
                <a:ea typeface="+mn-lt"/>
                <a:cs typeface="+mn-lt"/>
              </a:rPr>
              <a:t>Researching automated testing using </a:t>
            </a:r>
            <a:r>
              <a:rPr lang="en-US" dirty="0" err="1">
                <a:ea typeface="+mn-lt"/>
                <a:cs typeface="+mn-lt"/>
              </a:rPr>
              <a:t>Rubberduck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Implementing automated testing for VBA using </a:t>
            </a:r>
            <a:r>
              <a:rPr lang="en-US" dirty="0" err="1">
                <a:ea typeface="+mn-lt"/>
                <a:cs typeface="+mn-lt"/>
              </a:rPr>
              <a:t>Rubberduck</a:t>
            </a:r>
            <a:endParaRPr lang="en-US" dirty="0">
              <a:ea typeface="+mn-lt"/>
              <a:cs typeface="+mn-lt"/>
            </a:endParaRPr>
          </a:p>
          <a:p>
            <a:endParaRPr lang="en-US"/>
          </a:p>
          <a:p>
            <a:r>
              <a:rPr lang="en-US" dirty="0"/>
              <a:t>Weight: 11</a:t>
            </a:r>
          </a:p>
        </p:txBody>
      </p:sp>
    </p:spTree>
    <p:extLst>
      <p:ext uri="{BB962C8B-B14F-4D97-AF65-F5344CB8AC3E}">
        <p14:creationId xmlns:p14="http://schemas.microsoft.com/office/powerpoint/2010/main" val="664277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6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8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0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r>
              <a:rPr lang="en-US">
                <a:cs typeface="Aharoni"/>
              </a:rPr>
              <a:t>Demo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0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8CBC3F-8D6A-F8D8-C5F8-AE17F7FD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/>
              <a:t>Plan for this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0D8AC-7274-9E83-787F-E47685660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Planning for the problem would happen immediately</a:t>
            </a:r>
          </a:p>
          <a:p>
            <a:r>
              <a:rPr lang="en-US"/>
              <a:t>Rather than having 1 task worth a large weight, tasks would be divided into small functions</a:t>
            </a:r>
          </a:p>
          <a:p>
            <a:r>
              <a:rPr lang="en-US"/>
              <a:t>Some initial functions that are good for helping would be developed first (for example, checking a course conflict)</a:t>
            </a:r>
          </a:p>
          <a:p>
            <a:r>
              <a:rPr lang="en-US"/>
              <a:t>A working version would be developed</a:t>
            </a:r>
          </a:p>
          <a:p>
            <a:r>
              <a:rPr lang="en-US"/>
              <a:t>Later tasks would either offer expansions to the functions, fix bugs, or create new functions to offer more options</a:t>
            </a:r>
          </a:p>
        </p:txBody>
      </p:sp>
    </p:spTree>
    <p:extLst>
      <p:ext uri="{BB962C8B-B14F-4D97-AF65-F5344CB8AC3E}">
        <p14:creationId xmlns:p14="http://schemas.microsoft.com/office/powerpoint/2010/main" val="207759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42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433FC7-6EAD-31CD-1D12-FFC531CA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Burndown 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B2ACB-140E-E4CB-9AAC-5CF0ABAE6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4410" y="2160589"/>
            <a:ext cx="3176589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Wingdings 3" charset="2"/>
              <a:buChar char=""/>
            </a:pPr>
            <a:r>
              <a:rPr lang="en-US" sz="2400"/>
              <a:t>Small plateau due to tasks being put into "In Review" but not moved to closed</a:t>
            </a:r>
          </a:p>
          <a:p>
            <a:pPr marL="342900" indent="-342900">
              <a:buFont typeface="Wingdings 3" charset="2"/>
              <a:buChar char=""/>
            </a:pPr>
            <a:r>
              <a:rPr lang="en-US" sz="2400"/>
              <a:t>Large task cleanup occurred on the weekend</a:t>
            </a:r>
          </a:p>
        </p:txBody>
      </p:sp>
      <p:pic>
        <p:nvPicPr>
          <p:cNvPr id="3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A44E74E-A417-FA99-4B3A-014091481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14" y="1163822"/>
            <a:ext cx="5062993" cy="451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7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6" name="Picture 4" descr="A hand holding a pen and shading circles on a sheet">
            <a:extLst>
              <a:ext uri="{FF2B5EF4-FFF2-40B4-BE49-F238E27FC236}">
                <a16:creationId xmlns:a16="http://schemas.microsoft.com/office/drawing/2014/main" id="{B14E131D-ABA7-B08D-4061-BC99FC56AE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44" r="10453" b="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2B7FEC-6CA2-08B1-B534-0F001DE9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Good</a:t>
            </a:r>
          </a:p>
        </p:txBody>
      </p:sp>
      <p:sp>
        <p:nvSpPr>
          <p:cNvPr id="38" name="TextBox 2">
            <a:extLst>
              <a:ext uri="{FF2B5EF4-FFF2-40B4-BE49-F238E27FC236}">
                <a16:creationId xmlns:a16="http://schemas.microsoft.com/office/drawing/2014/main" id="{32855BA3-6E01-EF76-A544-CB41084EF8BE}"/>
              </a:ext>
            </a:extLst>
          </p:cNvPr>
          <p:cNvSpPr txBox="1"/>
          <p:nvPr/>
        </p:nvSpPr>
        <p:spPr>
          <a:xfrm>
            <a:off x="677334" y="2160589"/>
            <a:ext cx="3851122" cy="388077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Pre-planning before the initial sprint meeting reduced time from 2hr to 1hr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Cameron was able to get back to the team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Small tasks allowed for easier planning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Small tasks allowed different approaches to work well together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Custom weights allowed putting as much time as needed into a task without an actual weight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Documentation on person's activity allowed for proper 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" name="Straight Connector 2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265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41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2B7FEC-6CA2-08B1-B534-0F001DE9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not as Good</a:t>
            </a:r>
          </a:p>
        </p:txBody>
      </p:sp>
      <p:pic>
        <p:nvPicPr>
          <p:cNvPr id="5" name="Picture 4" descr="Piles of paper">
            <a:extLst>
              <a:ext uri="{FF2B5EF4-FFF2-40B4-BE49-F238E27FC236}">
                <a16:creationId xmlns:a16="http://schemas.microsoft.com/office/drawing/2014/main" id="{569628D8-8C30-DDFA-49A5-A159CD1A2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30" t="139" r="21933" b="-2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77" name="Isosceles Triangle 53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855BA3-6E01-EF76-A544-CB41084EF8BE}"/>
              </a:ext>
            </a:extLst>
          </p:cNvPr>
          <p:cNvSpPr txBox="1"/>
          <p:nvPr/>
        </p:nvSpPr>
        <p:spPr>
          <a:xfrm>
            <a:off x="2849562" y="2160589"/>
            <a:ext cx="6424440" cy="388077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Lots of tasks were under-estimated beforehand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Through a majority of the week, not much work was being done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Tasks were done in groups rather than 1 at a time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tasks were resolved by other tasks, making them unnecessary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tasks needed to be abandoned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Weight Documentation was dependent on informing, lots of monitoring required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VBA was difficult to work with</a:t>
            </a:r>
          </a:p>
        </p:txBody>
      </p:sp>
    </p:spTree>
    <p:extLst>
      <p:ext uri="{BB962C8B-B14F-4D97-AF65-F5344CB8AC3E}">
        <p14:creationId xmlns:p14="http://schemas.microsoft.com/office/powerpoint/2010/main" val="307003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48FEB-0D00-EDD8-2BBE-93AD8DEC0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For Future Sprints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3D63C-FB59-3CFE-0500-465306CFDF4B}"/>
              </a:ext>
            </a:extLst>
          </p:cNvPr>
          <p:cNvSpPr txBox="1"/>
          <p:nvPr/>
        </p:nvSpPr>
        <p:spPr>
          <a:xfrm>
            <a:off x="1333502" y="2160589"/>
            <a:ext cx="8596668" cy="388077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Sprint leads need to write out tasks before the meeting, but not fill them with weights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Meeting on Thursday/Friday to catch up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Small work throughout the week if possible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Tasks should be designed so they produce a physical result, rather than multiple conjoining to create that result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745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017E85-48BA-1AC9-EF0E-672440B6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Time Tracking Document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6F9AD17F-783F-4B71-5890-8B12F00A6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820" y="495630"/>
            <a:ext cx="8349785" cy="413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0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5298835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cs typeface="Aharoni"/>
              </a:rPr>
              <a:t>Team</a:t>
            </a:r>
            <a:br>
              <a:rPr lang="en-US">
                <a:cs typeface="Aharoni"/>
              </a:rPr>
            </a:br>
            <a:r>
              <a:rPr lang="en-US">
                <a:cs typeface="Aharoni"/>
              </a:rPr>
              <a:t>Contributions</a:t>
            </a:r>
          </a:p>
        </p:txBody>
      </p:sp>
      <p:pic>
        <p:nvPicPr>
          <p:cNvPr id="5" name="Picture 4" descr="A mosaic of colorful geometric shapes">
            <a:extLst>
              <a:ext uri="{FF2B5EF4-FFF2-40B4-BE49-F238E27FC236}">
                <a16:creationId xmlns:a16="http://schemas.microsoft.com/office/drawing/2014/main" id="{8BA9AB11-8917-9997-9AE6-7F2E7F40E5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231" r="38195"/>
          <a:stretch/>
        </p:blipFill>
        <p:spPr>
          <a:xfrm>
            <a:off x="-1233035" y="10"/>
            <a:ext cx="6724287" cy="6858538"/>
          </a:xfrm>
          <a:prstGeom prst="flowChartOnlineStorage">
            <a:avLst/>
          </a:prstGeom>
        </p:spPr>
      </p:pic>
    </p:spTree>
    <p:extLst>
      <p:ext uri="{BB962C8B-B14F-4D97-AF65-F5344CB8AC3E}">
        <p14:creationId xmlns:p14="http://schemas.microsoft.com/office/powerpoint/2010/main" val="55586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EDFF-6387-7D89-76F7-54C00934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Ethan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BD450-09DC-1C31-D982-F9EFCE57D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389770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Separated the VBA code from the excel file (</a:t>
            </a:r>
            <a:r>
              <a:rPr lang="en-GB">
                <a:hlinkClick r:id="rId2"/>
              </a:rPr>
              <a:t>GL67</a:t>
            </a:r>
            <a:r>
              <a:rPr lang="en-GB"/>
              <a:t>) </a:t>
            </a:r>
            <a:r>
              <a:rPr lang="en-GB">
                <a:solidFill>
                  <a:schemeClr val="tx1"/>
                </a:solidFill>
              </a:rPr>
              <a:t>[2h]</a:t>
            </a:r>
          </a:p>
          <a:p>
            <a:r>
              <a:rPr lang="en-GB"/>
              <a:t>Implemented the schedule helper and supporting functions (</a:t>
            </a:r>
            <a:r>
              <a:rPr lang="en-GB">
                <a:hlinkClick r:id="rId3"/>
              </a:rPr>
              <a:t>GL56</a:t>
            </a:r>
            <a:r>
              <a:rPr lang="en-GB"/>
              <a:t>,</a:t>
            </a:r>
            <a:r>
              <a:rPr lang="en-GB">
                <a:hlinkClick r:id="rId4"/>
              </a:rPr>
              <a:t>GL58</a:t>
            </a:r>
            <a:r>
              <a:rPr lang="en-GB"/>
              <a:t>,</a:t>
            </a:r>
            <a:r>
              <a:rPr lang="en-GB">
                <a:hlinkClick r:id="rId5"/>
              </a:rPr>
              <a:t>GL63</a:t>
            </a:r>
            <a:r>
              <a:rPr lang="en-GB"/>
              <a:t>) </a:t>
            </a:r>
            <a:r>
              <a:rPr lang="en-GB">
                <a:solidFill>
                  <a:srgbClr val="404040"/>
                </a:solidFill>
              </a:rPr>
              <a:t>[2.5h]</a:t>
            </a:r>
          </a:p>
          <a:p>
            <a:r>
              <a:rPr lang="en-GB"/>
              <a:t>Cleaned up the code and bug fixes (</a:t>
            </a:r>
            <a:r>
              <a:rPr lang="en-GB">
                <a:hlinkClick r:id="rId6"/>
              </a:rPr>
              <a:t>GL80</a:t>
            </a:r>
            <a:r>
              <a:rPr lang="en-GB"/>
              <a:t>) </a:t>
            </a:r>
            <a:r>
              <a:rPr lang="en-GB">
                <a:solidFill>
                  <a:srgbClr val="404040"/>
                </a:solidFill>
              </a:rPr>
              <a:t>[3.5h]</a:t>
            </a:r>
          </a:p>
          <a:p>
            <a:endParaRPr lang="en-GB"/>
          </a:p>
          <a:p>
            <a:pPr marL="0" indent="0">
              <a:buNone/>
            </a:pPr>
            <a:r>
              <a:rPr lang="en-GB"/>
              <a:t>Total weight: 27</a:t>
            </a:r>
          </a:p>
        </p:txBody>
      </p:sp>
    </p:spTree>
    <p:extLst>
      <p:ext uri="{BB962C8B-B14F-4D97-AF65-F5344CB8AC3E}">
        <p14:creationId xmlns:p14="http://schemas.microsoft.com/office/powerpoint/2010/main" val="244240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Team 201 Sprint 3</vt:lpstr>
      <vt:lpstr>Plan for this Sprint</vt:lpstr>
      <vt:lpstr>Burndown Chart</vt:lpstr>
      <vt:lpstr>The Good</vt:lpstr>
      <vt:lpstr>The not as Good</vt:lpstr>
      <vt:lpstr>For Future Sprints</vt:lpstr>
      <vt:lpstr>Time Tracking Document</vt:lpstr>
      <vt:lpstr>Team Contributions</vt:lpstr>
      <vt:lpstr>Ethan</vt:lpstr>
      <vt:lpstr>Ameer</vt:lpstr>
      <vt:lpstr>Sahil</vt:lpstr>
      <vt:lpstr>Kalindu</vt:lpstr>
      <vt:lpstr>Dogu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75</cp:revision>
  <dcterms:created xsi:type="dcterms:W3CDTF">2022-09-27T23:43:32Z</dcterms:created>
  <dcterms:modified xsi:type="dcterms:W3CDTF">2022-10-03T03:41:22Z</dcterms:modified>
</cp:coreProperties>
</file>