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80" r:id="rId14"/>
    <p:sldId id="269" r:id="rId15"/>
    <p:sldId id="273" r:id="rId16"/>
    <p:sldId id="274" r:id="rId17"/>
    <p:sldId id="275" r:id="rId18"/>
    <p:sldId id="276" r:id="rId19"/>
    <p:sldId id="277" r:id="rId20"/>
    <p:sldId id="278" r:id="rId21"/>
    <p:sldId id="27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F73FF-718E-666F-0615-9083011BD8B8}" v="38" dt="2022-11-28T02:09:19.066"/>
    <p1510:client id="{3F62B803-F93C-5A97-807A-1056120EE012}" v="210" dt="2022-11-28T02:28:21.067"/>
    <p1510:client id="{645D5BC3-4A11-C2D2-589A-442BA11B0028}" v="92" dt="2022-11-27T22:39:51.361"/>
    <p1510:client id="{84EE0153-9793-83BB-7E14-C63E899ABA29}" v="471" dt="2022-11-28T02:33:04.366"/>
    <p1510:client id="{867155CA-BE56-18EC-B7C7-151F9332B3EC}" v="563" dt="2022-11-26T20:54:27.884"/>
    <p1510:client id="{87ECE09A-16F5-FC29-766C-80ABE570EA2C}" v="81" dt="2022-11-25T01:09:56.856"/>
    <p1510:client id="{A3853F48-9D0A-51A0-0DA0-9A20338AC4C4}" v="126" dt="2022-11-27T17:38:48.061"/>
    <p1510:client id="{D5CC75EB-DCCE-62A1-0371-3CED84A17F12}" v="197" dt="2022-11-24T02:43:51.130"/>
    <p1510:client id="{DEC2192E-9957-FC0B-FCBE-8C071BFACD86}" v="115" dt="2022-11-28T01:58:23.304"/>
    <p1510:client id="{E95301ED-A788-2969-FEE8-8DAB98F0AB5D}" v="69" dt="2022-11-28T02:16:51.111"/>
    <p1510:client id="{ED76B6D7-940B-9574-B600-0C8E7F63A477}" v="446" dt="2022-11-25T03:24:00.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584967" y="3173600"/>
            <a:ext cx="9022000" cy="22476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375243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Accent">
  <p:cSld name="Blank - Accent">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363047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White">
  <p:cSld name="Blank - White">
    <p:bg>
      <p:bgPr>
        <a:gradFill>
          <a:gsLst>
            <a:gs pos="0">
              <a:schemeClr val="lt2"/>
            </a:gs>
            <a:gs pos="50000">
              <a:schemeClr val="lt1"/>
            </a:gs>
            <a:gs pos="100000">
              <a:schemeClr val="lt1"/>
            </a:gs>
          </a:gsLst>
          <a:lin ang="1680027" scaled="0"/>
        </a:gradFill>
        <a:effectLst/>
      </p:bgPr>
    </p:bg>
    <p:spTree>
      <p:nvGrpSpPr>
        <p:cNvPr id="1" name="Shape 53"/>
        <p:cNvGrpSpPr/>
        <p:nvPr/>
      </p:nvGrpSpPr>
      <p:grpSpPr>
        <a:xfrm>
          <a:off x="0" y="0"/>
          <a:ext cx="0" cy="0"/>
          <a:chOff x="0" y="0"/>
          <a:chExt cx="0" cy="0"/>
        </a:xfrm>
      </p:grpSpPr>
      <p:sp>
        <p:nvSpPr>
          <p:cNvPr id="54" name="Google Shape;54;p12"/>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1980029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ark 2">
  <p:cSld name="Blank - Dark 2">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
        <p:nvSpPr>
          <p:cNvPr id="58" name="Google Shape;58;p13"/>
          <p:cNvSpPr/>
          <p:nvPr/>
        </p:nvSpPr>
        <p:spPr>
          <a:xfrm>
            <a:off x="1" y="0"/>
            <a:ext cx="12192255" cy="68580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3969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3">
  <p:cSld name="Blank - Dark 3">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
        <p:nvSpPr>
          <p:cNvPr id="61" name="Google Shape;61;p14"/>
          <p:cNvSpPr/>
          <p:nvPr/>
        </p:nvSpPr>
        <p:spPr>
          <a:xfrm rot="5400000" flipH="1">
            <a:off x="-330949" y="328279"/>
            <a:ext cx="6868303" cy="620640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7664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374877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1" y="0"/>
            <a:ext cx="12192255" cy="68580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584967" y="3171133"/>
            <a:ext cx="9022000" cy="1740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15" name="Google Shape;15;p3"/>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12819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rot="5400000">
            <a:off x="2675145" y="-2640525"/>
            <a:ext cx="6849331" cy="1218438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584967" y="1642400"/>
            <a:ext cx="9022000" cy="3573200"/>
          </a:xfrm>
          <a:prstGeom prst="rect">
            <a:avLst/>
          </a:prstGeom>
        </p:spPr>
        <p:txBody>
          <a:bodyPr spcFirstLastPara="1" wrap="square" lIns="0" tIns="0" rIns="0" bIns="0" anchor="t" anchorCtr="0">
            <a:noAutofit/>
          </a:bodyPr>
          <a:lstStyle>
            <a:lvl1pPr marL="609585" lvl="0" indent="-609585" rtl="0">
              <a:spcBef>
                <a:spcPts val="800"/>
              </a:spcBef>
              <a:spcAft>
                <a:spcPts val="0"/>
              </a:spcAft>
              <a:buSzPts val="3600"/>
              <a:buFont typeface="DM Serif Display"/>
              <a:buChar char="╺"/>
              <a:defRPr sz="4800">
                <a:latin typeface="DM Serif Display"/>
                <a:ea typeface="DM Serif Display"/>
                <a:cs typeface="DM Serif Display"/>
                <a:sym typeface="DM Serif Display"/>
              </a:defRPr>
            </a:lvl1pPr>
            <a:lvl2pPr marL="1219170" lvl="1"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2pPr>
            <a:lvl3pPr marL="1828754" lvl="2"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3pPr>
            <a:lvl4pPr marL="2438339" lvl="3"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4pPr>
            <a:lvl5pPr marL="3047924" lvl="4"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5pPr>
            <a:lvl6pPr marL="3657509" lvl="5"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6pPr>
            <a:lvl7pPr marL="4267093" lvl="6"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7pPr>
            <a:lvl8pPr marL="4876678" lvl="7"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8pPr>
            <a:lvl9pPr marL="5486263" lvl="8"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9pPr>
          </a:lstStyle>
          <a:p>
            <a:pPr lvl="0"/>
            <a:r>
              <a:rPr lang="en-US"/>
              <a:t>Click to edit Master text styles</a:t>
            </a:r>
          </a:p>
        </p:txBody>
      </p:sp>
      <p:sp>
        <p:nvSpPr>
          <p:cNvPr id="19" name="Google Shape;19;p4"/>
          <p:cNvSpPr txBox="1"/>
          <p:nvPr/>
        </p:nvSpPr>
        <p:spPr>
          <a:xfrm>
            <a:off x="1007984" y="1575703"/>
            <a:ext cx="617600" cy="91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8000">
                <a:solidFill>
                  <a:schemeClr val="accent6"/>
                </a:solidFill>
                <a:latin typeface="DM Serif Display"/>
                <a:ea typeface="DM Serif Display"/>
                <a:cs typeface="DM Serif Display"/>
                <a:sym typeface="DM Serif Display"/>
              </a:rPr>
              <a:t>“</a:t>
            </a:r>
            <a:endParaRPr sz="8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96326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r>
              <a:rPr lang="en-US"/>
              <a:t>Click to edit Master title style</a:t>
            </a:r>
            <a:endParaRPr/>
          </a:p>
        </p:txBody>
      </p:sp>
      <p:sp>
        <p:nvSpPr>
          <p:cNvPr id="24" name="Google Shape;24;p5"/>
          <p:cNvSpPr txBox="1">
            <a:spLocks noGrp="1"/>
          </p:cNvSpPr>
          <p:nvPr>
            <p:ph type="body" idx="1"/>
          </p:nvPr>
        </p:nvSpPr>
        <p:spPr>
          <a:xfrm>
            <a:off x="1584967" y="3802567"/>
            <a:ext cx="9022000" cy="2090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Font typeface="Montserrat Light"/>
              <a:buChar char="╺"/>
              <a:defRPr sz="2133">
                <a:latin typeface="Montserrat Light"/>
                <a:ea typeface="Montserrat Light"/>
                <a:cs typeface="Montserrat Light"/>
                <a:sym typeface="Montserrat Light"/>
              </a:defRPr>
            </a:lvl1pPr>
            <a:lvl2pPr marL="1219170" lvl="1" indent="-440256" rtl="0">
              <a:spcBef>
                <a:spcPts val="0"/>
              </a:spcBef>
              <a:spcAft>
                <a:spcPts val="0"/>
              </a:spcAft>
              <a:buSzPts val="1600"/>
              <a:buFont typeface="Montserrat Light"/>
              <a:buChar char="-"/>
              <a:defRPr sz="2133">
                <a:latin typeface="Montserrat Light"/>
                <a:ea typeface="Montserrat Light"/>
                <a:cs typeface="Montserrat Light"/>
                <a:sym typeface="Montserrat Light"/>
              </a:defRPr>
            </a:lvl2pPr>
            <a:lvl3pPr marL="1828754" lvl="2"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3pPr>
            <a:lvl4pPr marL="2438339" lvl="3"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4pPr>
            <a:lvl5pPr marL="3047924" lvl="4"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5pPr>
            <a:lvl6pPr marL="3657509" lvl="5"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6pPr>
            <a:lvl7pPr marL="4267093" lvl="6"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7pPr>
            <a:lvl8pPr marL="4876678" lvl="7"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8pPr>
            <a:lvl9pPr marL="5486263" lvl="8"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9pPr>
          </a:lstStyle>
          <a:p>
            <a:pPr lvl="0"/>
            <a:r>
              <a:rPr lang="en-US"/>
              <a:t>Click to edit Master text styles</a:t>
            </a:r>
          </a:p>
        </p:txBody>
      </p:sp>
      <p:sp>
        <p:nvSpPr>
          <p:cNvPr id="25" name="Google Shape;25;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308553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r>
              <a:rPr lang="en-US"/>
              <a:t>Click to edit Master title style</a:t>
            </a:r>
            <a:endParaRPr/>
          </a:p>
        </p:txBody>
      </p:sp>
      <p:sp>
        <p:nvSpPr>
          <p:cNvPr id="29" name="Google Shape;29;p6"/>
          <p:cNvSpPr txBox="1">
            <a:spLocks noGrp="1"/>
          </p:cNvSpPr>
          <p:nvPr>
            <p:ph type="body" idx="1"/>
          </p:nvPr>
        </p:nvSpPr>
        <p:spPr>
          <a:xfrm>
            <a:off x="1584967" y="3802567"/>
            <a:ext cx="4244800" cy="2090000"/>
          </a:xfrm>
          <a:prstGeom prst="rect">
            <a:avLst/>
          </a:prstGeom>
        </p:spPr>
        <p:txBody>
          <a:bodyPr spcFirstLastPara="1" wrap="square" lIns="0" tIns="0" rIns="0" bIns="0"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30" name="Google Shape;30;p6"/>
          <p:cNvSpPr txBox="1">
            <a:spLocks noGrp="1"/>
          </p:cNvSpPr>
          <p:nvPr>
            <p:ph type="body" idx="2"/>
          </p:nvPr>
        </p:nvSpPr>
        <p:spPr>
          <a:xfrm>
            <a:off x="6362352" y="3802567"/>
            <a:ext cx="4244800" cy="2090000"/>
          </a:xfrm>
          <a:prstGeom prst="rect">
            <a:avLst/>
          </a:prstGeom>
        </p:spPr>
        <p:txBody>
          <a:bodyPr spcFirstLastPara="1" wrap="square" lIns="0" tIns="0" rIns="0" bIns="0"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31" name="Google Shape;31;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182263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r>
              <a:rPr lang="en-US"/>
              <a:t>Click to edit Master title style</a:t>
            </a:r>
            <a:endParaRPr/>
          </a:p>
        </p:txBody>
      </p:sp>
      <p:sp>
        <p:nvSpPr>
          <p:cNvPr id="35" name="Google Shape;35;p7"/>
          <p:cNvSpPr txBox="1">
            <a:spLocks noGrp="1"/>
          </p:cNvSpPr>
          <p:nvPr>
            <p:ph type="body" idx="1"/>
          </p:nvPr>
        </p:nvSpPr>
        <p:spPr>
          <a:xfrm>
            <a:off x="158496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36" name="Google Shape;36;p7"/>
          <p:cNvSpPr txBox="1">
            <a:spLocks noGrp="1"/>
          </p:cNvSpPr>
          <p:nvPr>
            <p:ph type="body" idx="2"/>
          </p:nvPr>
        </p:nvSpPr>
        <p:spPr>
          <a:xfrm>
            <a:off x="469873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37" name="Google Shape;37;p7"/>
          <p:cNvSpPr txBox="1">
            <a:spLocks noGrp="1"/>
          </p:cNvSpPr>
          <p:nvPr>
            <p:ph type="body" idx="3"/>
          </p:nvPr>
        </p:nvSpPr>
        <p:spPr>
          <a:xfrm>
            <a:off x="781250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38" name="Google Shape;38;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205517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584967" y="1397700"/>
            <a:ext cx="9022000" cy="6380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42" name="Google Shape;42;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197592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rot="-5400000">
            <a:off x="5654651" y="328279"/>
            <a:ext cx="6868303" cy="620640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584967" y="5468667"/>
            <a:ext cx="9022000" cy="524800"/>
          </a:xfrm>
          <a:prstGeom prst="rect">
            <a:avLst/>
          </a:prstGeom>
        </p:spPr>
        <p:txBody>
          <a:bodyPr spcFirstLastPara="1" wrap="square" lIns="0" tIns="0" rIns="0" bIns="0" anchor="t" anchorCtr="0">
            <a:noAutofit/>
          </a:bodyPr>
          <a:lstStyle>
            <a:lvl1pPr marL="609585" lvl="0" indent="-304792" rtl="0">
              <a:spcBef>
                <a:spcPts val="480"/>
              </a:spcBef>
              <a:spcAft>
                <a:spcPts val="0"/>
              </a:spcAft>
              <a:buSzPts val="1600"/>
              <a:buNone/>
              <a:defRPr/>
            </a:lvl1pPr>
          </a:lstStyle>
          <a:p>
            <a:pPr lvl="0"/>
            <a:r>
              <a:rPr lang="en-US"/>
              <a:t>Click to edit Master text styles</a:t>
            </a:r>
          </a:p>
        </p:txBody>
      </p:sp>
      <p:sp>
        <p:nvSpPr>
          <p:cNvPr id="46" name="Google Shape;46;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319609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1" type="blank">
  <p:cSld name="Blank - Dark 1">
    <p:spTree>
      <p:nvGrpSpPr>
        <p:cNvPr id="1" name="Shape 47"/>
        <p:cNvGrpSpPr/>
        <p:nvPr/>
      </p:nvGrpSpPr>
      <p:grpSpPr>
        <a:xfrm>
          <a:off x="0" y="0"/>
          <a:ext cx="0" cy="0"/>
          <a:chOff x="0" y="0"/>
          <a:chExt cx="0" cy="0"/>
        </a:xfrm>
      </p:grpSpPr>
      <p:sp>
        <p:nvSpPr>
          <p:cNvPr id="48" name="Google Shape;48;p10"/>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206903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84967" y="1371833"/>
            <a:ext cx="9022000" cy="20900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584967" y="3802567"/>
            <a:ext cx="9022000" cy="20900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dk2"/>
                </a:solidFill>
                <a:latin typeface="DM Serif Display"/>
                <a:ea typeface="DM Serif Display"/>
                <a:cs typeface="DM Serif Display"/>
                <a:sym typeface="DM Serif Display"/>
              </a:defRPr>
            </a:lvl1pPr>
            <a:lvl2pPr lvl="1" algn="r" rtl="0">
              <a:buNone/>
              <a:defRPr sz="1733">
                <a:solidFill>
                  <a:schemeClr val="dk2"/>
                </a:solidFill>
                <a:latin typeface="DM Serif Display"/>
                <a:ea typeface="DM Serif Display"/>
                <a:cs typeface="DM Serif Display"/>
                <a:sym typeface="DM Serif Display"/>
              </a:defRPr>
            </a:lvl2pPr>
            <a:lvl3pPr lvl="2" algn="r" rtl="0">
              <a:buNone/>
              <a:defRPr sz="1733">
                <a:solidFill>
                  <a:schemeClr val="dk2"/>
                </a:solidFill>
                <a:latin typeface="DM Serif Display"/>
                <a:ea typeface="DM Serif Display"/>
                <a:cs typeface="DM Serif Display"/>
                <a:sym typeface="DM Serif Display"/>
              </a:defRPr>
            </a:lvl3pPr>
            <a:lvl4pPr lvl="3" algn="r" rtl="0">
              <a:buNone/>
              <a:defRPr sz="1733">
                <a:solidFill>
                  <a:schemeClr val="dk2"/>
                </a:solidFill>
                <a:latin typeface="DM Serif Display"/>
                <a:ea typeface="DM Serif Display"/>
                <a:cs typeface="DM Serif Display"/>
                <a:sym typeface="DM Serif Display"/>
              </a:defRPr>
            </a:lvl4pPr>
            <a:lvl5pPr lvl="4" algn="r" rtl="0">
              <a:buNone/>
              <a:defRPr sz="1733">
                <a:solidFill>
                  <a:schemeClr val="dk2"/>
                </a:solidFill>
                <a:latin typeface="DM Serif Display"/>
                <a:ea typeface="DM Serif Display"/>
                <a:cs typeface="DM Serif Display"/>
                <a:sym typeface="DM Serif Display"/>
              </a:defRPr>
            </a:lvl5pPr>
            <a:lvl6pPr lvl="5" algn="r" rtl="0">
              <a:buNone/>
              <a:defRPr sz="1733">
                <a:solidFill>
                  <a:schemeClr val="dk2"/>
                </a:solidFill>
                <a:latin typeface="DM Serif Display"/>
                <a:ea typeface="DM Serif Display"/>
                <a:cs typeface="DM Serif Display"/>
                <a:sym typeface="DM Serif Display"/>
              </a:defRPr>
            </a:lvl6pPr>
            <a:lvl7pPr lvl="6" algn="r" rtl="0">
              <a:buNone/>
              <a:defRPr sz="1733">
                <a:solidFill>
                  <a:schemeClr val="dk2"/>
                </a:solidFill>
                <a:latin typeface="DM Serif Display"/>
                <a:ea typeface="DM Serif Display"/>
                <a:cs typeface="DM Serif Display"/>
                <a:sym typeface="DM Serif Display"/>
              </a:defRPr>
            </a:lvl7pPr>
            <a:lvl8pPr lvl="7" algn="r" rtl="0">
              <a:buNone/>
              <a:defRPr sz="1733">
                <a:solidFill>
                  <a:schemeClr val="dk2"/>
                </a:solidFill>
                <a:latin typeface="DM Serif Display"/>
                <a:ea typeface="DM Serif Display"/>
                <a:cs typeface="DM Serif Display"/>
                <a:sym typeface="DM Serif Display"/>
              </a:defRPr>
            </a:lvl8pPr>
            <a:lvl9pPr lvl="8" algn="r" rtl="0">
              <a:buNone/>
              <a:defRPr sz="1733">
                <a:solidFill>
                  <a:schemeClr val="dk2"/>
                </a:solidFill>
                <a:latin typeface="DM Serif Display"/>
                <a:ea typeface="DM Serif Display"/>
                <a:cs typeface="DM Serif Display"/>
                <a:sym typeface="DM Serif Display"/>
              </a:defRPr>
            </a:lvl9pPr>
          </a:lstStyle>
          <a:p>
            <a:fld id="{CB2F2DEA-3D9B-6C40-BE7D-F189CE29AAB0}" type="slidenum">
              <a:rPr lang="en-US" smtClean="0"/>
              <a:t>‹#›</a:t>
            </a:fld>
            <a:endParaRPr lang="en-US"/>
          </a:p>
        </p:txBody>
      </p:sp>
    </p:spTree>
    <p:extLst>
      <p:ext uri="{BB962C8B-B14F-4D97-AF65-F5344CB8AC3E}">
        <p14:creationId xmlns:p14="http://schemas.microsoft.com/office/powerpoint/2010/main" val="363878985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gitlab.socs.uoguelph.ca/team-201/cis3760/-/issues/196" TargetMode="External"/><Relationship Id="rId3" Type="http://schemas.openxmlformats.org/officeDocument/2006/relationships/hyperlink" Target="https://gitlab.socs.uoguelph.ca/team-201/cis3760/-/issues/200" TargetMode="External"/><Relationship Id="rId7" Type="http://schemas.openxmlformats.org/officeDocument/2006/relationships/hyperlink" Target="https://gitlab.socs.uoguelph.ca/team-201/cis3760/-/issues/193" TargetMode="External"/><Relationship Id="rId2" Type="http://schemas.openxmlformats.org/officeDocument/2006/relationships/hyperlink" Target="https://gitlab.socs.uoguelph.ca/team-201/cis3760/-/issues/198" TargetMode="External"/><Relationship Id="rId1" Type="http://schemas.openxmlformats.org/officeDocument/2006/relationships/slideLayout" Target="../slideLayouts/slideLayout4.xml"/><Relationship Id="rId6" Type="http://schemas.openxmlformats.org/officeDocument/2006/relationships/hyperlink" Target="https://gitlab.socs.uoguelph.ca/team-201/cis3760/-/issues/211" TargetMode="External"/><Relationship Id="rId5" Type="http://schemas.openxmlformats.org/officeDocument/2006/relationships/hyperlink" Target="https://gitlab.socs.uoguelph.ca/team-201/cis3760/-/issues/210" TargetMode="External"/><Relationship Id="rId4" Type="http://schemas.openxmlformats.org/officeDocument/2006/relationships/hyperlink" Target="https://gitlab.socs.uoguelph.ca/team-201/cis3760/-/issues/20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68F4-81A5-79AC-B0C3-437B9C9D5DC4}"/>
              </a:ext>
            </a:extLst>
          </p:cNvPr>
          <p:cNvSpPr>
            <a:spLocks noGrp="1"/>
          </p:cNvSpPr>
          <p:nvPr>
            <p:ph type="ctrTitle"/>
          </p:nvPr>
        </p:nvSpPr>
        <p:spPr/>
        <p:txBody>
          <a:bodyPr/>
          <a:lstStyle/>
          <a:p>
            <a:r>
              <a:rPr lang="en-US" dirty="0"/>
              <a:t>Sprint </a:t>
            </a:r>
            <a:r>
              <a:rPr lang="en-US" dirty="0">
                <a:solidFill>
                  <a:schemeClr val="accent6"/>
                </a:solidFill>
              </a:rPr>
              <a:t>9</a:t>
            </a:r>
            <a:r>
              <a:rPr lang="en-US" dirty="0"/>
              <a:t> Retrospective</a:t>
            </a:r>
            <a:br>
              <a:rPr lang="en-US" dirty="0"/>
            </a:br>
            <a:r>
              <a:rPr lang="en-US" dirty="0"/>
              <a:t>Team </a:t>
            </a:r>
            <a:r>
              <a:rPr lang="en-US" dirty="0">
                <a:solidFill>
                  <a:schemeClr val="accent6"/>
                </a:solidFill>
              </a:rPr>
              <a:t>201</a:t>
            </a:r>
          </a:p>
        </p:txBody>
      </p:sp>
    </p:spTree>
    <p:extLst>
      <p:ext uri="{BB962C8B-B14F-4D97-AF65-F5344CB8AC3E}">
        <p14:creationId xmlns:p14="http://schemas.microsoft.com/office/powerpoint/2010/main" val="217402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058F-8815-E52F-47FB-DC561F7FC42B}"/>
              </a:ext>
            </a:extLst>
          </p:cNvPr>
          <p:cNvSpPr>
            <a:spLocks noGrp="1"/>
          </p:cNvSpPr>
          <p:nvPr>
            <p:ph type="title"/>
          </p:nvPr>
        </p:nvSpPr>
        <p:spPr/>
        <p:txBody>
          <a:bodyPr/>
          <a:lstStyle/>
          <a:p>
            <a:r>
              <a:rPr lang="en-US"/>
              <a:t>Cameron </a:t>
            </a:r>
            <a:r>
              <a:rPr lang="en-US">
                <a:solidFill>
                  <a:schemeClr val="accent6"/>
                </a:solidFill>
              </a:rPr>
              <a:t>Norrie</a:t>
            </a:r>
          </a:p>
        </p:txBody>
      </p:sp>
      <p:sp>
        <p:nvSpPr>
          <p:cNvPr id="3" name="Text Placeholder 2">
            <a:extLst>
              <a:ext uri="{FF2B5EF4-FFF2-40B4-BE49-F238E27FC236}">
                <a16:creationId xmlns:a16="http://schemas.microsoft.com/office/drawing/2014/main" id="{0073010D-80E5-11A8-F97E-840739899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255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6D7F-6235-7281-E43A-D5F9BD901286}"/>
              </a:ext>
            </a:extLst>
          </p:cNvPr>
          <p:cNvSpPr>
            <a:spLocks noGrp="1"/>
          </p:cNvSpPr>
          <p:nvPr>
            <p:ph type="title"/>
          </p:nvPr>
        </p:nvSpPr>
        <p:spPr/>
        <p:txBody>
          <a:bodyPr/>
          <a:lstStyle/>
          <a:p>
            <a:r>
              <a:rPr lang="en-US"/>
              <a:t>Ameer </a:t>
            </a:r>
            <a:r>
              <a:rPr lang="en-US" err="1">
                <a:solidFill>
                  <a:schemeClr val="accent6"/>
                </a:solidFill>
              </a:rPr>
              <a:t>Mushani</a:t>
            </a:r>
            <a:endParaRPr lang="en-US">
              <a:solidFill>
                <a:schemeClr val="accent6"/>
              </a:solidFill>
            </a:endParaRPr>
          </a:p>
        </p:txBody>
      </p:sp>
      <p:sp>
        <p:nvSpPr>
          <p:cNvPr id="3" name="Text Placeholder 2">
            <a:extLst>
              <a:ext uri="{FF2B5EF4-FFF2-40B4-BE49-F238E27FC236}">
                <a16:creationId xmlns:a16="http://schemas.microsoft.com/office/drawing/2014/main" id="{C33C1025-EA9E-3354-1B69-C24C1D704A1B}"/>
              </a:ext>
            </a:extLst>
          </p:cNvPr>
          <p:cNvSpPr>
            <a:spLocks noGrp="1"/>
          </p:cNvSpPr>
          <p:nvPr>
            <p:ph type="body" idx="1"/>
          </p:nvPr>
        </p:nvSpPr>
        <p:spPr/>
        <p:txBody>
          <a:bodyPr/>
          <a:lstStyle/>
          <a:p>
            <a:pPr marL="608965" indent="-440055"/>
            <a:r>
              <a:rPr lang="en-US" sz="2100"/>
              <a:t>Set up react router</a:t>
            </a:r>
          </a:p>
          <a:p>
            <a:pPr marL="608965" indent="-440055">
              <a:lnSpc>
                <a:spcPct val="114999"/>
              </a:lnSpc>
            </a:pPr>
            <a:r>
              <a:rPr lang="en-US" sz="2100"/>
              <a:t>Designed Custom Landing Page</a:t>
            </a:r>
          </a:p>
          <a:p>
            <a:pPr marL="608965" indent="-440055">
              <a:lnSpc>
                <a:spcPct val="114999"/>
              </a:lnSpc>
            </a:pPr>
            <a:endParaRPr lang="en-US" sz="2100"/>
          </a:p>
          <a:p>
            <a:pPr marL="608965" indent="-440055">
              <a:lnSpc>
                <a:spcPct val="114999"/>
              </a:lnSpc>
            </a:pPr>
            <a:r>
              <a:rPr lang="en-US" sz="2100"/>
              <a:t>Weight: 18</a:t>
            </a:r>
          </a:p>
          <a:p>
            <a:pPr marL="608965" indent="-440055">
              <a:lnSpc>
                <a:spcPct val="114999"/>
              </a:lnSpc>
            </a:pPr>
            <a:endParaRPr lang="en-US" sz="2100"/>
          </a:p>
        </p:txBody>
      </p:sp>
    </p:spTree>
    <p:extLst>
      <p:ext uri="{BB962C8B-B14F-4D97-AF65-F5344CB8AC3E}">
        <p14:creationId xmlns:p14="http://schemas.microsoft.com/office/powerpoint/2010/main" val="280721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5CA9-1056-5AD9-B1FA-F9D8BE34B1B8}"/>
              </a:ext>
            </a:extLst>
          </p:cNvPr>
          <p:cNvSpPr>
            <a:spLocks noGrp="1"/>
          </p:cNvSpPr>
          <p:nvPr>
            <p:ph type="title"/>
          </p:nvPr>
        </p:nvSpPr>
        <p:spPr/>
        <p:txBody>
          <a:bodyPr/>
          <a:lstStyle/>
          <a:p>
            <a:r>
              <a:rPr lang="en-US"/>
              <a:t>Sahil </a:t>
            </a:r>
            <a:r>
              <a:rPr lang="en-US" err="1">
                <a:solidFill>
                  <a:schemeClr val="accent6"/>
                </a:solidFill>
              </a:rPr>
              <a:t>Gogia</a:t>
            </a:r>
            <a:endParaRPr lang="en-US">
              <a:solidFill>
                <a:schemeClr val="accent6"/>
              </a:solidFill>
            </a:endParaRPr>
          </a:p>
        </p:txBody>
      </p:sp>
      <p:sp>
        <p:nvSpPr>
          <p:cNvPr id="3" name="Text Placeholder 2">
            <a:extLst>
              <a:ext uri="{FF2B5EF4-FFF2-40B4-BE49-F238E27FC236}">
                <a16:creationId xmlns:a16="http://schemas.microsoft.com/office/drawing/2014/main" id="{46B1A998-D552-8ACA-A337-5B9526A68F7F}"/>
              </a:ext>
            </a:extLst>
          </p:cNvPr>
          <p:cNvSpPr>
            <a:spLocks noGrp="1"/>
          </p:cNvSpPr>
          <p:nvPr>
            <p:ph type="body" idx="1"/>
          </p:nvPr>
        </p:nvSpPr>
        <p:spPr/>
        <p:txBody>
          <a:bodyPr/>
          <a:lstStyle/>
          <a:p>
            <a:pPr marL="511810" indent="-342900">
              <a:lnSpc>
                <a:spcPct val="114999"/>
              </a:lnSpc>
              <a:buFont typeface="Arial"/>
              <a:buChar char="•"/>
            </a:pPr>
            <a:r>
              <a:rPr lang="en-US" sz="2100"/>
              <a:t>Worked on fixing duplicate color bug.</a:t>
            </a:r>
          </a:p>
          <a:p>
            <a:pPr marL="511810" indent="-342900">
              <a:lnSpc>
                <a:spcPct val="114999"/>
              </a:lnSpc>
              <a:buFont typeface="Arial"/>
              <a:buChar char="•"/>
            </a:pPr>
            <a:r>
              <a:rPr lang="en-US" sz="2100"/>
              <a:t>Paired with team members to add clear schedule button.</a:t>
            </a:r>
            <a:endParaRPr lang="en-GB"/>
          </a:p>
          <a:p>
            <a:pPr marL="511810" indent="-342900">
              <a:lnSpc>
                <a:spcPct val="114999"/>
              </a:lnSpc>
              <a:buFont typeface="Arial"/>
              <a:buChar char="•"/>
            </a:pPr>
            <a:r>
              <a:rPr lang="en-US" sz="2100"/>
              <a:t>Paired with team members to add tags to course list.</a:t>
            </a:r>
            <a:endParaRPr lang="en-GB"/>
          </a:p>
          <a:p>
            <a:pPr marL="511810" indent="-342900">
              <a:lnSpc>
                <a:spcPct val="114999"/>
              </a:lnSpc>
              <a:buFont typeface="Arial"/>
              <a:buChar char="•"/>
            </a:pPr>
            <a:r>
              <a:rPr lang="en-US" sz="2100"/>
              <a:t>Planning and discussion meetings.</a:t>
            </a:r>
            <a:endParaRPr lang="en-US"/>
          </a:p>
          <a:p>
            <a:pPr marL="511810" indent="-342900">
              <a:lnSpc>
                <a:spcPct val="114999"/>
              </a:lnSpc>
              <a:buFont typeface="Arial"/>
              <a:buChar char="•"/>
            </a:pPr>
            <a:r>
              <a:rPr lang="en-US" sz="2100"/>
              <a:t>Added some CSS for mobile and updated cypress tests.</a:t>
            </a:r>
            <a:endParaRPr lang="en-GB"/>
          </a:p>
        </p:txBody>
      </p:sp>
    </p:spTree>
    <p:extLst>
      <p:ext uri="{BB962C8B-B14F-4D97-AF65-F5344CB8AC3E}">
        <p14:creationId xmlns:p14="http://schemas.microsoft.com/office/powerpoint/2010/main" val="57096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0217-6162-F78A-AAF3-AB1A45108455}"/>
              </a:ext>
            </a:extLst>
          </p:cNvPr>
          <p:cNvSpPr>
            <a:spLocks noGrp="1"/>
          </p:cNvSpPr>
          <p:nvPr>
            <p:ph type="title"/>
          </p:nvPr>
        </p:nvSpPr>
        <p:spPr/>
        <p:txBody>
          <a:bodyPr/>
          <a:lstStyle/>
          <a:p>
            <a:r>
              <a:rPr lang="en-US">
                <a:solidFill>
                  <a:schemeClr val="accent6"/>
                </a:solidFill>
              </a:rPr>
              <a:t>Timing</a:t>
            </a:r>
            <a:r>
              <a:rPr lang="en-US"/>
              <a:t> Chart</a:t>
            </a:r>
          </a:p>
        </p:txBody>
      </p:sp>
      <p:pic>
        <p:nvPicPr>
          <p:cNvPr id="3" name="Picture 3" descr="Table&#10;&#10;Description automatically generated">
            <a:extLst>
              <a:ext uri="{FF2B5EF4-FFF2-40B4-BE49-F238E27FC236}">
                <a16:creationId xmlns:a16="http://schemas.microsoft.com/office/drawing/2014/main" id="{D2DF9543-BA73-5D10-B0F1-AAEB100D6E88}"/>
              </a:ext>
            </a:extLst>
          </p:cNvPr>
          <p:cNvPicPr>
            <a:picLocks noChangeAspect="1"/>
          </p:cNvPicPr>
          <p:nvPr/>
        </p:nvPicPr>
        <p:blipFill>
          <a:blip r:embed="rId2"/>
          <a:stretch>
            <a:fillRect/>
          </a:stretch>
        </p:blipFill>
        <p:spPr>
          <a:xfrm>
            <a:off x="2009104" y="2236059"/>
            <a:ext cx="6746382" cy="4247953"/>
          </a:xfrm>
          <a:prstGeom prst="rect">
            <a:avLst/>
          </a:prstGeom>
        </p:spPr>
      </p:pic>
    </p:spTree>
    <p:extLst>
      <p:ext uri="{BB962C8B-B14F-4D97-AF65-F5344CB8AC3E}">
        <p14:creationId xmlns:p14="http://schemas.microsoft.com/office/powerpoint/2010/main" val="197405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B570-1306-B5F6-FF18-5CEDD1A24E2B}"/>
              </a:ext>
            </a:extLst>
          </p:cNvPr>
          <p:cNvSpPr>
            <a:spLocks noGrp="1"/>
          </p:cNvSpPr>
          <p:nvPr>
            <p:ph type="ctrTitle"/>
          </p:nvPr>
        </p:nvSpPr>
        <p:spPr/>
        <p:txBody>
          <a:bodyPr/>
          <a:lstStyle/>
          <a:p>
            <a:r>
              <a:rPr lang="en-US"/>
              <a:t>Demo</a:t>
            </a:r>
          </a:p>
        </p:txBody>
      </p:sp>
    </p:spTree>
    <p:extLst>
      <p:ext uri="{BB962C8B-B14F-4D97-AF65-F5344CB8AC3E}">
        <p14:creationId xmlns:p14="http://schemas.microsoft.com/office/powerpoint/2010/main" val="360326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303-34D2-1D04-0DC3-6244820E9E96}"/>
              </a:ext>
            </a:extLst>
          </p:cNvPr>
          <p:cNvSpPr>
            <a:spLocks noGrp="1"/>
          </p:cNvSpPr>
          <p:nvPr>
            <p:ph type="title"/>
          </p:nvPr>
        </p:nvSpPr>
        <p:spPr/>
        <p:txBody>
          <a:bodyPr/>
          <a:lstStyle/>
          <a:p>
            <a:r>
              <a:rPr lang="en-US"/>
              <a:t>Use Case </a:t>
            </a:r>
            <a:r>
              <a:rPr lang="en-US">
                <a:solidFill>
                  <a:schemeClr val="accent6"/>
                </a:solidFill>
              </a:rPr>
              <a:t>1</a:t>
            </a:r>
            <a:r>
              <a:rPr lang="en-US"/>
              <a:t>: Basic Search</a:t>
            </a:r>
          </a:p>
        </p:txBody>
      </p:sp>
      <p:sp>
        <p:nvSpPr>
          <p:cNvPr id="3" name="Text Placeholder 2">
            <a:extLst>
              <a:ext uri="{FF2B5EF4-FFF2-40B4-BE49-F238E27FC236}">
                <a16:creationId xmlns:a16="http://schemas.microsoft.com/office/drawing/2014/main" id="{CD51F1D7-3A78-8EFF-414B-F5BF57FD43E1}"/>
              </a:ext>
            </a:extLst>
          </p:cNvPr>
          <p:cNvSpPr>
            <a:spLocks noGrp="1"/>
          </p:cNvSpPr>
          <p:nvPr>
            <p:ph type="body" idx="1"/>
          </p:nvPr>
        </p:nvSpPr>
        <p:spPr/>
        <p:txBody>
          <a:bodyPr/>
          <a:lstStyle/>
          <a:p>
            <a:pPr marL="608965" indent="-405765"/>
            <a:r>
              <a:rPr lang="en-US"/>
              <a:t>Actor</a:t>
            </a:r>
          </a:p>
          <a:p>
            <a:pPr marL="203200" indent="0">
              <a:lnSpc>
                <a:spcPct val="114999"/>
              </a:lnSpc>
              <a:buNone/>
            </a:pPr>
            <a:r>
              <a:rPr lang="en-US"/>
              <a:t>1</a:t>
            </a:r>
            <a:r>
              <a:rPr lang="en-US" baseline="30000"/>
              <a:t>st</a:t>
            </a:r>
            <a:r>
              <a:rPr lang="en-US"/>
              <a:t> Year Undergraduate Students at University of Guelph</a:t>
            </a:r>
          </a:p>
          <a:p>
            <a:pPr marL="608965" indent="-405765">
              <a:lnSpc>
                <a:spcPct val="114999"/>
              </a:lnSpc>
            </a:pPr>
            <a:endParaRPr lang="en-US"/>
          </a:p>
        </p:txBody>
      </p:sp>
      <p:sp>
        <p:nvSpPr>
          <p:cNvPr id="4" name="Text Placeholder 3">
            <a:extLst>
              <a:ext uri="{FF2B5EF4-FFF2-40B4-BE49-F238E27FC236}">
                <a16:creationId xmlns:a16="http://schemas.microsoft.com/office/drawing/2014/main" id="{FB018DDD-5749-4644-7216-611BD6EE5A52}"/>
              </a:ext>
            </a:extLst>
          </p:cNvPr>
          <p:cNvSpPr>
            <a:spLocks noGrp="1"/>
          </p:cNvSpPr>
          <p:nvPr>
            <p:ph type="body" idx="2"/>
          </p:nvPr>
        </p:nvSpPr>
        <p:spPr>
          <a:xfrm>
            <a:off x="4698737" y="3802567"/>
            <a:ext cx="6464371" cy="2699600"/>
          </a:xfrm>
        </p:spPr>
        <p:txBody>
          <a:bodyPr/>
          <a:lstStyle/>
          <a:p>
            <a:pPr marL="608965" indent="-405765"/>
            <a:r>
              <a:rPr lang="en-US"/>
              <a:t>Basic Flow</a:t>
            </a:r>
          </a:p>
          <a:p>
            <a:pPr marL="203200" indent="0">
              <a:lnSpc>
                <a:spcPct val="114999"/>
              </a:lnSpc>
              <a:buNone/>
            </a:pPr>
            <a:r>
              <a:rPr lang="en-US"/>
              <a:t>The student has just enrolled into Guelph and has done their research beforehand on what courses they want to add. In this case, the student is a first year that wants to add all these </a:t>
            </a:r>
            <a:r>
              <a:rPr lang="en-US">
                <a:solidFill>
                  <a:schemeClr val="accent6"/>
                </a:solidFill>
              </a:rPr>
              <a:t>W2023</a:t>
            </a:r>
            <a:r>
              <a:rPr lang="en-US"/>
              <a:t> courses: </a:t>
            </a:r>
            <a:r>
              <a:rPr lang="en-US">
                <a:solidFill>
                  <a:schemeClr val="accent6"/>
                </a:solidFill>
              </a:rPr>
              <a:t>MCS*1000</a:t>
            </a:r>
            <a:r>
              <a:rPr lang="en-US"/>
              <a:t>, </a:t>
            </a:r>
            <a:r>
              <a:rPr lang="en-US">
                <a:solidFill>
                  <a:schemeClr val="accent6"/>
                </a:solidFill>
              </a:rPr>
              <a:t>IDEV*1000</a:t>
            </a:r>
            <a:r>
              <a:rPr lang="en-US"/>
              <a:t>, </a:t>
            </a:r>
            <a:r>
              <a:rPr lang="en-US">
                <a:solidFill>
                  <a:schemeClr val="accent6"/>
                </a:solidFill>
              </a:rPr>
              <a:t>GEOG*1220</a:t>
            </a:r>
            <a:r>
              <a:rPr lang="en-US"/>
              <a:t>, </a:t>
            </a:r>
            <a:r>
              <a:rPr lang="en-US">
                <a:solidFill>
                  <a:schemeClr val="accent6"/>
                </a:solidFill>
              </a:rPr>
              <a:t>ACT*1220</a:t>
            </a:r>
            <a:r>
              <a:rPr lang="en-US"/>
              <a:t>, </a:t>
            </a:r>
            <a:r>
              <a:rPr lang="en-US">
                <a:solidFill>
                  <a:schemeClr val="accent6"/>
                </a:solidFill>
              </a:rPr>
              <a:t>BIOL*1500</a:t>
            </a:r>
            <a:r>
              <a:rPr lang="en-US"/>
              <a:t>. They will add these courses to their own schedule by using the </a:t>
            </a:r>
            <a:r>
              <a:rPr lang="en-US">
                <a:solidFill>
                  <a:schemeClr val="accent6"/>
                </a:solidFill>
              </a:rPr>
              <a:t>search bar</a:t>
            </a:r>
            <a:r>
              <a:rPr lang="en-US"/>
              <a:t> with the code and choosing the first available section</a:t>
            </a:r>
          </a:p>
          <a:p>
            <a:pPr marL="608965" indent="-405765">
              <a:lnSpc>
                <a:spcPct val="114999"/>
              </a:lnSpc>
            </a:pPr>
            <a:endParaRPr lang="en-US"/>
          </a:p>
        </p:txBody>
      </p:sp>
    </p:spTree>
    <p:extLst>
      <p:ext uri="{BB962C8B-B14F-4D97-AF65-F5344CB8AC3E}">
        <p14:creationId xmlns:p14="http://schemas.microsoft.com/office/powerpoint/2010/main" val="9999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303-34D2-1D04-0DC3-6244820E9E96}"/>
              </a:ext>
            </a:extLst>
          </p:cNvPr>
          <p:cNvSpPr>
            <a:spLocks noGrp="1"/>
          </p:cNvSpPr>
          <p:nvPr>
            <p:ph type="title"/>
          </p:nvPr>
        </p:nvSpPr>
        <p:spPr/>
        <p:txBody>
          <a:bodyPr/>
          <a:lstStyle/>
          <a:p>
            <a:r>
              <a:rPr lang="en-US"/>
              <a:t>Use Case </a:t>
            </a:r>
            <a:r>
              <a:rPr lang="en-US">
                <a:solidFill>
                  <a:schemeClr val="accent6"/>
                </a:solidFill>
              </a:rPr>
              <a:t>2</a:t>
            </a:r>
            <a:r>
              <a:rPr lang="en-US"/>
              <a:t>: Find Course By Name</a:t>
            </a:r>
          </a:p>
        </p:txBody>
      </p:sp>
      <p:sp>
        <p:nvSpPr>
          <p:cNvPr id="3" name="Text Placeholder 2">
            <a:extLst>
              <a:ext uri="{FF2B5EF4-FFF2-40B4-BE49-F238E27FC236}">
                <a16:creationId xmlns:a16="http://schemas.microsoft.com/office/drawing/2014/main" id="{CD51F1D7-3A78-8EFF-414B-F5BF57FD43E1}"/>
              </a:ext>
            </a:extLst>
          </p:cNvPr>
          <p:cNvSpPr>
            <a:spLocks noGrp="1"/>
          </p:cNvSpPr>
          <p:nvPr>
            <p:ph type="body" idx="1"/>
          </p:nvPr>
        </p:nvSpPr>
        <p:spPr/>
        <p:txBody>
          <a:bodyPr/>
          <a:lstStyle/>
          <a:p>
            <a:pPr marL="608965" indent="-405765"/>
            <a:r>
              <a:rPr lang="en-US"/>
              <a:t>Actor</a:t>
            </a:r>
          </a:p>
          <a:p>
            <a:pPr marL="228600" indent="0">
              <a:lnSpc>
                <a:spcPct val="114999"/>
              </a:lnSpc>
              <a:buNone/>
            </a:pPr>
            <a:r>
              <a:rPr lang="en-US"/>
              <a:t>3</a:t>
            </a:r>
            <a:r>
              <a:rPr lang="en-US" baseline="30000"/>
              <a:t>rd</a:t>
            </a:r>
            <a:r>
              <a:rPr lang="en-US"/>
              <a:t> Year Computer Science student</a:t>
            </a:r>
          </a:p>
          <a:p>
            <a:pPr marL="203200" indent="0">
              <a:lnSpc>
                <a:spcPct val="114999"/>
              </a:lnSpc>
              <a:buNone/>
            </a:pPr>
            <a:endParaRPr lang="en-US"/>
          </a:p>
          <a:p>
            <a:pPr marL="608965" indent="-405765">
              <a:lnSpc>
                <a:spcPct val="114999"/>
              </a:lnSpc>
            </a:pPr>
            <a:endParaRPr lang="en-US"/>
          </a:p>
        </p:txBody>
      </p:sp>
      <p:sp>
        <p:nvSpPr>
          <p:cNvPr id="4" name="Text Placeholder 3">
            <a:extLst>
              <a:ext uri="{FF2B5EF4-FFF2-40B4-BE49-F238E27FC236}">
                <a16:creationId xmlns:a16="http://schemas.microsoft.com/office/drawing/2014/main" id="{FB018DDD-5749-4644-7216-611BD6EE5A52}"/>
              </a:ext>
            </a:extLst>
          </p:cNvPr>
          <p:cNvSpPr>
            <a:spLocks noGrp="1"/>
          </p:cNvSpPr>
          <p:nvPr>
            <p:ph type="body" idx="2"/>
          </p:nvPr>
        </p:nvSpPr>
        <p:spPr>
          <a:xfrm>
            <a:off x="4698737" y="3802567"/>
            <a:ext cx="6464371" cy="2699600"/>
          </a:xfrm>
        </p:spPr>
        <p:txBody>
          <a:bodyPr/>
          <a:lstStyle/>
          <a:p>
            <a:pPr marL="608965" indent="-405765"/>
            <a:r>
              <a:rPr lang="en-US"/>
              <a:t>Basic Flow</a:t>
            </a:r>
          </a:p>
          <a:p>
            <a:pPr marL="228600" indent="0">
              <a:lnSpc>
                <a:spcPct val="114999"/>
              </a:lnSpc>
              <a:buNone/>
            </a:pPr>
            <a:r>
              <a:rPr lang="en-US"/>
              <a:t>The student so far has enrolled in 4 </a:t>
            </a:r>
            <a:r>
              <a:rPr lang="en-US">
                <a:solidFill>
                  <a:schemeClr val="accent6"/>
                </a:solidFill>
              </a:rPr>
              <a:t>W23</a:t>
            </a:r>
            <a:r>
              <a:rPr lang="en-US"/>
              <a:t> courses so far: </a:t>
            </a:r>
            <a:r>
              <a:rPr lang="en-US">
                <a:solidFill>
                  <a:schemeClr val="accent6"/>
                </a:solidFill>
              </a:rPr>
              <a:t>CIS*3760</a:t>
            </a:r>
            <a:r>
              <a:rPr lang="en-US"/>
              <a:t>, </a:t>
            </a:r>
            <a:r>
              <a:rPr lang="en-US">
                <a:solidFill>
                  <a:schemeClr val="accent6"/>
                </a:solidFill>
              </a:rPr>
              <a:t>STAT*2050</a:t>
            </a:r>
            <a:r>
              <a:rPr lang="en-US"/>
              <a:t>, </a:t>
            </a:r>
            <a:r>
              <a:rPr lang="en-US">
                <a:solidFill>
                  <a:schemeClr val="accent6"/>
                </a:solidFill>
              </a:rPr>
              <a:t>ECON*2310</a:t>
            </a:r>
            <a:r>
              <a:rPr lang="en-US"/>
              <a:t>, and </a:t>
            </a:r>
            <a:r>
              <a:rPr lang="en-US">
                <a:solidFill>
                  <a:schemeClr val="accent6"/>
                </a:solidFill>
              </a:rPr>
              <a:t>CIS*3490</a:t>
            </a:r>
            <a:r>
              <a:rPr lang="en-US"/>
              <a:t>. However, they were going to enroll in Computer Networks but the course isn’t offered in the Winter. In a quick scramble, they </a:t>
            </a:r>
            <a:r>
              <a:rPr lang="en-US">
                <a:solidFill>
                  <a:schemeClr val="accent6"/>
                </a:solidFill>
              </a:rPr>
              <a:t>search</a:t>
            </a:r>
            <a:r>
              <a:rPr lang="en-US"/>
              <a:t> “</a:t>
            </a:r>
            <a:r>
              <a:rPr lang="en-US">
                <a:solidFill>
                  <a:schemeClr val="accent6"/>
                </a:solidFill>
              </a:rPr>
              <a:t>Computer</a:t>
            </a:r>
            <a:r>
              <a:rPr lang="en-US"/>
              <a:t>” to find a course that is related to computers that might fit their schedule. They then browse through the courses by </a:t>
            </a:r>
            <a:r>
              <a:rPr lang="en-US">
                <a:solidFill>
                  <a:schemeClr val="accent6"/>
                </a:solidFill>
              </a:rPr>
              <a:t>clicking</a:t>
            </a:r>
            <a:r>
              <a:rPr lang="en-US"/>
              <a:t> them for </a:t>
            </a:r>
            <a:r>
              <a:rPr lang="en-US">
                <a:solidFill>
                  <a:schemeClr val="accent6"/>
                </a:solidFill>
              </a:rPr>
              <a:t>info</a:t>
            </a:r>
            <a:r>
              <a:rPr lang="en-US"/>
              <a:t>. Once they find the course they like, the student </a:t>
            </a:r>
            <a:r>
              <a:rPr lang="en-US">
                <a:solidFill>
                  <a:schemeClr val="accent6"/>
                </a:solidFill>
              </a:rPr>
              <a:t>add</a:t>
            </a:r>
            <a:r>
              <a:rPr lang="en-US"/>
              <a:t>s it to their schedule.</a:t>
            </a:r>
          </a:p>
          <a:p>
            <a:pPr marL="203200" indent="0">
              <a:lnSpc>
                <a:spcPct val="114999"/>
              </a:lnSpc>
              <a:buNone/>
            </a:pPr>
            <a:endParaRPr lang="en-US"/>
          </a:p>
          <a:p>
            <a:pPr marL="608965" indent="-405765">
              <a:lnSpc>
                <a:spcPct val="114999"/>
              </a:lnSpc>
            </a:pPr>
            <a:endParaRPr lang="en-US"/>
          </a:p>
        </p:txBody>
      </p:sp>
    </p:spTree>
    <p:extLst>
      <p:ext uri="{BB962C8B-B14F-4D97-AF65-F5344CB8AC3E}">
        <p14:creationId xmlns:p14="http://schemas.microsoft.com/office/powerpoint/2010/main" val="251994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303-34D2-1D04-0DC3-6244820E9E96}"/>
              </a:ext>
            </a:extLst>
          </p:cNvPr>
          <p:cNvSpPr>
            <a:spLocks noGrp="1"/>
          </p:cNvSpPr>
          <p:nvPr>
            <p:ph type="title"/>
          </p:nvPr>
        </p:nvSpPr>
        <p:spPr/>
        <p:txBody>
          <a:bodyPr/>
          <a:lstStyle/>
          <a:p>
            <a:r>
              <a:rPr lang="en-US"/>
              <a:t>Use Case </a:t>
            </a:r>
            <a:r>
              <a:rPr lang="en-US">
                <a:solidFill>
                  <a:schemeClr val="accent6"/>
                </a:solidFill>
              </a:rPr>
              <a:t>3</a:t>
            </a:r>
            <a:r>
              <a:rPr lang="en-US"/>
              <a:t>: Find Professor Courses</a:t>
            </a:r>
          </a:p>
        </p:txBody>
      </p:sp>
      <p:sp>
        <p:nvSpPr>
          <p:cNvPr id="3" name="Text Placeholder 2">
            <a:extLst>
              <a:ext uri="{FF2B5EF4-FFF2-40B4-BE49-F238E27FC236}">
                <a16:creationId xmlns:a16="http://schemas.microsoft.com/office/drawing/2014/main" id="{CD51F1D7-3A78-8EFF-414B-F5BF57FD43E1}"/>
              </a:ext>
            </a:extLst>
          </p:cNvPr>
          <p:cNvSpPr>
            <a:spLocks noGrp="1"/>
          </p:cNvSpPr>
          <p:nvPr>
            <p:ph type="body" idx="1"/>
          </p:nvPr>
        </p:nvSpPr>
        <p:spPr/>
        <p:txBody>
          <a:bodyPr/>
          <a:lstStyle/>
          <a:p>
            <a:pPr marL="608965" indent="-405765"/>
            <a:r>
              <a:rPr lang="en-US"/>
              <a:t>Actor</a:t>
            </a:r>
          </a:p>
          <a:p>
            <a:pPr marL="608965" indent="-405765">
              <a:lnSpc>
                <a:spcPct val="114999"/>
              </a:lnSpc>
              <a:buNone/>
            </a:pPr>
            <a:r>
              <a:rPr lang="en-US"/>
              <a:t>University Advisor</a:t>
            </a:r>
          </a:p>
          <a:p>
            <a:pPr marL="203200" indent="0">
              <a:lnSpc>
                <a:spcPct val="114999"/>
              </a:lnSpc>
              <a:buNone/>
            </a:pPr>
            <a:endParaRPr lang="en-US"/>
          </a:p>
          <a:p>
            <a:pPr marL="608965" indent="-405765">
              <a:lnSpc>
                <a:spcPct val="114999"/>
              </a:lnSpc>
            </a:pPr>
            <a:endParaRPr lang="en-US"/>
          </a:p>
        </p:txBody>
      </p:sp>
      <p:sp>
        <p:nvSpPr>
          <p:cNvPr id="4" name="Text Placeholder 3">
            <a:extLst>
              <a:ext uri="{FF2B5EF4-FFF2-40B4-BE49-F238E27FC236}">
                <a16:creationId xmlns:a16="http://schemas.microsoft.com/office/drawing/2014/main" id="{FB018DDD-5749-4644-7216-611BD6EE5A52}"/>
              </a:ext>
            </a:extLst>
          </p:cNvPr>
          <p:cNvSpPr>
            <a:spLocks noGrp="1"/>
          </p:cNvSpPr>
          <p:nvPr>
            <p:ph type="body" idx="2"/>
          </p:nvPr>
        </p:nvSpPr>
        <p:spPr>
          <a:xfrm>
            <a:off x="4698737" y="3802567"/>
            <a:ext cx="6464371" cy="2699600"/>
          </a:xfrm>
        </p:spPr>
        <p:txBody>
          <a:bodyPr/>
          <a:lstStyle/>
          <a:p>
            <a:pPr marL="608965" indent="-405765"/>
            <a:r>
              <a:rPr lang="en-US"/>
              <a:t>Basic Flow</a:t>
            </a:r>
          </a:p>
          <a:p>
            <a:pPr marL="228600" indent="0">
              <a:lnSpc>
                <a:spcPct val="114999"/>
              </a:lnSpc>
              <a:buNone/>
            </a:pPr>
            <a:r>
              <a:rPr lang="en-US"/>
              <a:t>An advisor for the university has been looking to balance workload for professors. Before they decide what the professor should do during the Winter 2023 semester, the advisor wants to look at what courses they taught in </a:t>
            </a:r>
            <a:r>
              <a:rPr lang="en-US">
                <a:solidFill>
                  <a:schemeClr val="accent6"/>
                </a:solidFill>
              </a:rPr>
              <a:t>Fall 2022</a:t>
            </a:r>
            <a:r>
              <a:rPr lang="en-US"/>
              <a:t>. Right now, they are looking for courses </a:t>
            </a:r>
            <a:r>
              <a:rPr lang="en-US">
                <a:solidFill>
                  <a:schemeClr val="accent6"/>
                </a:solidFill>
              </a:rPr>
              <a:t>G. Klotz</a:t>
            </a:r>
            <a:r>
              <a:rPr lang="en-US"/>
              <a:t> taught, so they will </a:t>
            </a:r>
            <a:r>
              <a:rPr lang="en-US">
                <a:solidFill>
                  <a:schemeClr val="accent6"/>
                </a:solidFill>
              </a:rPr>
              <a:t>search</a:t>
            </a:r>
            <a:r>
              <a:rPr lang="en-US"/>
              <a:t> their name to find the courses in particular.</a:t>
            </a:r>
          </a:p>
          <a:p>
            <a:pPr marL="608965" indent="-405765">
              <a:lnSpc>
                <a:spcPct val="114999"/>
              </a:lnSpc>
            </a:pPr>
            <a:endParaRPr lang="en-US"/>
          </a:p>
        </p:txBody>
      </p:sp>
    </p:spTree>
    <p:extLst>
      <p:ext uri="{BB962C8B-B14F-4D97-AF65-F5344CB8AC3E}">
        <p14:creationId xmlns:p14="http://schemas.microsoft.com/office/powerpoint/2010/main" val="296044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303-34D2-1D04-0DC3-6244820E9E96}"/>
              </a:ext>
            </a:extLst>
          </p:cNvPr>
          <p:cNvSpPr>
            <a:spLocks noGrp="1"/>
          </p:cNvSpPr>
          <p:nvPr>
            <p:ph type="title"/>
          </p:nvPr>
        </p:nvSpPr>
        <p:spPr/>
        <p:txBody>
          <a:bodyPr/>
          <a:lstStyle/>
          <a:p>
            <a:r>
              <a:rPr lang="en-US"/>
              <a:t>Use Case </a:t>
            </a:r>
            <a:r>
              <a:rPr lang="en-US">
                <a:solidFill>
                  <a:schemeClr val="accent6"/>
                </a:solidFill>
              </a:rPr>
              <a:t>4</a:t>
            </a:r>
            <a:r>
              <a:rPr lang="en-US"/>
              <a:t>: No Tuesday/Thursday</a:t>
            </a:r>
          </a:p>
        </p:txBody>
      </p:sp>
      <p:sp>
        <p:nvSpPr>
          <p:cNvPr id="3" name="Text Placeholder 2">
            <a:extLst>
              <a:ext uri="{FF2B5EF4-FFF2-40B4-BE49-F238E27FC236}">
                <a16:creationId xmlns:a16="http://schemas.microsoft.com/office/drawing/2014/main" id="{CD51F1D7-3A78-8EFF-414B-F5BF57FD43E1}"/>
              </a:ext>
            </a:extLst>
          </p:cNvPr>
          <p:cNvSpPr>
            <a:spLocks noGrp="1"/>
          </p:cNvSpPr>
          <p:nvPr>
            <p:ph type="body" idx="1"/>
          </p:nvPr>
        </p:nvSpPr>
        <p:spPr/>
        <p:txBody>
          <a:bodyPr/>
          <a:lstStyle/>
          <a:p>
            <a:pPr marL="608965" indent="-405765"/>
            <a:r>
              <a:rPr lang="en-US"/>
              <a:t>Actor</a:t>
            </a:r>
          </a:p>
          <a:p>
            <a:pPr marL="228600" indent="0">
              <a:lnSpc>
                <a:spcPct val="114999"/>
              </a:lnSpc>
              <a:buNone/>
            </a:pPr>
            <a:r>
              <a:rPr lang="en-US"/>
              <a:t>Graduate Student at the University of Guelph</a:t>
            </a:r>
          </a:p>
          <a:p>
            <a:pPr marL="608965" indent="-405765">
              <a:lnSpc>
                <a:spcPct val="114999"/>
              </a:lnSpc>
            </a:pPr>
            <a:endParaRPr lang="en-US"/>
          </a:p>
        </p:txBody>
      </p:sp>
      <p:sp>
        <p:nvSpPr>
          <p:cNvPr id="4" name="Text Placeholder 3">
            <a:extLst>
              <a:ext uri="{FF2B5EF4-FFF2-40B4-BE49-F238E27FC236}">
                <a16:creationId xmlns:a16="http://schemas.microsoft.com/office/drawing/2014/main" id="{FB018DDD-5749-4644-7216-611BD6EE5A52}"/>
              </a:ext>
            </a:extLst>
          </p:cNvPr>
          <p:cNvSpPr>
            <a:spLocks noGrp="1"/>
          </p:cNvSpPr>
          <p:nvPr>
            <p:ph type="body" idx="2"/>
          </p:nvPr>
        </p:nvSpPr>
        <p:spPr>
          <a:xfrm>
            <a:off x="4698737" y="3802567"/>
            <a:ext cx="6464371" cy="2699600"/>
          </a:xfrm>
        </p:spPr>
        <p:txBody>
          <a:bodyPr/>
          <a:lstStyle/>
          <a:p>
            <a:pPr marL="608965" indent="-405765"/>
            <a:r>
              <a:rPr lang="en-US"/>
              <a:t>Basic Flow</a:t>
            </a:r>
          </a:p>
          <a:p>
            <a:pPr marL="228600" indent="0">
              <a:lnSpc>
                <a:spcPct val="114999"/>
              </a:lnSpc>
              <a:buNone/>
            </a:pPr>
            <a:r>
              <a:rPr lang="en-US"/>
              <a:t>A graduate student coming back to Guelph has enrolled in 2 </a:t>
            </a:r>
            <a:r>
              <a:rPr lang="en-US">
                <a:solidFill>
                  <a:schemeClr val="accent6"/>
                </a:solidFill>
              </a:rPr>
              <a:t>W23</a:t>
            </a:r>
            <a:r>
              <a:rPr lang="en-US"/>
              <a:t> courses: </a:t>
            </a:r>
            <a:r>
              <a:rPr lang="en-US">
                <a:solidFill>
                  <a:schemeClr val="accent6"/>
                </a:solidFill>
              </a:rPr>
              <a:t>CIS*3750,</a:t>
            </a:r>
            <a:r>
              <a:rPr lang="en-US"/>
              <a:t> and </a:t>
            </a:r>
            <a:r>
              <a:rPr lang="en-US">
                <a:solidFill>
                  <a:schemeClr val="accent6"/>
                </a:solidFill>
              </a:rPr>
              <a:t>CIS*2750</a:t>
            </a:r>
            <a:r>
              <a:rPr lang="en-US"/>
              <a:t>. They are both 1hr 20min lectures on Tuesday and Thursday. The student doesn’t want to have any more courses on those days, but doesn’t know what courses they should choose. They therefore use the button that says “</a:t>
            </a:r>
            <a:r>
              <a:rPr lang="en-US">
                <a:solidFill>
                  <a:schemeClr val="accent6"/>
                </a:solidFill>
              </a:rPr>
              <a:t>No Tuesday/Thursday</a:t>
            </a:r>
            <a:r>
              <a:rPr lang="en-US"/>
              <a:t>” to get some ideas for courses, and will </a:t>
            </a:r>
            <a:r>
              <a:rPr lang="en-US">
                <a:solidFill>
                  <a:schemeClr val="accent6"/>
                </a:solidFill>
              </a:rPr>
              <a:t>add</a:t>
            </a:r>
            <a:r>
              <a:rPr lang="en-US"/>
              <a:t> them to the schedule.</a:t>
            </a:r>
          </a:p>
          <a:p>
            <a:pPr marL="608965" indent="-405765">
              <a:lnSpc>
                <a:spcPct val="114999"/>
              </a:lnSpc>
            </a:pPr>
            <a:endParaRPr lang="en-US"/>
          </a:p>
        </p:txBody>
      </p:sp>
    </p:spTree>
    <p:extLst>
      <p:ext uri="{BB962C8B-B14F-4D97-AF65-F5344CB8AC3E}">
        <p14:creationId xmlns:p14="http://schemas.microsoft.com/office/powerpoint/2010/main" val="147233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303-34D2-1D04-0DC3-6244820E9E96}"/>
              </a:ext>
            </a:extLst>
          </p:cNvPr>
          <p:cNvSpPr>
            <a:spLocks noGrp="1"/>
          </p:cNvSpPr>
          <p:nvPr>
            <p:ph type="title"/>
          </p:nvPr>
        </p:nvSpPr>
        <p:spPr/>
        <p:txBody>
          <a:bodyPr/>
          <a:lstStyle/>
          <a:p>
            <a:r>
              <a:rPr lang="en-US"/>
              <a:t>Use Case </a:t>
            </a:r>
            <a:r>
              <a:rPr lang="en-US">
                <a:solidFill>
                  <a:schemeClr val="accent6"/>
                </a:solidFill>
              </a:rPr>
              <a:t>5</a:t>
            </a:r>
            <a:r>
              <a:rPr lang="en-US"/>
              <a:t>: No Friday</a:t>
            </a:r>
          </a:p>
        </p:txBody>
      </p:sp>
      <p:sp>
        <p:nvSpPr>
          <p:cNvPr id="3" name="Text Placeholder 2">
            <a:extLst>
              <a:ext uri="{FF2B5EF4-FFF2-40B4-BE49-F238E27FC236}">
                <a16:creationId xmlns:a16="http://schemas.microsoft.com/office/drawing/2014/main" id="{CD51F1D7-3A78-8EFF-414B-F5BF57FD43E1}"/>
              </a:ext>
            </a:extLst>
          </p:cNvPr>
          <p:cNvSpPr>
            <a:spLocks noGrp="1"/>
          </p:cNvSpPr>
          <p:nvPr>
            <p:ph type="body" idx="1"/>
          </p:nvPr>
        </p:nvSpPr>
        <p:spPr/>
        <p:txBody>
          <a:bodyPr/>
          <a:lstStyle/>
          <a:p>
            <a:pPr marL="608965" indent="-405765"/>
            <a:r>
              <a:rPr lang="en-US"/>
              <a:t>Actor</a:t>
            </a:r>
          </a:p>
          <a:p>
            <a:pPr marL="228600" indent="0">
              <a:lnSpc>
                <a:spcPct val="114999"/>
              </a:lnSpc>
              <a:buNone/>
            </a:pPr>
            <a:r>
              <a:rPr lang="en-US"/>
              <a:t>Graduate Student at the University of Guelph</a:t>
            </a:r>
          </a:p>
          <a:p>
            <a:pPr marL="608965" indent="-405765">
              <a:lnSpc>
                <a:spcPct val="114999"/>
              </a:lnSpc>
            </a:pPr>
            <a:endParaRPr lang="en-US"/>
          </a:p>
        </p:txBody>
      </p:sp>
      <p:sp>
        <p:nvSpPr>
          <p:cNvPr id="4" name="Text Placeholder 3">
            <a:extLst>
              <a:ext uri="{FF2B5EF4-FFF2-40B4-BE49-F238E27FC236}">
                <a16:creationId xmlns:a16="http://schemas.microsoft.com/office/drawing/2014/main" id="{FB018DDD-5749-4644-7216-611BD6EE5A52}"/>
              </a:ext>
            </a:extLst>
          </p:cNvPr>
          <p:cNvSpPr>
            <a:spLocks noGrp="1"/>
          </p:cNvSpPr>
          <p:nvPr>
            <p:ph type="body" idx="2"/>
          </p:nvPr>
        </p:nvSpPr>
        <p:spPr>
          <a:xfrm>
            <a:off x="4698737" y="3802567"/>
            <a:ext cx="7041314" cy="2699600"/>
          </a:xfrm>
        </p:spPr>
        <p:txBody>
          <a:bodyPr/>
          <a:lstStyle/>
          <a:p>
            <a:pPr marL="608965" indent="-405765"/>
            <a:r>
              <a:rPr lang="en-US"/>
              <a:t>Basic Flow</a:t>
            </a:r>
          </a:p>
          <a:p>
            <a:pPr marL="228600" indent="0">
              <a:lnSpc>
                <a:spcPct val="114999"/>
              </a:lnSpc>
              <a:buNone/>
            </a:pPr>
            <a:r>
              <a:rPr lang="en-US"/>
              <a:t>Another graduate student just only recently enrolled again at Guelph. They planned on taking their required courses next year and filling their </a:t>
            </a:r>
            <a:r>
              <a:rPr lang="en-US">
                <a:solidFill>
                  <a:schemeClr val="accent6"/>
                </a:solidFill>
              </a:rPr>
              <a:t>W23</a:t>
            </a:r>
            <a:r>
              <a:rPr lang="en-US"/>
              <a:t> semester with courses that are interesting and will get their credit up. They want all their classes to be in person and are very adamant about having their Fridays free. Therefore, the student will </a:t>
            </a:r>
            <a:r>
              <a:rPr lang="en-US">
                <a:solidFill>
                  <a:schemeClr val="accent6"/>
                </a:solidFill>
              </a:rPr>
              <a:t>click</a:t>
            </a:r>
            <a:r>
              <a:rPr lang="en-US"/>
              <a:t> the </a:t>
            </a:r>
            <a:r>
              <a:rPr lang="en-US">
                <a:solidFill>
                  <a:schemeClr val="accent6"/>
                </a:solidFill>
              </a:rPr>
              <a:t>No Fridays</a:t>
            </a:r>
            <a:r>
              <a:rPr lang="en-US"/>
              <a:t> button to generate courses that don’t conflict and are not on Friday, then will </a:t>
            </a:r>
            <a:r>
              <a:rPr lang="en-US">
                <a:solidFill>
                  <a:schemeClr val="accent6"/>
                </a:solidFill>
              </a:rPr>
              <a:t>add all</a:t>
            </a:r>
            <a:r>
              <a:rPr lang="en-US"/>
              <a:t> those courses</a:t>
            </a:r>
          </a:p>
          <a:p>
            <a:pPr marL="608965" indent="-405765">
              <a:lnSpc>
                <a:spcPct val="114999"/>
              </a:lnSpc>
            </a:pPr>
            <a:endParaRPr lang="en-US"/>
          </a:p>
        </p:txBody>
      </p:sp>
    </p:spTree>
    <p:extLst>
      <p:ext uri="{BB962C8B-B14F-4D97-AF65-F5344CB8AC3E}">
        <p14:creationId xmlns:p14="http://schemas.microsoft.com/office/powerpoint/2010/main" val="99020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A89C-EE9D-7C23-B622-76696CCF979F}"/>
              </a:ext>
            </a:extLst>
          </p:cNvPr>
          <p:cNvSpPr>
            <a:spLocks noGrp="1"/>
          </p:cNvSpPr>
          <p:nvPr>
            <p:ph type="title"/>
          </p:nvPr>
        </p:nvSpPr>
        <p:spPr/>
        <p:txBody>
          <a:bodyPr/>
          <a:lstStyle/>
          <a:p>
            <a:r>
              <a:rPr lang="en-US"/>
              <a:t>What went </a:t>
            </a:r>
            <a:r>
              <a:rPr lang="en-US">
                <a:solidFill>
                  <a:schemeClr val="accent6"/>
                </a:solidFill>
              </a:rPr>
              <a:t>Well</a:t>
            </a:r>
          </a:p>
        </p:txBody>
      </p:sp>
      <p:sp>
        <p:nvSpPr>
          <p:cNvPr id="3" name="Text Placeholder 2">
            <a:extLst>
              <a:ext uri="{FF2B5EF4-FFF2-40B4-BE49-F238E27FC236}">
                <a16:creationId xmlns:a16="http://schemas.microsoft.com/office/drawing/2014/main" id="{CF02B212-4506-7A3C-C392-E560331682FA}"/>
              </a:ext>
            </a:extLst>
          </p:cNvPr>
          <p:cNvSpPr>
            <a:spLocks noGrp="1"/>
          </p:cNvSpPr>
          <p:nvPr>
            <p:ph type="body" idx="1"/>
          </p:nvPr>
        </p:nvSpPr>
        <p:spPr/>
        <p:txBody>
          <a:bodyPr/>
          <a:lstStyle/>
          <a:p>
            <a:pPr marL="608965" indent="-440055"/>
            <a:r>
              <a:rPr lang="en-US" sz="2100"/>
              <a:t>Everything we wanted to add ended up getting added</a:t>
            </a:r>
          </a:p>
          <a:p>
            <a:pPr marL="608965" indent="-440055">
              <a:lnSpc>
                <a:spcPct val="114999"/>
              </a:lnSpc>
            </a:pPr>
            <a:r>
              <a:rPr lang="en-US" sz="2100"/>
              <a:t>Spread out approach</a:t>
            </a:r>
          </a:p>
          <a:p>
            <a:pPr marL="1218565" lvl="1" indent="-440055">
              <a:lnSpc>
                <a:spcPct val="114999"/>
              </a:lnSpc>
            </a:pPr>
            <a:r>
              <a:rPr lang="en-US" sz="2100"/>
              <a:t>Each task was distinct enough that they could be worked on separately </a:t>
            </a:r>
          </a:p>
        </p:txBody>
      </p:sp>
    </p:spTree>
    <p:extLst>
      <p:ext uri="{BB962C8B-B14F-4D97-AF65-F5344CB8AC3E}">
        <p14:creationId xmlns:p14="http://schemas.microsoft.com/office/powerpoint/2010/main" val="1355464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E303-34D2-1D04-0DC3-6244820E9E96}"/>
              </a:ext>
            </a:extLst>
          </p:cNvPr>
          <p:cNvSpPr>
            <a:spLocks noGrp="1"/>
          </p:cNvSpPr>
          <p:nvPr>
            <p:ph type="title"/>
          </p:nvPr>
        </p:nvSpPr>
        <p:spPr/>
        <p:txBody>
          <a:bodyPr/>
          <a:lstStyle/>
          <a:p>
            <a:r>
              <a:rPr lang="en-US"/>
              <a:t>Use Case </a:t>
            </a:r>
            <a:r>
              <a:rPr lang="en-US">
                <a:solidFill>
                  <a:schemeClr val="accent6"/>
                </a:solidFill>
              </a:rPr>
              <a:t>6</a:t>
            </a:r>
            <a:r>
              <a:rPr lang="en-US"/>
              <a:t>: No Mornings</a:t>
            </a:r>
          </a:p>
        </p:txBody>
      </p:sp>
      <p:sp>
        <p:nvSpPr>
          <p:cNvPr id="3" name="Text Placeholder 2">
            <a:extLst>
              <a:ext uri="{FF2B5EF4-FFF2-40B4-BE49-F238E27FC236}">
                <a16:creationId xmlns:a16="http://schemas.microsoft.com/office/drawing/2014/main" id="{CD51F1D7-3A78-8EFF-414B-F5BF57FD43E1}"/>
              </a:ext>
            </a:extLst>
          </p:cNvPr>
          <p:cNvSpPr>
            <a:spLocks noGrp="1"/>
          </p:cNvSpPr>
          <p:nvPr>
            <p:ph type="body" idx="1"/>
          </p:nvPr>
        </p:nvSpPr>
        <p:spPr/>
        <p:txBody>
          <a:bodyPr/>
          <a:lstStyle/>
          <a:p>
            <a:pPr marL="608965" indent="-405765"/>
            <a:r>
              <a:rPr lang="en-US"/>
              <a:t>Actor</a:t>
            </a:r>
          </a:p>
          <a:p>
            <a:pPr marL="228600" indent="0">
              <a:lnSpc>
                <a:spcPct val="114999"/>
              </a:lnSpc>
              <a:buNone/>
            </a:pPr>
            <a:r>
              <a:rPr lang="en-US"/>
              <a:t>4</a:t>
            </a:r>
            <a:r>
              <a:rPr lang="en-US" baseline="30000"/>
              <a:t>th</a:t>
            </a:r>
            <a:r>
              <a:rPr lang="en-US"/>
              <a:t> year undergraduate student</a:t>
            </a:r>
          </a:p>
          <a:p>
            <a:pPr marL="608965" indent="-405765">
              <a:lnSpc>
                <a:spcPct val="114999"/>
              </a:lnSpc>
            </a:pPr>
            <a:endParaRPr lang="en-US"/>
          </a:p>
        </p:txBody>
      </p:sp>
      <p:sp>
        <p:nvSpPr>
          <p:cNvPr id="4" name="Text Placeholder 3">
            <a:extLst>
              <a:ext uri="{FF2B5EF4-FFF2-40B4-BE49-F238E27FC236}">
                <a16:creationId xmlns:a16="http://schemas.microsoft.com/office/drawing/2014/main" id="{FB018DDD-5749-4644-7216-611BD6EE5A52}"/>
              </a:ext>
            </a:extLst>
          </p:cNvPr>
          <p:cNvSpPr>
            <a:spLocks noGrp="1"/>
          </p:cNvSpPr>
          <p:nvPr>
            <p:ph type="body" idx="2"/>
          </p:nvPr>
        </p:nvSpPr>
        <p:spPr>
          <a:xfrm>
            <a:off x="4698737" y="3802567"/>
            <a:ext cx="7041314" cy="2699600"/>
          </a:xfrm>
        </p:spPr>
        <p:txBody>
          <a:bodyPr/>
          <a:lstStyle/>
          <a:p>
            <a:pPr marL="608965" indent="-405765"/>
            <a:r>
              <a:rPr lang="en-US"/>
              <a:t>Basic Flow</a:t>
            </a:r>
          </a:p>
          <a:p>
            <a:pPr marL="228600" indent="0">
              <a:lnSpc>
                <a:spcPct val="114999"/>
              </a:lnSpc>
              <a:buNone/>
            </a:pPr>
            <a:r>
              <a:rPr lang="en-US"/>
              <a:t>A 4</a:t>
            </a:r>
            <a:r>
              <a:rPr lang="en-US" baseline="30000"/>
              <a:t>th</a:t>
            </a:r>
            <a:r>
              <a:rPr lang="en-US"/>
              <a:t> year student is going to decide their </a:t>
            </a:r>
            <a:r>
              <a:rPr lang="en-US">
                <a:solidFill>
                  <a:schemeClr val="accent6"/>
                </a:solidFill>
              </a:rPr>
              <a:t>W23</a:t>
            </a:r>
            <a:r>
              <a:rPr lang="en-US"/>
              <a:t> courses soon, however they don’t really have a plan. They know one thing for sure: they are not a morning person. They therefore generate a schedule using the </a:t>
            </a:r>
            <a:r>
              <a:rPr lang="en-US">
                <a:solidFill>
                  <a:schemeClr val="accent6"/>
                </a:solidFill>
              </a:rPr>
              <a:t>No Mornings</a:t>
            </a:r>
            <a:r>
              <a:rPr lang="en-US"/>
              <a:t> button and add all the courses. Additionally, they do not like online courses so they </a:t>
            </a:r>
            <a:r>
              <a:rPr lang="en-US">
                <a:solidFill>
                  <a:schemeClr val="accent6"/>
                </a:solidFill>
              </a:rPr>
              <a:t>select</a:t>
            </a:r>
            <a:r>
              <a:rPr lang="en-US"/>
              <a:t> the </a:t>
            </a:r>
            <a:r>
              <a:rPr lang="en-US">
                <a:solidFill>
                  <a:schemeClr val="accent6"/>
                </a:solidFill>
              </a:rPr>
              <a:t>checkbox</a:t>
            </a:r>
            <a:r>
              <a:rPr lang="en-US"/>
              <a:t> to have only courses with meeting times.</a:t>
            </a:r>
          </a:p>
          <a:p>
            <a:pPr marL="608965" indent="-405765">
              <a:lnSpc>
                <a:spcPct val="114999"/>
              </a:lnSpc>
            </a:pPr>
            <a:endParaRPr lang="en-US"/>
          </a:p>
        </p:txBody>
      </p:sp>
    </p:spTree>
    <p:extLst>
      <p:ext uri="{BB962C8B-B14F-4D97-AF65-F5344CB8AC3E}">
        <p14:creationId xmlns:p14="http://schemas.microsoft.com/office/powerpoint/2010/main" val="139942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E85E-DCEF-95A0-EE37-7C910410D6D6}"/>
              </a:ext>
            </a:extLst>
          </p:cNvPr>
          <p:cNvSpPr>
            <a:spLocks noGrp="1"/>
          </p:cNvSpPr>
          <p:nvPr>
            <p:ph type="title"/>
          </p:nvPr>
        </p:nvSpPr>
        <p:spPr/>
        <p:txBody>
          <a:bodyPr/>
          <a:lstStyle/>
          <a:p>
            <a:r>
              <a:rPr lang="en-US"/>
              <a:t>Use Case </a:t>
            </a:r>
            <a:r>
              <a:rPr lang="en-US">
                <a:solidFill>
                  <a:schemeClr val="accent6"/>
                </a:solidFill>
              </a:rPr>
              <a:t>7</a:t>
            </a:r>
            <a:r>
              <a:rPr lang="en-US"/>
              <a:t>: Export</a:t>
            </a:r>
          </a:p>
        </p:txBody>
      </p:sp>
      <p:sp>
        <p:nvSpPr>
          <p:cNvPr id="3" name="Text Placeholder 2">
            <a:extLst>
              <a:ext uri="{FF2B5EF4-FFF2-40B4-BE49-F238E27FC236}">
                <a16:creationId xmlns:a16="http://schemas.microsoft.com/office/drawing/2014/main" id="{ED340DC8-B63A-31A9-1EB3-42DCCF205DFF}"/>
              </a:ext>
            </a:extLst>
          </p:cNvPr>
          <p:cNvSpPr>
            <a:spLocks noGrp="1"/>
          </p:cNvSpPr>
          <p:nvPr>
            <p:ph type="body" idx="1"/>
          </p:nvPr>
        </p:nvSpPr>
        <p:spPr/>
        <p:txBody>
          <a:bodyPr/>
          <a:lstStyle/>
          <a:p>
            <a:pPr marL="608965" indent="-405765"/>
            <a:r>
              <a:rPr lang="en-US"/>
              <a:t>Actor</a:t>
            </a:r>
          </a:p>
          <a:p>
            <a:pPr marL="203200" indent="0">
              <a:lnSpc>
                <a:spcPct val="114999"/>
              </a:lnSpc>
              <a:buNone/>
            </a:pPr>
            <a:r>
              <a:rPr lang="en-US"/>
              <a:t> Undergraduate Living in Housing with others</a:t>
            </a:r>
          </a:p>
        </p:txBody>
      </p:sp>
      <p:sp>
        <p:nvSpPr>
          <p:cNvPr id="4" name="Text Placeholder 3">
            <a:extLst>
              <a:ext uri="{FF2B5EF4-FFF2-40B4-BE49-F238E27FC236}">
                <a16:creationId xmlns:a16="http://schemas.microsoft.com/office/drawing/2014/main" id="{23DEFF9A-F608-65BB-29C0-429CE7AD7B92}"/>
              </a:ext>
            </a:extLst>
          </p:cNvPr>
          <p:cNvSpPr>
            <a:spLocks noGrp="1"/>
          </p:cNvSpPr>
          <p:nvPr>
            <p:ph type="body" idx="2"/>
          </p:nvPr>
        </p:nvSpPr>
        <p:spPr>
          <a:xfrm>
            <a:off x="4698737" y="3802567"/>
            <a:ext cx="6813940" cy="2755408"/>
          </a:xfrm>
        </p:spPr>
        <p:txBody>
          <a:bodyPr/>
          <a:lstStyle/>
          <a:p>
            <a:pPr marL="608965" indent="-405765"/>
            <a:r>
              <a:rPr lang="en-US"/>
              <a:t>Basic Flow</a:t>
            </a:r>
          </a:p>
          <a:p>
            <a:pPr marL="203200" indent="0">
              <a:lnSpc>
                <a:spcPct val="114999"/>
              </a:lnSpc>
              <a:buNone/>
            </a:pPr>
            <a:r>
              <a:rPr lang="en-US"/>
              <a:t>The student has been in Guelph for a decent amount of time and has already decided on their </a:t>
            </a:r>
            <a:r>
              <a:rPr lang="en-US">
                <a:solidFill>
                  <a:schemeClr val="accent6"/>
                </a:solidFill>
              </a:rPr>
              <a:t>Fall 2022</a:t>
            </a:r>
            <a:r>
              <a:rPr lang="en-US"/>
              <a:t> schedule: </a:t>
            </a:r>
            <a:r>
              <a:rPr lang="en-US">
                <a:solidFill>
                  <a:schemeClr val="accent6"/>
                </a:solidFill>
              </a:rPr>
              <a:t>CIS*4510</a:t>
            </a:r>
            <a:r>
              <a:rPr lang="en-US"/>
              <a:t>, </a:t>
            </a:r>
            <a:r>
              <a:rPr lang="en-US">
                <a:solidFill>
                  <a:schemeClr val="accent6"/>
                </a:solidFill>
              </a:rPr>
              <a:t>MUSC*2100</a:t>
            </a:r>
            <a:r>
              <a:rPr lang="en-US"/>
              <a:t>, </a:t>
            </a:r>
            <a:r>
              <a:rPr lang="en-US">
                <a:solidFill>
                  <a:schemeClr val="accent6"/>
                </a:solidFill>
              </a:rPr>
              <a:t>POLS*6950</a:t>
            </a:r>
            <a:r>
              <a:rPr lang="en-US"/>
              <a:t>, </a:t>
            </a:r>
            <a:r>
              <a:rPr lang="en-US">
                <a:solidFill>
                  <a:schemeClr val="accent6"/>
                </a:solidFill>
              </a:rPr>
              <a:t>MCS*3000</a:t>
            </a:r>
            <a:r>
              <a:rPr lang="en-US"/>
              <a:t>, and </a:t>
            </a:r>
            <a:r>
              <a:rPr lang="en-US">
                <a:solidFill>
                  <a:schemeClr val="accent6"/>
                </a:solidFill>
              </a:rPr>
              <a:t>SART*4090</a:t>
            </a:r>
            <a:r>
              <a:rPr lang="en-US"/>
              <a:t>. However, their roommates need their help with things from time to time. To solve this, the student </a:t>
            </a:r>
            <a:r>
              <a:rPr lang="en-US">
                <a:solidFill>
                  <a:schemeClr val="accent6"/>
                </a:solidFill>
              </a:rPr>
              <a:t>clicks </a:t>
            </a:r>
            <a:r>
              <a:rPr lang="en-US"/>
              <a:t>the </a:t>
            </a:r>
            <a:r>
              <a:rPr lang="en-US">
                <a:solidFill>
                  <a:schemeClr val="accent6"/>
                </a:solidFill>
              </a:rPr>
              <a:t>hamburger menu</a:t>
            </a:r>
            <a:r>
              <a:rPr lang="en-US"/>
              <a:t> for options and notices they can</a:t>
            </a:r>
            <a:r>
              <a:rPr lang="en-US">
                <a:solidFill>
                  <a:schemeClr val="accent6"/>
                </a:solidFill>
              </a:rPr>
              <a:t> export</a:t>
            </a:r>
            <a:r>
              <a:rPr lang="en-US"/>
              <a:t> it to an image. This gives them a file they can print and put up on their door so their schedule is always known.</a:t>
            </a:r>
          </a:p>
        </p:txBody>
      </p:sp>
    </p:spTree>
    <p:extLst>
      <p:ext uri="{BB962C8B-B14F-4D97-AF65-F5344CB8AC3E}">
        <p14:creationId xmlns:p14="http://schemas.microsoft.com/office/powerpoint/2010/main" val="17500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9DFC-27B2-0326-9425-1B49BBD22F60}"/>
              </a:ext>
            </a:extLst>
          </p:cNvPr>
          <p:cNvSpPr>
            <a:spLocks noGrp="1"/>
          </p:cNvSpPr>
          <p:nvPr>
            <p:ph type="title"/>
          </p:nvPr>
        </p:nvSpPr>
        <p:spPr/>
        <p:txBody>
          <a:bodyPr/>
          <a:lstStyle/>
          <a:p>
            <a:r>
              <a:rPr lang="en-US"/>
              <a:t>What could be </a:t>
            </a:r>
            <a:r>
              <a:rPr lang="en-US">
                <a:solidFill>
                  <a:schemeClr val="accent6"/>
                </a:solidFill>
              </a:rPr>
              <a:t>Improved</a:t>
            </a:r>
            <a:r>
              <a:rPr lang="en-US"/>
              <a:t> upon</a:t>
            </a:r>
          </a:p>
        </p:txBody>
      </p:sp>
      <p:sp>
        <p:nvSpPr>
          <p:cNvPr id="3" name="Text Placeholder 2">
            <a:extLst>
              <a:ext uri="{FF2B5EF4-FFF2-40B4-BE49-F238E27FC236}">
                <a16:creationId xmlns:a16="http://schemas.microsoft.com/office/drawing/2014/main" id="{15879A7F-F31D-8EDF-A69B-474A6574039A}"/>
              </a:ext>
            </a:extLst>
          </p:cNvPr>
          <p:cNvSpPr>
            <a:spLocks noGrp="1"/>
          </p:cNvSpPr>
          <p:nvPr>
            <p:ph type="body" idx="1"/>
          </p:nvPr>
        </p:nvSpPr>
        <p:spPr/>
        <p:txBody>
          <a:bodyPr/>
          <a:lstStyle/>
          <a:p>
            <a:pPr marL="608965" indent="-440055"/>
            <a:r>
              <a:rPr lang="en-US" sz="2100"/>
              <a:t>Burnout</a:t>
            </a:r>
          </a:p>
          <a:p>
            <a:pPr marL="608965" indent="-440055">
              <a:lnSpc>
                <a:spcPct val="114999"/>
              </a:lnSpc>
            </a:pPr>
            <a:r>
              <a:rPr lang="en-US" sz="2100"/>
              <a:t>Members working at the end of the week only had a small amount of tasks left to fill their times</a:t>
            </a:r>
          </a:p>
        </p:txBody>
      </p:sp>
    </p:spTree>
    <p:extLst>
      <p:ext uri="{BB962C8B-B14F-4D97-AF65-F5344CB8AC3E}">
        <p14:creationId xmlns:p14="http://schemas.microsoft.com/office/powerpoint/2010/main" val="160793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1D84-94B5-45D6-13D5-97927E0432E7}"/>
              </a:ext>
            </a:extLst>
          </p:cNvPr>
          <p:cNvSpPr>
            <a:spLocks noGrp="1"/>
          </p:cNvSpPr>
          <p:nvPr>
            <p:ph type="ctrTitle"/>
          </p:nvPr>
        </p:nvSpPr>
        <p:spPr>
          <a:xfrm>
            <a:off x="1584967" y="566796"/>
            <a:ext cx="9022000" cy="1740000"/>
          </a:xfrm>
        </p:spPr>
        <p:txBody>
          <a:bodyPr/>
          <a:lstStyle/>
          <a:p>
            <a:r>
              <a:rPr lang="en-US"/>
              <a:t>Burndown </a:t>
            </a:r>
            <a:r>
              <a:rPr lang="en-US">
                <a:solidFill>
                  <a:schemeClr val="accent6"/>
                </a:solidFill>
              </a:rPr>
              <a:t>Chart</a:t>
            </a:r>
          </a:p>
        </p:txBody>
      </p:sp>
      <p:pic>
        <p:nvPicPr>
          <p:cNvPr id="3" name="Picture 3" descr="Chart, line chart&#10;&#10;Description automatically generated">
            <a:extLst>
              <a:ext uri="{FF2B5EF4-FFF2-40B4-BE49-F238E27FC236}">
                <a16:creationId xmlns:a16="http://schemas.microsoft.com/office/drawing/2014/main" id="{A171CAA4-C7FF-B87A-50C3-FB8EB910774D}"/>
              </a:ext>
            </a:extLst>
          </p:cNvPr>
          <p:cNvPicPr>
            <a:picLocks noChangeAspect="1"/>
          </p:cNvPicPr>
          <p:nvPr/>
        </p:nvPicPr>
        <p:blipFill>
          <a:blip r:embed="rId2"/>
          <a:stretch>
            <a:fillRect/>
          </a:stretch>
        </p:blipFill>
        <p:spPr>
          <a:xfrm>
            <a:off x="1976907" y="2449840"/>
            <a:ext cx="4964806" cy="3772091"/>
          </a:xfrm>
          <a:prstGeom prst="rect">
            <a:avLst/>
          </a:prstGeom>
        </p:spPr>
      </p:pic>
      <p:pic>
        <p:nvPicPr>
          <p:cNvPr id="4" name="Picture 4" descr="Table&#10;&#10;Description automatically generated">
            <a:extLst>
              <a:ext uri="{FF2B5EF4-FFF2-40B4-BE49-F238E27FC236}">
                <a16:creationId xmlns:a16="http://schemas.microsoft.com/office/drawing/2014/main" id="{F80E8931-FF8B-E9CE-327C-7E47FFF12335}"/>
              </a:ext>
            </a:extLst>
          </p:cNvPr>
          <p:cNvPicPr>
            <a:picLocks noChangeAspect="1"/>
          </p:cNvPicPr>
          <p:nvPr/>
        </p:nvPicPr>
        <p:blipFill>
          <a:blip r:embed="rId3"/>
          <a:stretch>
            <a:fillRect/>
          </a:stretch>
        </p:blipFill>
        <p:spPr>
          <a:xfrm>
            <a:off x="8298287" y="3213573"/>
            <a:ext cx="2743200" cy="1697277"/>
          </a:xfrm>
          <a:prstGeom prst="rect">
            <a:avLst/>
          </a:prstGeom>
        </p:spPr>
      </p:pic>
      <p:sp>
        <p:nvSpPr>
          <p:cNvPr id="5" name="TextBox 4">
            <a:extLst>
              <a:ext uri="{FF2B5EF4-FFF2-40B4-BE49-F238E27FC236}">
                <a16:creationId xmlns:a16="http://schemas.microsoft.com/office/drawing/2014/main" id="{3277BDA7-38E0-4C0A-A69F-E94547E489A2}"/>
              </a:ext>
            </a:extLst>
          </p:cNvPr>
          <p:cNvSpPr txBox="1"/>
          <p:nvPr/>
        </p:nvSpPr>
        <p:spPr>
          <a:xfrm>
            <a:off x="8231746" y="5183746"/>
            <a:ext cx="27152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Montserrat Light"/>
              </a:rPr>
              <a:t>Gitlab burndown chart removed tasks created then completed on the same day on Monday/Tuesday, so custom chart was used instead</a:t>
            </a:r>
          </a:p>
        </p:txBody>
      </p:sp>
    </p:spTree>
    <p:extLst>
      <p:ext uri="{BB962C8B-B14F-4D97-AF65-F5344CB8AC3E}">
        <p14:creationId xmlns:p14="http://schemas.microsoft.com/office/powerpoint/2010/main" val="10212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5F64-D266-C48D-7D8C-B354AF46AE8F}"/>
              </a:ext>
            </a:extLst>
          </p:cNvPr>
          <p:cNvSpPr>
            <a:spLocks noGrp="1"/>
          </p:cNvSpPr>
          <p:nvPr>
            <p:ph type="ctrTitle"/>
          </p:nvPr>
        </p:nvSpPr>
        <p:spPr/>
        <p:txBody>
          <a:bodyPr/>
          <a:lstStyle/>
          <a:p>
            <a:r>
              <a:rPr lang="en-US">
                <a:solidFill>
                  <a:schemeClr val="accent6"/>
                </a:solidFill>
              </a:rPr>
              <a:t>Team</a:t>
            </a:r>
            <a:r>
              <a:rPr lang="en-US"/>
              <a:t> member Contributions</a:t>
            </a:r>
          </a:p>
        </p:txBody>
      </p:sp>
    </p:spTree>
    <p:extLst>
      <p:ext uri="{BB962C8B-B14F-4D97-AF65-F5344CB8AC3E}">
        <p14:creationId xmlns:p14="http://schemas.microsoft.com/office/powerpoint/2010/main" val="402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1928-F929-F590-5FF1-3294F086587C}"/>
              </a:ext>
            </a:extLst>
          </p:cNvPr>
          <p:cNvSpPr>
            <a:spLocks noGrp="1"/>
          </p:cNvSpPr>
          <p:nvPr>
            <p:ph type="title"/>
          </p:nvPr>
        </p:nvSpPr>
        <p:spPr/>
        <p:txBody>
          <a:bodyPr/>
          <a:lstStyle/>
          <a:p>
            <a:r>
              <a:rPr lang="en-US"/>
              <a:t>Ethan </a:t>
            </a:r>
            <a:r>
              <a:rPr lang="en-US">
                <a:solidFill>
                  <a:schemeClr val="accent6"/>
                </a:solidFill>
              </a:rPr>
              <a:t>Rowan</a:t>
            </a:r>
          </a:p>
        </p:txBody>
      </p:sp>
      <p:sp>
        <p:nvSpPr>
          <p:cNvPr id="3" name="Text Placeholder 2">
            <a:extLst>
              <a:ext uri="{FF2B5EF4-FFF2-40B4-BE49-F238E27FC236}">
                <a16:creationId xmlns:a16="http://schemas.microsoft.com/office/drawing/2014/main" id="{B3483469-A5CF-C594-116D-DF3ED7CA39EC}"/>
              </a:ext>
            </a:extLst>
          </p:cNvPr>
          <p:cNvSpPr>
            <a:spLocks noGrp="1"/>
          </p:cNvSpPr>
          <p:nvPr>
            <p:ph type="body" idx="1"/>
          </p:nvPr>
        </p:nvSpPr>
        <p:spPr/>
        <p:txBody>
          <a:bodyPr/>
          <a:lstStyle/>
          <a:p>
            <a:pPr marL="608965" indent="-440055"/>
            <a:r>
              <a:rPr lang="en-US" sz="2100"/>
              <a:t>UI improvements (</a:t>
            </a:r>
            <a:r>
              <a:rPr lang="en-US" sz="2100">
                <a:hlinkClick r:id="rId2"/>
              </a:rPr>
              <a:t>GL198</a:t>
            </a:r>
            <a:r>
              <a:rPr lang="en-US" sz="2100"/>
              <a:t>, </a:t>
            </a:r>
            <a:r>
              <a:rPr lang="en-US" sz="2100">
                <a:hlinkClick r:id="rId3"/>
              </a:rPr>
              <a:t>GL200</a:t>
            </a:r>
            <a:r>
              <a:rPr lang="en-US" sz="2100"/>
              <a:t>, </a:t>
            </a:r>
            <a:r>
              <a:rPr lang="en-US" sz="2100">
                <a:hlinkClick r:id="rId4"/>
              </a:rPr>
              <a:t>GL208</a:t>
            </a:r>
            <a:r>
              <a:rPr lang="en-US" sz="2100"/>
              <a:t>, </a:t>
            </a:r>
            <a:r>
              <a:rPr lang="en-US" sz="2100">
                <a:hlinkClick r:id="rId5"/>
              </a:rPr>
              <a:t>GL210</a:t>
            </a:r>
            <a:r>
              <a:rPr lang="en-US" sz="2100"/>
              <a:t>, </a:t>
            </a:r>
            <a:r>
              <a:rPr lang="en-US" sz="2100">
                <a:hlinkClick r:id="rId6"/>
              </a:rPr>
              <a:t>GL211</a:t>
            </a:r>
            <a:r>
              <a:rPr lang="en-US" sz="2100"/>
              <a:t>) </a:t>
            </a:r>
            <a:r>
              <a:rPr lang="en-US" sz="2100">
                <a:solidFill>
                  <a:schemeClr val="accent6"/>
                </a:solidFill>
              </a:rPr>
              <a:t>[5.5h]</a:t>
            </a:r>
          </a:p>
          <a:p>
            <a:pPr marL="608965" indent="-440055">
              <a:lnSpc>
                <a:spcPct val="114999"/>
              </a:lnSpc>
            </a:pPr>
            <a:r>
              <a:rPr lang="en-US" sz="2100"/>
              <a:t>Bug fix</a:t>
            </a:r>
            <a:r>
              <a:rPr lang="en-US" sz="2100">
                <a:solidFill>
                  <a:srgbClr val="FFFFFF"/>
                </a:solidFill>
              </a:rPr>
              <a:t>es</a:t>
            </a:r>
            <a:r>
              <a:rPr lang="en-US" sz="2100"/>
              <a:t> (</a:t>
            </a:r>
            <a:r>
              <a:rPr lang="en-US" sz="2100">
                <a:hlinkClick r:id="rId7"/>
              </a:rPr>
              <a:t>GL193</a:t>
            </a:r>
            <a:r>
              <a:rPr lang="en-US" sz="2100"/>
              <a:t>, </a:t>
            </a:r>
            <a:r>
              <a:rPr lang="en-US" sz="2100">
                <a:solidFill>
                  <a:schemeClr val="bg1"/>
                </a:solidFill>
                <a:hlinkClick r:id="rId8">
                  <a:extLst>
                    <a:ext uri="{A12FA001-AC4F-418D-AE19-62706E023703}">
                      <ahyp:hlinkClr xmlns:ahyp="http://schemas.microsoft.com/office/drawing/2018/hyperlinkcolor" val="tx"/>
                    </a:ext>
                  </a:extLst>
                </a:hlinkClick>
              </a:rPr>
              <a:t>GL196</a:t>
            </a:r>
            <a:r>
              <a:rPr lang="en-US" sz="2100"/>
              <a:t>)</a:t>
            </a:r>
            <a:r>
              <a:rPr lang="en-US" sz="2100">
                <a:solidFill>
                  <a:schemeClr val="accent6"/>
                </a:solidFill>
              </a:rPr>
              <a:t> [2h]</a:t>
            </a:r>
          </a:p>
          <a:p>
            <a:pPr marL="168910" indent="0">
              <a:lnSpc>
                <a:spcPct val="114999"/>
              </a:lnSpc>
              <a:buNone/>
            </a:pPr>
            <a:endParaRPr lang="en-US" sz="2100">
              <a:solidFill>
                <a:schemeClr val="accent6"/>
              </a:solidFill>
            </a:endParaRPr>
          </a:p>
          <a:p>
            <a:pPr marL="168910" indent="0">
              <a:lnSpc>
                <a:spcPct val="114999"/>
              </a:lnSpc>
              <a:buNone/>
            </a:pPr>
            <a:r>
              <a:rPr lang="en-US" sz="2100">
                <a:solidFill>
                  <a:schemeClr val="bg1"/>
                </a:solidFill>
              </a:rPr>
              <a:t>Total weight: 23</a:t>
            </a:r>
          </a:p>
        </p:txBody>
      </p:sp>
    </p:spTree>
    <p:extLst>
      <p:ext uri="{BB962C8B-B14F-4D97-AF65-F5344CB8AC3E}">
        <p14:creationId xmlns:p14="http://schemas.microsoft.com/office/powerpoint/2010/main" val="183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42BD-07E7-C594-AC97-4E44A4A0FB8E}"/>
              </a:ext>
            </a:extLst>
          </p:cNvPr>
          <p:cNvSpPr>
            <a:spLocks noGrp="1"/>
          </p:cNvSpPr>
          <p:nvPr>
            <p:ph type="title"/>
          </p:nvPr>
        </p:nvSpPr>
        <p:spPr/>
        <p:txBody>
          <a:bodyPr/>
          <a:lstStyle/>
          <a:p>
            <a:r>
              <a:rPr lang="en-US" err="1"/>
              <a:t>Kalindu</a:t>
            </a:r>
            <a:r>
              <a:rPr lang="en-US"/>
              <a:t> </a:t>
            </a:r>
            <a:r>
              <a:rPr lang="en-US" err="1"/>
              <a:t>Kehel</a:t>
            </a:r>
            <a:r>
              <a:rPr lang="en-US"/>
              <a:t> </a:t>
            </a:r>
            <a:r>
              <a:rPr lang="en-US" err="1">
                <a:solidFill>
                  <a:schemeClr val="accent6"/>
                </a:solidFill>
              </a:rPr>
              <a:t>Baddarage</a:t>
            </a:r>
            <a:endParaRPr lang="en-US">
              <a:solidFill>
                <a:schemeClr val="accent6"/>
              </a:solidFill>
            </a:endParaRPr>
          </a:p>
        </p:txBody>
      </p:sp>
      <p:sp>
        <p:nvSpPr>
          <p:cNvPr id="3" name="Text Placeholder 2">
            <a:extLst>
              <a:ext uri="{FF2B5EF4-FFF2-40B4-BE49-F238E27FC236}">
                <a16:creationId xmlns:a16="http://schemas.microsoft.com/office/drawing/2014/main" id="{97EF670B-DC00-4E22-2BCE-2DAEFA7A7EDF}"/>
              </a:ext>
            </a:extLst>
          </p:cNvPr>
          <p:cNvSpPr>
            <a:spLocks noGrp="1"/>
          </p:cNvSpPr>
          <p:nvPr>
            <p:ph type="body" idx="1"/>
          </p:nvPr>
        </p:nvSpPr>
        <p:spPr/>
        <p:txBody>
          <a:bodyPr/>
          <a:lstStyle/>
          <a:p>
            <a:pPr marL="608965" indent="-440055"/>
            <a:r>
              <a:rPr lang="en-US" sz="2100"/>
              <a:t>Developed Cypress tests for new functionality</a:t>
            </a:r>
          </a:p>
          <a:p>
            <a:pPr marL="608965" indent="-440055">
              <a:lnSpc>
                <a:spcPct val="114999"/>
              </a:lnSpc>
            </a:pPr>
            <a:r>
              <a:rPr lang="en-US" sz="2100"/>
              <a:t>React router setup</a:t>
            </a:r>
          </a:p>
          <a:p>
            <a:pPr marL="608965" indent="-440055">
              <a:lnSpc>
                <a:spcPct val="114999"/>
              </a:lnSpc>
            </a:pPr>
            <a:r>
              <a:rPr lang="en-US" sz="2100"/>
              <a:t>Landing page optimization for mobile devices</a:t>
            </a:r>
          </a:p>
          <a:p>
            <a:pPr marL="608965" indent="-440055">
              <a:lnSpc>
                <a:spcPct val="114999"/>
              </a:lnSpc>
            </a:pPr>
            <a:r>
              <a:rPr lang="en-US" sz="2100"/>
              <a:t>Updated Cypress tests for landing page</a:t>
            </a:r>
          </a:p>
          <a:p>
            <a:pPr marL="608965" indent="-440055">
              <a:lnSpc>
                <a:spcPct val="114999"/>
              </a:lnSpc>
            </a:pPr>
            <a:endParaRPr lang="en-US" sz="2100"/>
          </a:p>
          <a:p>
            <a:pPr marL="608965" indent="-440055">
              <a:lnSpc>
                <a:spcPct val="114999"/>
              </a:lnSpc>
            </a:pPr>
            <a:r>
              <a:rPr lang="en-US" sz="2100"/>
              <a:t>Total weight: 14</a:t>
            </a:r>
          </a:p>
        </p:txBody>
      </p:sp>
    </p:spTree>
    <p:extLst>
      <p:ext uri="{BB962C8B-B14F-4D97-AF65-F5344CB8AC3E}">
        <p14:creationId xmlns:p14="http://schemas.microsoft.com/office/powerpoint/2010/main" val="374713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1852-4D34-BEF7-E165-FDEB50C88A47}"/>
              </a:ext>
            </a:extLst>
          </p:cNvPr>
          <p:cNvSpPr>
            <a:spLocks noGrp="1"/>
          </p:cNvSpPr>
          <p:nvPr>
            <p:ph type="title"/>
          </p:nvPr>
        </p:nvSpPr>
        <p:spPr/>
        <p:txBody>
          <a:bodyPr/>
          <a:lstStyle/>
          <a:p>
            <a:r>
              <a:rPr lang="en-US"/>
              <a:t>Nash </a:t>
            </a:r>
            <a:r>
              <a:rPr lang="en-US" err="1">
                <a:solidFill>
                  <a:schemeClr val="accent6"/>
                </a:solidFill>
              </a:rPr>
              <a:t>Rudiak</a:t>
            </a:r>
            <a:endParaRPr lang="en-US">
              <a:solidFill>
                <a:schemeClr val="accent6"/>
              </a:solidFill>
            </a:endParaRPr>
          </a:p>
        </p:txBody>
      </p:sp>
      <p:sp>
        <p:nvSpPr>
          <p:cNvPr id="3" name="Text Placeholder 2">
            <a:extLst>
              <a:ext uri="{FF2B5EF4-FFF2-40B4-BE49-F238E27FC236}">
                <a16:creationId xmlns:a16="http://schemas.microsoft.com/office/drawing/2014/main" id="{3BA207E2-BF50-46C8-31CC-771148685BAB}"/>
              </a:ext>
            </a:extLst>
          </p:cNvPr>
          <p:cNvSpPr>
            <a:spLocks noGrp="1"/>
          </p:cNvSpPr>
          <p:nvPr>
            <p:ph type="body" idx="1"/>
          </p:nvPr>
        </p:nvSpPr>
        <p:spPr>
          <a:xfrm>
            <a:off x="1584967" y="3802567"/>
            <a:ext cx="9022000" cy="2347577"/>
          </a:xfrm>
        </p:spPr>
        <p:txBody>
          <a:bodyPr/>
          <a:lstStyle/>
          <a:p>
            <a:pPr marL="608965" indent="-440055"/>
            <a:r>
              <a:rPr lang="en-US" sz="2100"/>
              <a:t>Fixed Schedule Helper and added algorithms </a:t>
            </a:r>
            <a:r>
              <a:rPr lang="en-US" sz="2100">
                <a:solidFill>
                  <a:schemeClr val="accent6"/>
                </a:solidFill>
              </a:rPr>
              <a:t>[6.5h]</a:t>
            </a:r>
          </a:p>
          <a:p>
            <a:pPr marL="608965" indent="-440055">
              <a:lnSpc>
                <a:spcPct val="114999"/>
              </a:lnSpc>
            </a:pPr>
            <a:r>
              <a:rPr lang="en-US" sz="2100"/>
              <a:t>Paired programming for fixing bugs </a:t>
            </a:r>
            <a:r>
              <a:rPr lang="en-US" sz="2100">
                <a:solidFill>
                  <a:schemeClr val="accent6"/>
                </a:solidFill>
              </a:rPr>
              <a:t>[1h]</a:t>
            </a:r>
          </a:p>
          <a:p>
            <a:pPr marL="608965" indent="-440055">
              <a:lnSpc>
                <a:spcPct val="114999"/>
              </a:lnSpc>
            </a:pPr>
            <a:r>
              <a:rPr lang="en-US" sz="2100"/>
              <a:t>Extra planning for sprint </a:t>
            </a:r>
            <a:r>
              <a:rPr lang="en-US" sz="2100">
                <a:solidFill>
                  <a:schemeClr val="accent6"/>
                </a:solidFill>
              </a:rPr>
              <a:t>[2h]</a:t>
            </a:r>
          </a:p>
          <a:p>
            <a:pPr marL="168910" indent="0">
              <a:lnSpc>
                <a:spcPct val="114999"/>
              </a:lnSpc>
              <a:buNone/>
            </a:pPr>
            <a:endParaRPr lang="en-US" sz="2100"/>
          </a:p>
          <a:p>
            <a:pPr marL="168910" indent="0">
              <a:lnSpc>
                <a:spcPct val="114999"/>
              </a:lnSpc>
              <a:buNone/>
            </a:pPr>
            <a:r>
              <a:rPr lang="en-US" sz="2100"/>
              <a:t>Total Weight: </a:t>
            </a:r>
            <a:r>
              <a:rPr lang="en-US" sz="2100">
                <a:solidFill>
                  <a:schemeClr val="accent6"/>
                </a:solidFill>
              </a:rPr>
              <a:t>25</a:t>
            </a:r>
            <a:r>
              <a:rPr lang="en-US" sz="2100"/>
              <a:t>pts</a:t>
            </a:r>
          </a:p>
        </p:txBody>
      </p:sp>
    </p:spTree>
    <p:extLst>
      <p:ext uri="{BB962C8B-B14F-4D97-AF65-F5344CB8AC3E}">
        <p14:creationId xmlns:p14="http://schemas.microsoft.com/office/powerpoint/2010/main" val="55396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DE15-B06D-2DA0-298F-62B2C751F7C5}"/>
              </a:ext>
            </a:extLst>
          </p:cNvPr>
          <p:cNvSpPr>
            <a:spLocks noGrp="1"/>
          </p:cNvSpPr>
          <p:nvPr>
            <p:ph type="title"/>
          </p:nvPr>
        </p:nvSpPr>
        <p:spPr/>
        <p:txBody>
          <a:bodyPr/>
          <a:lstStyle/>
          <a:p>
            <a:r>
              <a:rPr lang="en-US" err="1"/>
              <a:t>Dogu</a:t>
            </a:r>
            <a:r>
              <a:rPr lang="en-US"/>
              <a:t> </a:t>
            </a:r>
            <a:r>
              <a:rPr lang="en-US" err="1">
                <a:solidFill>
                  <a:schemeClr val="accent6"/>
                </a:solidFill>
              </a:rPr>
              <a:t>Gerger</a:t>
            </a:r>
            <a:endParaRPr lang="en-US">
              <a:solidFill>
                <a:schemeClr val="accent6"/>
              </a:solidFill>
            </a:endParaRPr>
          </a:p>
        </p:txBody>
      </p:sp>
      <p:sp>
        <p:nvSpPr>
          <p:cNvPr id="3" name="Text Placeholder 2">
            <a:extLst>
              <a:ext uri="{FF2B5EF4-FFF2-40B4-BE49-F238E27FC236}">
                <a16:creationId xmlns:a16="http://schemas.microsoft.com/office/drawing/2014/main" id="{1F1C1732-90F4-FDC7-78D4-56F47AB888FD}"/>
              </a:ext>
            </a:extLst>
          </p:cNvPr>
          <p:cNvSpPr>
            <a:spLocks noGrp="1"/>
          </p:cNvSpPr>
          <p:nvPr>
            <p:ph type="body" idx="1"/>
          </p:nvPr>
        </p:nvSpPr>
        <p:spPr/>
        <p:txBody>
          <a:bodyPr/>
          <a:lstStyle/>
          <a:p>
            <a:pPr marL="608965" indent="-440055"/>
            <a:r>
              <a:rPr lang="en-US" sz="2100"/>
              <a:t>Developed Add/Remove functionality for course info box.</a:t>
            </a:r>
            <a:endParaRPr lang="en-US"/>
          </a:p>
          <a:p>
            <a:pPr marL="608965" indent="-440055">
              <a:lnSpc>
                <a:spcPct val="114999"/>
              </a:lnSpc>
            </a:pPr>
            <a:r>
              <a:rPr lang="en-US" sz="2100"/>
              <a:t>Worked on the development of the "Clear schedule" buttons.</a:t>
            </a:r>
          </a:p>
          <a:p>
            <a:pPr marL="608965" indent="-440055">
              <a:lnSpc>
                <a:spcPct val="114999"/>
              </a:lnSpc>
            </a:pPr>
            <a:r>
              <a:rPr lang="en-US" sz="2100"/>
              <a:t>Worked on the development of Course tags.</a:t>
            </a:r>
          </a:p>
          <a:p>
            <a:pPr marL="608965" indent="-440055">
              <a:lnSpc>
                <a:spcPct val="114999"/>
              </a:lnSpc>
            </a:pPr>
            <a:r>
              <a:rPr lang="en-US" sz="2100"/>
              <a:t>Developed Cypress tests for the new functionality.</a:t>
            </a:r>
          </a:p>
          <a:p>
            <a:pPr marL="608965" indent="-440055">
              <a:lnSpc>
                <a:spcPct val="114999"/>
              </a:lnSpc>
            </a:pPr>
            <a:endParaRPr lang="en-US" sz="2100"/>
          </a:p>
        </p:txBody>
      </p:sp>
    </p:spTree>
    <p:extLst>
      <p:ext uri="{BB962C8B-B14F-4D97-AF65-F5344CB8AC3E}">
        <p14:creationId xmlns:p14="http://schemas.microsoft.com/office/powerpoint/2010/main" val="2698435404"/>
      </p:ext>
    </p:extLst>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Mutius · SlidesCarnival</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Mutius template</vt:lpstr>
      <vt:lpstr>Sprint 9 Retrospective Team 201</vt:lpstr>
      <vt:lpstr>What went Well</vt:lpstr>
      <vt:lpstr>What could be Improved upon</vt:lpstr>
      <vt:lpstr>Burndown Chart</vt:lpstr>
      <vt:lpstr>Team member Contributions</vt:lpstr>
      <vt:lpstr>Ethan Rowan</vt:lpstr>
      <vt:lpstr>Kalindu Kehel Baddarage</vt:lpstr>
      <vt:lpstr>Nash Rudiak</vt:lpstr>
      <vt:lpstr>Dogu Gerger</vt:lpstr>
      <vt:lpstr>Cameron Norrie</vt:lpstr>
      <vt:lpstr>Ameer Mushani</vt:lpstr>
      <vt:lpstr>Sahil Gogia</vt:lpstr>
      <vt:lpstr>Timing Chart</vt:lpstr>
      <vt:lpstr>Demo</vt:lpstr>
      <vt:lpstr>Use Case 1: Basic Search</vt:lpstr>
      <vt:lpstr>Use Case 2: Find Course By Name</vt:lpstr>
      <vt:lpstr>Use Case 3: Find Professor Courses</vt:lpstr>
      <vt:lpstr>Use Case 4: No Tuesday/Thursday</vt:lpstr>
      <vt:lpstr>Use Case 5: No Friday</vt:lpstr>
      <vt:lpstr>Use Case 6: No Mornings</vt:lpstr>
      <vt:lpstr>Use Case 7: Export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9 Retrospective</dc:title>
  <dc:creator>Nash Rudiak</dc:creator>
  <cp:revision>140</cp:revision>
  <dcterms:created xsi:type="dcterms:W3CDTF">2022-11-21T04:19:21Z</dcterms:created>
  <dcterms:modified xsi:type="dcterms:W3CDTF">2022-11-28T02:34:31Z</dcterms:modified>
</cp:coreProperties>
</file>