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73" r:id="rId8"/>
    <p:sldId id="259" r:id="rId9"/>
    <p:sldId id="260" r:id="rId10"/>
    <p:sldId id="270" r:id="rId11"/>
    <p:sldId id="271" r:id="rId12"/>
    <p:sldId id="272" r:id="rId13"/>
    <p:sldId id="266" r:id="rId14"/>
    <p:sldId id="267" r:id="rId15"/>
    <p:sldId id="261" r:id="rId16"/>
    <p:sldId id="262" r:id="rId17"/>
    <p:sldId id="265" r:id="rId18"/>
    <p:sldId id="26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84918-CA9C-46D0-99CE-CB022BB861A0}" v="729" dt="2024-04-05T12:51:46.382"/>
    <p1510:client id="{8C3E6972-7700-4838-A6BD-90B31AF7B48F}" v="1222" dt="2024-04-05T14:51:04.672"/>
    <p1510:client id="{A819DD88-06DF-13F2-A3A5-6928D78FFAD1}" v="120" dt="2024-04-04T15:59:23.289"/>
    <p1510:client id="{C209C047-591C-2611-C46B-2292513EFE6B}" v="10" dt="2024-04-05T08:32:30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21" units="cm"/>
          <inkml:channel name="Y" type="integer" max="17055" units="cm"/>
          <inkml:channel name="T" type="integer" max="2.14748E9" units="dev"/>
        </inkml:traceFormat>
        <inkml:channelProperties>
          <inkml:channelProperty channel="X" name="resolution" value="160.00528" units="1/cm"/>
          <inkml:channelProperty channel="Y" name="resolution" value="159.99062" units="1/cm"/>
          <inkml:channelProperty channel="T" name="resolution" value="1" units="1/dev"/>
        </inkml:channelProperties>
      </inkml:inkSource>
      <inkml:timestamp xml:id="ts0" timeString="2024-04-05T14:35:43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2228 8309 0,'0'0'0,"0"0"0</inkml:trace>
  <inkml:trace contextRef="#ctx0" brushRef="#br0" timeOffset="5199.31">2506 12483 0,'-2'3'0,"-10"5"16,21-11-16,-5 1 0,-4 2 0,0 1 0,-5-1 15,-3 0-15,-3-1 16,-3 1-16,1-1 31,1 0-31,6 1 0,5 0 16,5 1-16,-1 0 15,-1 1-15,1 0 0,-5-1 16,-2-1-16,-3-1 16,-3 0-16,-1 1 15,-4 0-15,-1 1 0,1 4 16,1 5-16,5-5 15,3 0-15,1-3 16,4-1-16,-2 0 0,-1 1 16,1-2-16,1-3 15,2 2-15,-2 1 0,2 2 16,10 3-16,6 4 16,-17-16-16,-1 3 15,2 3-15,-2-2 0,0 2 16,-1 2-16,0 3 15,0-1-15,-6-3 16,3-3-16,1-3 0,-2-7 16,1-10-16,3 3 15,5 15-15,4 29 16,0 25-16,-9-62 0,1 10 16,2 3-16,-1-2 15,1 2-15,0-1 0,0 1 16,0 0-16,1-5 15,0-1-15,0 7 16,1 24-16,-9-65 0,-2-6 16,10 51-16,-1-7 15,8 50-15,0-2 16,-11-54-16,1 10 0,1-2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9EC29-8698-946B-05C1-A6F39A1AF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30B772-6ED9-3275-E39F-0DD2559C0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65A7B3-708C-60D9-D65C-DC1BA19B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1DE2-EEE9-4ACB-9270-3B272DE567EB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7476AB-D805-E800-1D51-175B7909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0AC197-C278-1619-8736-9A833A83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1F9-DECA-4DF5-8063-BF551C635F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52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F3076-C4DA-4ECA-E48E-217CEC80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79FADFB-0280-1536-D1A4-B58F6BF9E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8A7C08-C13C-935D-1DAD-116AF7E7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1DE2-EEE9-4ACB-9270-3B272DE567EB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364A39-9529-ADB7-7E56-8607F244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528B83-10A8-A806-9756-C2E39456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1F9-DECA-4DF5-8063-BF551C635F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5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777E507-0745-6031-934B-9F6850DF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CAA9ACB-1E47-3481-4D69-075B03E1A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029639-ED3A-2E33-1F44-204B1E76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1DE2-EEE9-4ACB-9270-3B272DE567EB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346B11-6C25-49BE-DCEE-32BBFE8C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9755D4-DED8-4029-D9E9-E22210B7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1F9-DECA-4DF5-8063-BF551C635F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4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CD1CB-6BB7-34E5-4C62-619B4379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DEB215-E2BE-F91D-9471-80CAF5B9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E90F85-DB73-ABDE-9BCD-D693D08E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1DE2-EEE9-4ACB-9270-3B272DE567EB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FDA530-D6F1-753F-6C37-F8C5C562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ABD258-22E4-2ABD-C6B5-AC0E3AE0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1F9-DECA-4DF5-8063-BF551C635F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3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FD8B1-258C-4E2C-ECDA-E7CEFB85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5FF8D9-8B71-9349-0246-339D9F9FD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54C354-BEAF-0EB5-E5E5-4182A320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1DE2-EEE9-4ACB-9270-3B272DE567EB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60C537-FA80-BD0B-AA96-3E4B0961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960B8D-3FE8-B418-2E9C-D5B13DB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1F9-DECA-4DF5-8063-BF551C635F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41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04397-B953-F3CF-EB2D-D0B9B8E5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7DE492-01B1-5B87-42EA-AA4E5A00D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418A44-B625-B566-C038-6F6F52BA1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49AAE2-B2DF-1C01-C05E-61E468D8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1DE2-EEE9-4ACB-9270-3B272DE567EB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029B42-0D38-B7E8-FBAC-BB1795EE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36088A-01C7-2873-66ED-B2E5E943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1F9-DECA-4DF5-8063-BF551C635F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3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16496-1F4D-17C0-FD97-6C3E6852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304BC0-76B3-1F0F-FE2A-9C8299C30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2EB3868-B1B0-19EA-5072-B6D3CC806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65D2719-28EE-3890-4A6D-3AE96D530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1EB84E2-963E-A189-10D6-8A4C1A256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73046A6-92F4-69E1-BA9D-2EB8BC54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1DE2-EEE9-4ACB-9270-3B272DE567EB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B919490-7A66-9C41-54DB-5776E6F5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BD0DC16-E203-A0CE-6E9E-C8823F9C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1F9-DECA-4DF5-8063-BF551C635F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01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6766-6371-8EA3-214F-931FF9E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E0382FF-5BC8-0132-DC4C-F46DDB97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1DE2-EEE9-4ACB-9270-3B272DE567EB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7236FC9-568E-D726-FFAC-3FDA666F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80F477-C967-808E-6771-C3E3EE15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1F9-DECA-4DF5-8063-BF551C635F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68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5EB4ECF-7AAE-7E14-A966-1FBC9C1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1DE2-EEE9-4ACB-9270-3B272DE567EB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B616B78-8888-5447-381E-9866089B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926990-AF07-98E2-21FA-EA03AF93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1F9-DECA-4DF5-8063-BF551C635F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91394-EBB5-7158-BA5D-266C6AC1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0E5FEF-327A-744B-68FE-5A03781F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BBD4D0-88B7-327B-AAE0-67D6E4F68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020420-5D46-FF4F-B7A3-BB29F620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1DE2-EEE9-4ACB-9270-3B272DE567EB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B0D37A-E85D-81CC-AC69-F05550D7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30BA286-5ADC-AD3F-B018-351BA347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1F9-DECA-4DF5-8063-BF551C635F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38F21-60AE-D885-CB41-3F0BD4C6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539BDF3-7DF1-3FBE-D99D-D96B75462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422666-2497-B0B6-8228-2731992E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23E68B9-22E0-F31E-A63A-D3646648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1DE2-EEE9-4ACB-9270-3B272DE567EB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0EC6C2-7B68-D546-4CE5-345684F4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92C0E6-9C70-F9D2-D900-A111E4F5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E1F9-DECA-4DF5-8063-BF551C635F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36DD70-7624-1FA8-2F25-90A87262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D17B06-5C35-52B1-F440-6B8A6B90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B799E0-3A25-64EB-4119-E8F043B6B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5E1DE2-EEE9-4ACB-9270-3B272DE567EB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8CA88C-539D-21A6-CE8D-221045E6F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E2B43F-50E4-2C15-79D7-1D2C077B4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DE1F9-DECA-4DF5-8063-BF551C635F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5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en over &quot;Football Background&quot; – Blader in stockfoto's, vectoren  en video's over 3,987 | Adobe Stock">
            <a:extLst>
              <a:ext uri="{FF2B5EF4-FFF2-40B4-BE49-F238E27FC236}">
                <a16:creationId xmlns:a16="http://schemas.microsoft.com/office/drawing/2014/main" id="{C049361F-1AF6-2594-CF53-4365D683B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r="833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F2B752-67F7-A5AE-3A80-5349C9DE1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94"/>
            <a:ext cx="9144000" cy="2387600"/>
          </a:xfr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Forecasting</a:t>
            </a:r>
            <a:r>
              <a:rPr lang="nl-NL" dirty="0">
                <a:solidFill>
                  <a:schemeClr val="bg1"/>
                </a:solidFill>
              </a:rPr>
              <a:t> premier league team performances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9DF299B-3A6B-ABB4-B53E-324CE77D7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59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Ralph Bergisch</a:t>
            </a:r>
          </a:p>
          <a:p>
            <a:r>
              <a:rPr lang="nl-NL" sz="2000" dirty="0" err="1">
                <a:solidFill>
                  <a:schemeClr val="bg1"/>
                </a:solidFill>
              </a:rPr>
              <a:t>Aleksandаr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Stoychev</a:t>
            </a: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Rowald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Paardekooper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38963-7E91-5E4A-3460-397F818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91" y="502021"/>
            <a:ext cx="9899902" cy="817724"/>
          </a:xfrm>
        </p:spPr>
        <p:txBody>
          <a:bodyPr anchor="b">
            <a:normAutofit/>
          </a:bodyPr>
          <a:lstStyle/>
          <a:p>
            <a:r>
              <a:rPr lang="nl-NL" sz="4000" dirty="0" err="1"/>
              <a:t>Regression</a:t>
            </a:r>
            <a:r>
              <a:rPr lang="nl-NL" sz="4000" dirty="0"/>
              <a:t> (</a:t>
            </a:r>
            <a:r>
              <a:rPr lang="nl-NL" sz="4000" dirty="0" err="1"/>
              <a:t>Ridge</a:t>
            </a:r>
            <a:r>
              <a:rPr lang="nl-NL" sz="4000" dirty="0"/>
              <a:t>)</a:t>
            </a:r>
            <a:endParaRPr lang="en-GB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1AF9FA-132A-3FA9-D721-19ACED53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91" y="1811847"/>
            <a:ext cx="3569441" cy="3595255"/>
          </a:xfrm>
        </p:spPr>
        <p:txBody>
          <a:bodyPr anchor="t">
            <a:normAutofit/>
          </a:bodyPr>
          <a:lstStyle/>
          <a:p>
            <a:r>
              <a:rPr lang="nl-NL" sz="2000" dirty="0" err="1"/>
              <a:t>Penalizes</a:t>
            </a:r>
            <a:r>
              <a:rPr lang="nl-NL" sz="2000" dirty="0"/>
              <a:t> </a:t>
            </a:r>
            <a:r>
              <a:rPr lang="nl-NL" sz="2000" dirty="0" err="1"/>
              <a:t>collinearity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puts </a:t>
            </a:r>
            <a:r>
              <a:rPr lang="nl-NL" sz="2000" dirty="0" err="1"/>
              <a:t>coefficients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0 </a:t>
            </a:r>
          </a:p>
          <a:p>
            <a:r>
              <a:rPr lang="nl-NL" sz="2000" dirty="0" err="1"/>
              <a:t>Ran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different </a:t>
            </a:r>
            <a:r>
              <a:rPr lang="nl-NL" sz="2000" dirty="0" err="1"/>
              <a:t>alpha</a:t>
            </a:r>
            <a:r>
              <a:rPr lang="nl-NL" sz="2000" dirty="0"/>
              <a:t> levels (</a:t>
            </a:r>
            <a:r>
              <a:rPr lang="nl-NL" sz="2000" dirty="0" err="1"/>
              <a:t>penalties</a:t>
            </a:r>
            <a:r>
              <a:rPr lang="nl-NL" sz="2000" dirty="0"/>
              <a:t>)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Alpha</a:t>
            </a:r>
            <a:r>
              <a:rPr lang="nl-NL" sz="2000" dirty="0"/>
              <a:t> = 400 (winner)</a:t>
            </a:r>
          </a:p>
          <a:p>
            <a:r>
              <a:rPr lang="nl-NL" sz="2000" dirty="0"/>
              <a:t>MAE of training set:</a:t>
            </a:r>
            <a:r>
              <a:rPr lang="en-GB" sz="2000" dirty="0"/>
              <a:t> 6.803</a:t>
            </a:r>
          </a:p>
          <a:p>
            <a:r>
              <a:rPr lang="en-GB" sz="2000" dirty="0"/>
              <a:t>MAE of test set: 7.327</a:t>
            </a:r>
            <a:endParaRPr lang="nl-NL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2C7C367-8B3A-3029-F64B-2E3C5B95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559" y="758962"/>
            <a:ext cx="6450723" cy="51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5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5B0E77A-3CB2-DCD1-4921-A6930FA4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525" y="800100"/>
            <a:ext cx="6435796" cy="5128348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943D2E2B-B474-CC05-A546-792029D5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91" y="502021"/>
            <a:ext cx="9899902" cy="817724"/>
          </a:xfrm>
        </p:spPr>
        <p:txBody>
          <a:bodyPr anchor="b">
            <a:normAutofit/>
          </a:bodyPr>
          <a:lstStyle/>
          <a:p>
            <a:r>
              <a:rPr lang="nl-NL" sz="4000" dirty="0" err="1"/>
              <a:t>Regression</a:t>
            </a:r>
            <a:r>
              <a:rPr lang="nl-NL" sz="4000" dirty="0"/>
              <a:t> (Lasso)</a:t>
            </a:r>
            <a:endParaRPr lang="en-GB" sz="4000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9A7F5704-AE21-9B26-16E4-DAB1CC25E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91" y="1995054"/>
            <a:ext cx="3569441" cy="3470563"/>
          </a:xfrm>
        </p:spPr>
        <p:txBody>
          <a:bodyPr anchor="t">
            <a:normAutofit/>
          </a:bodyPr>
          <a:lstStyle/>
          <a:p>
            <a:r>
              <a:rPr lang="nl-NL" sz="2000" dirty="0" err="1"/>
              <a:t>Penalizes</a:t>
            </a:r>
            <a:r>
              <a:rPr lang="nl-NL" sz="2000" dirty="0"/>
              <a:t> </a:t>
            </a:r>
            <a:r>
              <a:rPr lang="nl-NL" sz="2000" dirty="0" err="1"/>
              <a:t>collinearity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mergens</a:t>
            </a:r>
            <a:r>
              <a:rPr lang="nl-NL" sz="2000" dirty="0"/>
              <a:t> </a:t>
            </a:r>
            <a:r>
              <a:rPr lang="nl-NL" sz="2000" dirty="0" err="1"/>
              <a:t>coefficients</a:t>
            </a:r>
            <a:r>
              <a:rPr lang="nl-NL" sz="2000" dirty="0"/>
              <a:t>  </a:t>
            </a:r>
          </a:p>
          <a:p>
            <a:r>
              <a:rPr lang="nl-NL" sz="2000" dirty="0" err="1"/>
              <a:t>Ran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different </a:t>
            </a:r>
            <a:r>
              <a:rPr lang="nl-NL" sz="2000" dirty="0" err="1"/>
              <a:t>alpha</a:t>
            </a:r>
            <a:r>
              <a:rPr lang="nl-NL" sz="2000" dirty="0"/>
              <a:t> levels (</a:t>
            </a:r>
            <a:r>
              <a:rPr lang="nl-NL" sz="2000" dirty="0" err="1"/>
              <a:t>penalties</a:t>
            </a:r>
            <a:r>
              <a:rPr lang="nl-NL" sz="2000" dirty="0"/>
              <a:t>)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 err="1"/>
              <a:t>Ridge</a:t>
            </a:r>
            <a:r>
              <a:rPr lang="nl-NL" sz="2000" dirty="0"/>
              <a:t> = 0.5 (winner)</a:t>
            </a:r>
          </a:p>
          <a:p>
            <a:r>
              <a:rPr lang="nl-NL" sz="2000" dirty="0"/>
              <a:t>MAE of training set:</a:t>
            </a:r>
            <a:r>
              <a:rPr lang="en-GB" sz="2000" dirty="0"/>
              <a:t> 6.987</a:t>
            </a:r>
          </a:p>
          <a:p>
            <a:r>
              <a:rPr lang="en-GB" sz="2000" dirty="0"/>
              <a:t>MAE of test set: 6.992</a:t>
            </a:r>
            <a:endParaRPr lang="nl-NL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9792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38963-7E91-5E4A-3460-397F818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1074116"/>
          </a:xfrm>
        </p:spPr>
        <p:txBody>
          <a:bodyPr anchor="b">
            <a:normAutofit/>
          </a:bodyPr>
          <a:lstStyle/>
          <a:p>
            <a:r>
              <a:rPr lang="nl-NL" sz="4000" err="1"/>
              <a:t>Decision</a:t>
            </a:r>
            <a:r>
              <a:rPr lang="nl-NL" sz="4000"/>
              <a:t> tree</a:t>
            </a:r>
            <a:endParaRPr lang="en-GB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tekst, lijn, Perceel, diagram&#10;&#10;Automatisch gegenereerde beschrijving">
            <a:extLst>
              <a:ext uri="{FF2B5EF4-FFF2-40B4-BE49-F238E27FC236}">
                <a16:creationId xmlns:a16="http://schemas.microsoft.com/office/drawing/2014/main" id="{10DBA3E9-9BCA-B169-2573-25D16B8D8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1" y="2260681"/>
            <a:ext cx="5454709" cy="4091031"/>
          </a:xfrm>
          <a:prstGeom prst="rect">
            <a:avLst/>
          </a:prstGeom>
        </p:spPr>
      </p:pic>
      <p:pic>
        <p:nvPicPr>
          <p:cNvPr id="11" name="Afbeelding 10" descr="Afbeelding met tekst, lijn, Perceel, diagram&#10;&#10;Automatisch gegenereerde beschrijving">
            <a:extLst>
              <a:ext uri="{FF2B5EF4-FFF2-40B4-BE49-F238E27FC236}">
                <a16:creationId xmlns:a16="http://schemas.microsoft.com/office/drawing/2014/main" id="{1C935DC5-4670-E250-B13D-E42C1809E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0468"/>
            <a:ext cx="5455280" cy="40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38963-7E91-5E4A-3460-397F818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1001926"/>
          </a:xfrm>
        </p:spPr>
        <p:txBody>
          <a:bodyPr anchor="b">
            <a:normAutofit/>
          </a:bodyPr>
          <a:lstStyle/>
          <a:p>
            <a:r>
              <a:rPr lang="nl-NL" sz="4000"/>
              <a:t>Random </a:t>
            </a:r>
            <a:r>
              <a:rPr lang="nl-NL" sz="4000" err="1"/>
              <a:t>forest</a:t>
            </a:r>
            <a:r>
              <a:rPr lang="nl-NL" sz="4000"/>
              <a:t> (train MAE)</a:t>
            </a:r>
            <a:endParaRPr lang="en-GB" sz="4000"/>
          </a:p>
        </p:txBody>
      </p:sp>
      <p:pic>
        <p:nvPicPr>
          <p:cNvPr id="5" name="Tijdelijke aanduiding voor inhoud 4" descr="Afbeelding met tekst, schermopname, Rechthoek&#10;&#10;Automatisch gegenereerde beschrijving">
            <a:extLst>
              <a:ext uri="{FF2B5EF4-FFF2-40B4-BE49-F238E27FC236}">
                <a16:creationId xmlns:a16="http://schemas.microsoft.com/office/drawing/2014/main" id="{50508277-5EC2-47D3-EE93-A7F7787E9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2"/>
          <a:stretch/>
        </p:blipFill>
        <p:spPr>
          <a:xfrm>
            <a:off x="603111" y="1853719"/>
            <a:ext cx="5377434" cy="438913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5BD8D94D-A092-1D09-D443-8C78496CE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45" y="185414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0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38963-7E91-5E4A-3460-397F818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1001926"/>
          </a:xfrm>
        </p:spPr>
        <p:txBody>
          <a:bodyPr anchor="b">
            <a:normAutofit/>
          </a:bodyPr>
          <a:lstStyle/>
          <a:p>
            <a:r>
              <a:rPr lang="nl-NL" sz="4000"/>
              <a:t>Random </a:t>
            </a:r>
            <a:r>
              <a:rPr lang="nl-NL" sz="4000" err="1"/>
              <a:t>forest</a:t>
            </a:r>
            <a:r>
              <a:rPr lang="nl-NL" sz="4000"/>
              <a:t> (test MAE)</a:t>
            </a:r>
            <a:endParaRPr lang="en-GB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fbeelding met tekst, schermopname, nummer&#10;&#10;Automatisch gegenereerde beschrijving">
            <a:extLst>
              <a:ext uri="{FF2B5EF4-FFF2-40B4-BE49-F238E27FC236}">
                <a16:creationId xmlns:a16="http://schemas.microsoft.com/office/drawing/2014/main" id="{9F86C287-6C9D-BD70-3669-40F267E5C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4"/>
          <a:stretch/>
        </p:blipFill>
        <p:spPr>
          <a:xfrm>
            <a:off x="545468" y="1757382"/>
            <a:ext cx="5550532" cy="4389129"/>
          </a:xfrm>
          <a:prstGeom prst="rect">
            <a:avLst/>
          </a:prstGeom>
        </p:spPr>
      </p:pic>
      <p:pic>
        <p:nvPicPr>
          <p:cNvPr id="13" name="Afbeelding 12" descr="Afbeelding met tekst, schermopname, plein&#10;&#10;Automatisch gegenereerde beschrijving">
            <a:extLst>
              <a:ext uri="{FF2B5EF4-FFF2-40B4-BE49-F238E27FC236}">
                <a16:creationId xmlns:a16="http://schemas.microsoft.com/office/drawing/2014/main" id="{85C2E216-56C8-ED2D-604C-F6E5A1720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780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4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38963-7E91-5E4A-3460-397F818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1001926"/>
          </a:xfrm>
        </p:spPr>
        <p:txBody>
          <a:bodyPr anchor="b">
            <a:normAutofit/>
          </a:bodyPr>
          <a:lstStyle/>
          <a:p>
            <a:r>
              <a:rPr lang="nl-NL" sz="4000"/>
              <a:t>SVM (</a:t>
            </a:r>
            <a:r>
              <a:rPr lang="nl-NL" sz="4000" err="1"/>
              <a:t>rbf</a:t>
            </a:r>
            <a:r>
              <a:rPr lang="nl-NL" sz="4000"/>
              <a:t>, c=0.85)</a:t>
            </a:r>
            <a:endParaRPr lang="en-GB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F31F4B8-46D7-67C7-EB83-64DD862C891F}"/>
              </a:ext>
            </a:extLst>
          </p:cNvPr>
          <p:cNvSpPr txBox="1"/>
          <p:nvPr/>
        </p:nvSpPr>
        <p:spPr>
          <a:xfrm>
            <a:off x="457200" y="2069432"/>
            <a:ext cx="35814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dirty="0"/>
              <a:t>MAE of training set:</a:t>
            </a:r>
            <a:r>
              <a:rPr lang="en-GB" dirty="0"/>
              <a:t> 3.3</a:t>
            </a:r>
          </a:p>
          <a:p>
            <a:r>
              <a:rPr lang="en-GB" dirty="0"/>
              <a:t>MAE of test set: 7.2</a:t>
            </a:r>
            <a:endParaRPr lang="nl-NL" dirty="0"/>
          </a:p>
        </p:txBody>
      </p:sp>
      <p:pic>
        <p:nvPicPr>
          <p:cNvPr id="9" name="Afbeelding 8" descr="Afbeelding met diagram, lijn, schermopname, Perceel&#10;&#10;Automatisch gegenereerde beschrijving">
            <a:extLst>
              <a:ext uri="{FF2B5EF4-FFF2-40B4-BE49-F238E27FC236}">
                <a16:creationId xmlns:a16="http://schemas.microsoft.com/office/drawing/2014/main" id="{B9A62B9D-A757-F9FB-0816-720FBE3B7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3" y="410289"/>
            <a:ext cx="7361705" cy="55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38963-7E91-5E4A-3460-397F818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1001926"/>
          </a:xfrm>
        </p:spPr>
        <p:txBody>
          <a:bodyPr anchor="b">
            <a:normAutofit/>
          </a:bodyPr>
          <a:lstStyle/>
          <a:p>
            <a:r>
              <a:rPr lang="nl-NL" sz="4000" err="1"/>
              <a:t>Conclusion</a:t>
            </a:r>
            <a:r>
              <a:rPr lang="nl-NL" sz="4000"/>
              <a:t> &amp; </a:t>
            </a:r>
            <a:r>
              <a:rPr lang="nl-NL" sz="4000" err="1"/>
              <a:t>Discussion</a:t>
            </a:r>
            <a:endParaRPr lang="en-GB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1AF9FA-132A-3FA9-D721-19ACED53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766455"/>
            <a:ext cx="9688296" cy="4106312"/>
          </a:xfrm>
        </p:spPr>
        <p:txBody>
          <a:bodyPr anchor="t">
            <a:normAutofit/>
          </a:bodyPr>
          <a:lstStyle/>
          <a:p>
            <a:r>
              <a:rPr lang="nl-NL" sz="2000" dirty="0"/>
              <a:t>Little data</a:t>
            </a:r>
          </a:p>
          <a:p>
            <a:r>
              <a:rPr lang="nl-NL" sz="2000" dirty="0"/>
              <a:t>Non </a:t>
            </a:r>
            <a:r>
              <a:rPr lang="nl-NL" sz="2000" dirty="0" err="1"/>
              <a:t>optimal</a:t>
            </a:r>
            <a:r>
              <a:rPr lang="nl-NL" sz="2000" dirty="0"/>
              <a:t> </a:t>
            </a:r>
            <a:r>
              <a:rPr lang="nl-NL" sz="2000" dirty="0" err="1"/>
              <a:t>attributes</a:t>
            </a:r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EEBF30D-44AE-8D66-DF6B-4B2FD873B9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808957"/>
              </p:ext>
            </p:extLst>
          </p:nvPr>
        </p:nvGraphicFramePr>
        <p:xfrm>
          <a:off x="1136396" y="2822229"/>
          <a:ext cx="102174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702">
                  <a:extLst>
                    <a:ext uri="{9D8B030D-6E8A-4147-A177-3AD203B41FA5}">
                      <a16:colId xmlns:a16="http://schemas.microsoft.com/office/drawing/2014/main" val="2849440456"/>
                    </a:ext>
                  </a:extLst>
                </a:gridCol>
                <a:gridCol w="5108702">
                  <a:extLst>
                    <a:ext uri="{9D8B030D-6E8A-4147-A177-3AD203B41FA5}">
                      <a16:colId xmlns:a16="http://schemas.microsoft.com/office/drawing/2014/main" val="3186277797"/>
                    </a:ext>
                  </a:extLst>
                </a:gridCol>
              </a:tblGrid>
              <a:tr h="188602">
                <a:tc>
                  <a:txBody>
                    <a:bodyPr/>
                    <a:lstStyle/>
                    <a:p>
                      <a:r>
                        <a:rPr lang="nl-NL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Mean</a:t>
                      </a:r>
                      <a:r>
                        <a:rPr lang="nl-NL" dirty="0"/>
                        <a:t> Absolute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13874"/>
                  </a:ext>
                </a:extLst>
              </a:tr>
              <a:tr h="188602">
                <a:tc>
                  <a:txBody>
                    <a:bodyPr/>
                    <a:lstStyle/>
                    <a:p>
                      <a:r>
                        <a:rPr lang="nl-NL" dirty="0" err="1"/>
                        <a:t>Linear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Regression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587616"/>
                  </a:ext>
                </a:extLst>
              </a:tr>
              <a:tr h="188602">
                <a:tc>
                  <a:txBody>
                    <a:bodyPr/>
                    <a:lstStyle/>
                    <a:p>
                      <a:r>
                        <a:rPr lang="nl-NL" dirty="0" err="1"/>
                        <a:t>Linear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Regression</a:t>
                      </a:r>
                      <a:r>
                        <a:rPr lang="nl-NL" dirty="0"/>
                        <a:t> (</a:t>
                      </a:r>
                      <a:r>
                        <a:rPr lang="nl-NL" dirty="0" err="1"/>
                        <a:t>multicollinearity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adjusted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27406"/>
                  </a:ext>
                </a:extLst>
              </a:tr>
              <a:tr h="188602">
                <a:tc>
                  <a:txBody>
                    <a:bodyPr/>
                    <a:lstStyle/>
                    <a:p>
                      <a:r>
                        <a:rPr lang="nl-NL" dirty="0"/>
                        <a:t>OLS </a:t>
                      </a:r>
                      <a:r>
                        <a:rPr lang="nl-NL" dirty="0" err="1"/>
                        <a:t>Ridge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19256"/>
                  </a:ext>
                </a:extLst>
              </a:tr>
              <a:tr h="188602">
                <a:tc>
                  <a:txBody>
                    <a:bodyPr/>
                    <a:lstStyle/>
                    <a:p>
                      <a:r>
                        <a:rPr lang="nl-NL" dirty="0"/>
                        <a:t>OLS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67581"/>
                  </a:ext>
                </a:extLst>
              </a:tr>
              <a:tr h="188602">
                <a:tc>
                  <a:txBody>
                    <a:bodyPr/>
                    <a:lstStyle/>
                    <a:p>
                      <a:r>
                        <a:rPr lang="nl-NL" dirty="0" err="1"/>
                        <a:t>Decision</a:t>
                      </a:r>
                      <a:r>
                        <a:rPr lang="nl-NL" dirty="0"/>
                        <a:t>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55472"/>
                  </a:ext>
                </a:extLst>
              </a:tr>
              <a:tr h="188602">
                <a:tc>
                  <a:txBody>
                    <a:bodyPr/>
                    <a:lstStyle/>
                    <a:p>
                      <a:r>
                        <a:rPr lang="nl-NL" dirty="0"/>
                        <a:t>Random </a:t>
                      </a:r>
                      <a:r>
                        <a:rPr lang="nl-NL" dirty="0" err="1"/>
                        <a:t>Forest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26887"/>
                  </a:ext>
                </a:extLst>
              </a:tr>
              <a:tr h="188602">
                <a:tc>
                  <a:txBody>
                    <a:bodyPr/>
                    <a:lstStyle/>
                    <a:p>
                      <a:r>
                        <a:rPr lang="nl-NL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5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18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38963-7E91-5E4A-3460-397F818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nl-NL" sz="4000" err="1"/>
              <a:t>Table</a:t>
            </a:r>
            <a:r>
              <a:rPr lang="nl-NL" sz="4000"/>
              <a:t> of contents</a:t>
            </a:r>
            <a:endParaRPr lang="en-GB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1AF9FA-132A-3FA9-D721-19ACED53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nl-NL" sz="2000"/>
              <a:t>Research question</a:t>
            </a:r>
          </a:p>
          <a:p>
            <a:r>
              <a:rPr lang="nl-NL" sz="2000"/>
              <a:t>Data</a:t>
            </a:r>
          </a:p>
          <a:p>
            <a:r>
              <a:rPr lang="nl-NL" sz="2000" err="1"/>
              <a:t>Regression</a:t>
            </a:r>
            <a:endParaRPr lang="nl-NL" sz="2000"/>
          </a:p>
          <a:p>
            <a:r>
              <a:rPr lang="nl-NL" sz="2000" err="1"/>
              <a:t>Decision</a:t>
            </a:r>
            <a:r>
              <a:rPr lang="nl-NL" sz="2000"/>
              <a:t> tree</a:t>
            </a:r>
          </a:p>
          <a:p>
            <a:r>
              <a:rPr lang="nl-NL" sz="2000"/>
              <a:t>Random </a:t>
            </a:r>
            <a:r>
              <a:rPr lang="nl-NL" sz="2000" err="1"/>
              <a:t>Forest</a:t>
            </a:r>
            <a:endParaRPr lang="nl-NL" sz="2000"/>
          </a:p>
          <a:p>
            <a:r>
              <a:rPr lang="nl-NL" sz="2000"/>
              <a:t>SVM</a:t>
            </a:r>
          </a:p>
          <a:p>
            <a:r>
              <a:rPr lang="nl-NL" sz="2000" err="1"/>
              <a:t>Conclusion</a:t>
            </a:r>
            <a:r>
              <a:rPr lang="nl-NL" sz="2000"/>
              <a:t> &amp; Discussion</a:t>
            </a:r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CCABDF59-5396-F3DA-9249-44A13E940C72}"/>
                  </a:ext>
                </a:extLst>
              </p14:cNvPr>
              <p14:cNvContentPartPr/>
              <p14:nvPr/>
            </p14:nvContentPartPr>
            <p14:xfrm>
              <a:off x="802080" y="2991240"/>
              <a:ext cx="100440" cy="152280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CCABDF59-5396-F3DA-9249-44A13E940C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20" y="2981880"/>
                <a:ext cx="119160" cy="15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96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38963-7E91-5E4A-3460-397F818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1087788"/>
          </a:xfrm>
        </p:spPr>
        <p:txBody>
          <a:bodyPr anchor="b">
            <a:normAutofit/>
          </a:bodyPr>
          <a:lstStyle/>
          <a:p>
            <a:r>
              <a:rPr lang="nl-NL" sz="4000" dirty="0"/>
              <a:t>Research question</a:t>
            </a:r>
            <a:endParaRPr lang="en-GB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1AF9FA-132A-3FA9-D721-19ACED53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859973"/>
            <a:ext cx="9688296" cy="4012794"/>
          </a:xfrm>
        </p:spPr>
        <p:txBody>
          <a:bodyPr anchor="t"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Can we predict the points total for every team in the premier league?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Data: Kaggle, </a:t>
            </a:r>
            <a:r>
              <a:rPr lang="en-GB" sz="2000" dirty="0" err="1"/>
              <a:t>Transfermarket</a:t>
            </a:r>
            <a:endParaRPr lang="en-GB" sz="2000" dirty="0"/>
          </a:p>
          <a:p>
            <a:pPr lvl="1"/>
            <a:r>
              <a:rPr lang="en-GB" sz="1600" dirty="0"/>
              <a:t>Note: Highly correlated data</a:t>
            </a:r>
          </a:p>
          <a:p>
            <a:endParaRPr lang="en-GB" sz="2000" dirty="0"/>
          </a:p>
          <a:p>
            <a:r>
              <a:rPr lang="en-GB" sz="2000" dirty="0"/>
              <a:t>Method:</a:t>
            </a:r>
          </a:p>
          <a:p>
            <a:pPr lvl="1"/>
            <a:r>
              <a:rPr lang="en-GB" sz="1600" dirty="0"/>
              <a:t>Use the statistics of season T, to predict the points total of season T+1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Estimate the mean absolute error for different models (interpretable)</a:t>
            </a:r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2BB24-D7A9-D07B-2214-9B435029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191275-9E06-0D54-C056-C8EE916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Ols </a:t>
            </a:r>
            <a:r>
              <a:rPr lang="nl-NL" dirty="0" err="1"/>
              <a:t>models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Standard OLS</a:t>
            </a:r>
          </a:p>
          <a:p>
            <a:pPr lvl="1"/>
            <a:r>
              <a:rPr lang="nl-NL" dirty="0" err="1"/>
              <a:t>Multicollinearity</a:t>
            </a:r>
            <a:r>
              <a:rPr lang="nl-NL" dirty="0"/>
              <a:t> loop</a:t>
            </a:r>
          </a:p>
          <a:p>
            <a:pPr lvl="1"/>
            <a:r>
              <a:rPr lang="nl-NL" dirty="0" err="1"/>
              <a:t>Ridge</a:t>
            </a:r>
            <a:endParaRPr lang="nl-NL" dirty="0"/>
          </a:p>
          <a:p>
            <a:pPr lvl="1"/>
            <a:r>
              <a:rPr lang="nl-NL" dirty="0"/>
              <a:t>Lasso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Decision</a:t>
            </a:r>
            <a:r>
              <a:rPr lang="nl-NL" dirty="0"/>
              <a:t> trees</a:t>
            </a:r>
          </a:p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nl-NL" dirty="0"/>
          </a:p>
          <a:p>
            <a:r>
              <a:rPr lang="nl-NL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427332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38963-7E91-5E4A-3460-397F818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4" y="502021"/>
            <a:ext cx="5715000" cy="1642969"/>
          </a:xfrm>
        </p:spPr>
        <p:txBody>
          <a:bodyPr anchor="b">
            <a:normAutofit/>
          </a:bodyPr>
          <a:lstStyle/>
          <a:p>
            <a:r>
              <a:rPr lang="nl-NL" sz="4000"/>
              <a:t>Data</a:t>
            </a:r>
            <a:endParaRPr lang="en-GB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1AF9FA-132A-3FA9-D721-19ACED53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80" y="2416624"/>
            <a:ext cx="3645568" cy="3454358"/>
          </a:xfrm>
        </p:spPr>
        <p:txBody>
          <a:bodyPr anchor="t">
            <a:normAutofit/>
          </a:bodyPr>
          <a:lstStyle/>
          <a:p>
            <a:r>
              <a:rPr lang="nl-NL" sz="2000"/>
              <a:t>204 </a:t>
            </a:r>
            <a:r>
              <a:rPr lang="nl-NL" sz="2000" err="1"/>
              <a:t>instances</a:t>
            </a:r>
            <a:endParaRPr lang="nl-NL" sz="2000"/>
          </a:p>
          <a:p>
            <a:r>
              <a:rPr lang="nl-NL" sz="2000" err="1"/>
              <a:t>Kaggle</a:t>
            </a:r>
            <a:r>
              <a:rPr lang="nl-NL" sz="2000"/>
              <a:t> had 42 </a:t>
            </a:r>
            <a:r>
              <a:rPr lang="nl-NL" sz="2000" err="1"/>
              <a:t>attributes</a:t>
            </a:r>
            <a:endParaRPr lang="nl-NL" sz="2000"/>
          </a:p>
          <a:p>
            <a:r>
              <a:rPr lang="nl-NL" sz="2000"/>
              <a:t>Transfermarket 5 </a:t>
            </a:r>
            <a:r>
              <a:rPr lang="nl-NL" sz="2000" err="1"/>
              <a:t>attributes</a:t>
            </a:r>
            <a:endParaRPr lang="nl-NL" sz="2000"/>
          </a:p>
          <a:p>
            <a:r>
              <a:rPr lang="nl-NL" sz="2000"/>
              <a:t>Final set 41 </a:t>
            </a:r>
            <a:r>
              <a:rPr lang="nl-NL" sz="2000" err="1"/>
              <a:t>attributes</a:t>
            </a:r>
            <a:endParaRPr lang="nl-NL" sz="2000"/>
          </a:p>
          <a:p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oetbaltransfers, transfergeruchten, marktwaarden &amp; nieuws | Transfermarkt">
            <a:extLst>
              <a:ext uri="{FF2B5EF4-FFF2-40B4-BE49-F238E27FC236}">
                <a16:creationId xmlns:a16="http://schemas.microsoft.com/office/drawing/2014/main" id="{04D0E05C-E946-F673-871B-6592216EF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065" y="4738780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ggle - Wikipedia">
            <a:extLst>
              <a:ext uri="{FF2B5EF4-FFF2-40B4-BE49-F238E27FC236}">
                <a16:creationId xmlns:a16="http://schemas.microsoft.com/office/drawing/2014/main" id="{66C0A512-92EF-45D1-050D-2F023D027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48" y="4702717"/>
            <a:ext cx="34385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6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38963-7E91-5E4A-3460-397F818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5400" dirty="0" err="1"/>
              <a:t>Linear</a:t>
            </a:r>
            <a:r>
              <a:rPr lang="nl-NL" sz="5400" dirty="0"/>
              <a:t> </a:t>
            </a:r>
            <a:r>
              <a:rPr lang="nl-NL" sz="5400" dirty="0" err="1"/>
              <a:t>Regression</a:t>
            </a:r>
            <a:endParaRPr lang="en-GB" sz="5400" err="1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974151-8253-9DD4-3726-D7C802B8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19281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Mean Squared Error: 121.23177597393502</a:t>
            </a:r>
            <a:endParaRPr lang="en-US"/>
          </a:p>
          <a:p>
            <a:r>
              <a:rPr lang="en-US" sz="2200">
                <a:ea typeface="+mn-lt"/>
                <a:cs typeface="+mn-lt"/>
              </a:rPr>
              <a:t> Mean Absolute Error: 9.420512898666102</a:t>
            </a:r>
            <a:endParaRPr lang="en-US" sz="2200" dirty="0"/>
          </a:p>
          <a:p>
            <a:r>
              <a:rPr lang="en-US" sz="2200" dirty="0"/>
              <a:t> Coefficient of determination (R^2): 0.5373253188420686</a:t>
            </a:r>
            <a:endParaRPr lang="en-US" dirty="0"/>
          </a:p>
        </p:txBody>
      </p:sp>
      <p:pic>
        <p:nvPicPr>
          <p:cNvPr id="4" name="Content Placeholder 3" descr="A graph with blue dots&#10;&#10;Description automatically generated">
            <a:extLst>
              <a:ext uri="{FF2B5EF4-FFF2-40B4-BE49-F238E27FC236}">
                <a16:creationId xmlns:a16="http://schemas.microsoft.com/office/drawing/2014/main" id="{31113A6B-1827-04BE-6271-6EEBD55E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045" y="640080"/>
            <a:ext cx="68862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1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38963-7E91-5E4A-3460-397F818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5400" dirty="0" err="1"/>
              <a:t>Correlation</a:t>
            </a:r>
            <a:r>
              <a:rPr lang="nl-NL" sz="5400" dirty="0"/>
              <a:t> Matrix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974151-8253-9DD4-3726-D7C802B8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Objective: Examine the interrelationships among predictors to detect multicollinearity.</a:t>
            </a:r>
          </a:p>
          <a:p>
            <a:r>
              <a:rPr lang="en-US" sz="2200" dirty="0"/>
              <a:t>Range of Values:</a:t>
            </a:r>
            <a:endParaRPr lang="en-US" dirty="0"/>
          </a:p>
          <a:p>
            <a:pPr lvl="1"/>
            <a:r>
              <a:rPr lang="en-US" sz="1800" dirty="0"/>
              <a:t>+1: Perfect positive correlation.</a:t>
            </a:r>
            <a:endParaRPr lang="en-US"/>
          </a:p>
          <a:p>
            <a:pPr lvl="1"/>
            <a:r>
              <a:rPr lang="en-US" sz="1800" dirty="0"/>
              <a:t>-1: Perfect negative correlation.</a:t>
            </a:r>
          </a:p>
          <a:p>
            <a:pPr lvl="1"/>
            <a:r>
              <a:rPr lang="en-US" sz="1800" dirty="0"/>
              <a:t>0: No correlation.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6" name="Picture 5" descr="A red and white squares with black text&#10;&#10;Description automatically generated">
            <a:extLst>
              <a:ext uri="{FF2B5EF4-FFF2-40B4-BE49-F238E27FC236}">
                <a16:creationId xmlns:a16="http://schemas.microsoft.com/office/drawing/2014/main" id="{5E124D4A-C9B1-E719-3CC9-0C734CED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932" y="200052"/>
            <a:ext cx="7083379" cy="65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8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DBB90-2A50-4947-0A4A-5DED4B7F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Multicollinearity Reduction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BF9E18-4B23-218B-25A4-182CD9A2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68" y="2807208"/>
            <a:ext cx="3901225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Objective: Eliminate predictors with high multicollinearity to bolster model performance and clarity.</a:t>
            </a:r>
          </a:p>
          <a:p>
            <a:r>
              <a:rPr lang="en-US" sz="2200" dirty="0"/>
              <a:t>VIF Calculation: Initial VIFs calculated to identify variables with high multicollinearity.</a:t>
            </a:r>
            <a:endParaRPr lang="en-US" dirty="0"/>
          </a:p>
          <a:p>
            <a:r>
              <a:rPr lang="en-US" sz="2200" dirty="0"/>
              <a:t>Iterative Removal:</a:t>
            </a:r>
            <a:endParaRPr lang="en-US" dirty="0"/>
          </a:p>
          <a:p>
            <a:pPr lvl="1"/>
            <a:r>
              <a:rPr lang="en-US" sz="1800" dirty="0"/>
              <a:t>Variables with VIF &gt; 7.5 are sequentially removed.</a:t>
            </a:r>
          </a:p>
          <a:p>
            <a:pPr lvl="1"/>
            <a:r>
              <a:rPr lang="en-US" sz="1800" dirty="0"/>
              <a:t>VIFs recalculated after each removal.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7D78FA-B337-BC44-E07C-8D158CF36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7624"/>
            <a:ext cx="6903720" cy="4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7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D38963-7E91-5E4A-3460-397F818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5400"/>
              <a:t>Linear</a:t>
            </a:r>
            <a:r>
              <a:rPr lang="nl-NL" sz="5400" dirty="0"/>
              <a:t> </a:t>
            </a:r>
            <a:r>
              <a:rPr lang="nl-NL" sz="5400"/>
              <a:t>Regression</a:t>
            </a:r>
            <a:endParaRPr lang="en-GB" sz="54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0974151-8253-9DD4-3726-D7C802B8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31" y="2807208"/>
            <a:ext cx="3997476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Mean Squared Error: </a:t>
            </a:r>
            <a:r>
              <a:rPr lang="en-US" sz="2200" dirty="0">
                <a:solidFill>
                  <a:srgbClr val="000000"/>
                </a:solidFill>
                <a:latin typeface="Aptos"/>
              </a:rPr>
              <a:t>111.55964519029038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 Mean Absolute Error: 8.476785791137026</a:t>
            </a:r>
            <a:endParaRPr lang="en-US" sz="2200" dirty="0"/>
          </a:p>
          <a:p>
            <a:r>
              <a:rPr lang="en-US" sz="2200" dirty="0"/>
              <a:t> Coefficient of determination (R^2): </a:t>
            </a:r>
            <a:r>
              <a:rPr lang="en-US" sz="2200" dirty="0">
                <a:solidFill>
                  <a:srgbClr val="000000"/>
                </a:solidFill>
                <a:latin typeface="Aptos" panose="02110004020202020204"/>
              </a:rPr>
              <a:t>0.574238496022635</a:t>
            </a:r>
            <a:endParaRPr lang="en-US" sz="2200" dirty="0"/>
          </a:p>
        </p:txBody>
      </p:sp>
      <p:pic>
        <p:nvPicPr>
          <p:cNvPr id="3" name="Picture 2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EAF1EB3D-2A6B-C765-3581-B50D5CAA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85291"/>
            <a:ext cx="6903720" cy="44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553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8514CD3CA3CF438C7D1EFAA0A1C014" ma:contentTypeVersion="12" ma:contentTypeDescription="Create a new document." ma:contentTypeScope="" ma:versionID="c90ea3ad790a9162d62ab1838fba1122">
  <xsd:schema xmlns:xsd="http://www.w3.org/2001/XMLSchema" xmlns:xs="http://www.w3.org/2001/XMLSchema" xmlns:p="http://schemas.microsoft.com/office/2006/metadata/properties" xmlns:ns3="3a0d49ba-7d36-4655-ab20-7c30ed4a340f" xmlns:ns4="d3165689-3c6a-4eb9-8d3e-73bc10f96363" targetNamespace="http://schemas.microsoft.com/office/2006/metadata/properties" ma:root="true" ma:fieldsID="dfe107e8ba4304e4959ed69d376fad8b" ns3:_="" ns4:_="">
    <xsd:import namespace="3a0d49ba-7d36-4655-ab20-7c30ed4a340f"/>
    <xsd:import namespace="d3165689-3c6a-4eb9-8d3e-73bc10f963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d49ba-7d36-4655-ab20-7c30ed4a34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65689-3c6a-4eb9-8d3e-73bc10f9636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a0d49ba-7d36-4655-ab20-7c30ed4a340f" xsi:nil="true"/>
  </documentManagement>
</p:properties>
</file>

<file path=customXml/itemProps1.xml><?xml version="1.0" encoding="utf-8"?>
<ds:datastoreItem xmlns:ds="http://schemas.openxmlformats.org/officeDocument/2006/customXml" ds:itemID="{074FABA5-683E-4B45-8EF3-A071D25DF499}">
  <ds:schemaRefs>
    <ds:schemaRef ds:uri="3a0d49ba-7d36-4655-ab20-7c30ed4a340f"/>
    <ds:schemaRef ds:uri="d3165689-3c6a-4eb9-8d3e-73bc10f963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9116D9-7CDB-4629-89ED-77E4A578D2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E8F5CA-F9F6-46F8-91F2-879E59021558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d3165689-3c6a-4eb9-8d3e-73bc10f96363"/>
    <ds:schemaRef ds:uri="3a0d49ba-7d36-4655-ab20-7c30ed4a340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Breedbeeld</PresentationFormat>
  <Paragraphs>100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Kantoorthema</vt:lpstr>
      <vt:lpstr>Forecasting premier league team performances</vt:lpstr>
      <vt:lpstr>Table of contents</vt:lpstr>
      <vt:lpstr>Research question</vt:lpstr>
      <vt:lpstr>Models</vt:lpstr>
      <vt:lpstr>Data</vt:lpstr>
      <vt:lpstr>Linear Regression</vt:lpstr>
      <vt:lpstr>Correlation Matrix</vt:lpstr>
      <vt:lpstr>Multicollinearity Reduction</vt:lpstr>
      <vt:lpstr>Linear Regression</vt:lpstr>
      <vt:lpstr>Regression (Ridge)</vt:lpstr>
      <vt:lpstr>Regression (Lasso)</vt:lpstr>
      <vt:lpstr>Decision tree</vt:lpstr>
      <vt:lpstr>Random forest (train MAE)</vt:lpstr>
      <vt:lpstr>Random forest (test MAE)</vt:lpstr>
      <vt:lpstr>SVM (rbf, c=0.85)</vt:lpstr>
      <vt:lpstr>Conclusion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premier league teams performances</dc:title>
  <dc:creator>Rowald Paardekooper</dc:creator>
  <cp:lastModifiedBy>Rowald Paardekooper</cp:lastModifiedBy>
  <cp:revision>70</cp:revision>
  <dcterms:created xsi:type="dcterms:W3CDTF">2024-04-04T11:19:27Z</dcterms:created>
  <dcterms:modified xsi:type="dcterms:W3CDTF">2024-04-07T19:25:30Z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0x010100518514CD3CA3CF438C7D1EFAA0A1C014</vt:lpwstr>
  </property>
</Properties>
</file>