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0"/>
    <p:restoredTop sz="94670"/>
  </p:normalViewPr>
  <p:slideViewPr>
    <p:cSldViewPr snapToGrid="0" snapToObjects="1">
      <p:cViewPr varScale="1">
        <p:scale>
          <a:sx n="86" d="100"/>
          <a:sy n="86" d="100"/>
        </p:scale>
        <p:origin x="224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5E0B1-F7A5-404A-AB97-C2BD444F15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Kademlia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4CBE9-1403-274B-B1DB-367C810317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Distributed Hash Table</a:t>
            </a:r>
          </a:p>
        </p:txBody>
      </p:sp>
    </p:spTree>
    <p:extLst>
      <p:ext uri="{BB962C8B-B14F-4D97-AF65-F5344CB8AC3E}">
        <p14:creationId xmlns:p14="http://schemas.microsoft.com/office/powerpoint/2010/main" val="362032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57F95-8CD5-274C-A862-EB605F2A1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DHTs?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AC58-FF5B-BC4E-BCFE-A06DF7B6D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a regular hash table, but on a network!</a:t>
            </a:r>
          </a:p>
          <a:p>
            <a:r>
              <a:rPr lang="en-US" dirty="0"/>
              <a:t>How do we hash a value?</a:t>
            </a:r>
          </a:p>
          <a:p>
            <a:pPr lvl="1"/>
            <a:r>
              <a:rPr lang="en-US" dirty="0"/>
              <a:t>Anyway we like, just use ‘b’ bits!</a:t>
            </a:r>
          </a:p>
          <a:p>
            <a:r>
              <a:rPr lang="en-US" dirty="0"/>
              <a:t>How do we identify nodes?</a:t>
            </a:r>
          </a:p>
          <a:p>
            <a:pPr lvl="1"/>
            <a:r>
              <a:rPr lang="en-US" dirty="0"/>
              <a:t>ID, IP, port number</a:t>
            </a:r>
          </a:p>
          <a:p>
            <a:r>
              <a:rPr lang="en-US" dirty="0"/>
              <a:t>How do we find and store values?</a:t>
            </a:r>
          </a:p>
          <a:p>
            <a:pPr lvl="1"/>
            <a:r>
              <a:rPr lang="en-US" dirty="0"/>
              <a:t>We hash values to other nodes!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9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42DB-1524-014A-812A-67D59AE1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distance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EB78-4D75-4F40-BB3E-6C1C9F7A7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854" y="1594625"/>
            <a:ext cx="10268786" cy="4272776"/>
          </a:xfrm>
        </p:spPr>
        <p:txBody>
          <a:bodyPr/>
          <a:lstStyle/>
          <a:p>
            <a:r>
              <a:rPr lang="en-US" dirty="0"/>
              <a:t>Core mathematical principle of </a:t>
            </a:r>
            <a:r>
              <a:rPr lang="en-US" dirty="0" err="1"/>
              <a:t>Kademlia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What other DHTs don’t get right </a:t>
            </a:r>
            <a:endParaRPr lang="en-US" dirty="0"/>
          </a:p>
          <a:p>
            <a:r>
              <a:rPr lang="en-CA" dirty="0"/>
              <a:t>( A ^ A ) = 0</a:t>
            </a:r>
          </a:p>
          <a:p>
            <a:r>
              <a:rPr lang="en-CA" dirty="0"/>
              <a:t>( A ^ B ) = ( B ^ A )</a:t>
            </a:r>
          </a:p>
          <a:p>
            <a:r>
              <a:rPr lang="en-US" dirty="0"/>
              <a:t>Triangle Inequality: ( A ^ B ) ^ ( B ^ C ) &gt;= ( A ^ C )</a:t>
            </a:r>
          </a:p>
          <a:p>
            <a:r>
              <a:rPr lang="en-US" dirty="0"/>
              <a:t>A = 111, B = 011, C = 001</a:t>
            </a:r>
          </a:p>
          <a:p>
            <a:r>
              <a:rPr lang="en-US" dirty="0"/>
              <a:t>A ^ B = 100, B ^ C = 010</a:t>
            </a:r>
          </a:p>
          <a:p>
            <a:pPr lvl="1"/>
            <a:r>
              <a:rPr lang="en-US" dirty="0"/>
              <a:t>(A^B) ^ (B^C) = 110</a:t>
            </a:r>
          </a:p>
          <a:p>
            <a:pPr lvl="1"/>
            <a:r>
              <a:rPr lang="en-US" dirty="0"/>
              <a:t>A ^ C = 110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CD4054-BD79-9946-B75E-F3A5135EC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511" y="3818256"/>
            <a:ext cx="6211230" cy="289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3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47B2C-79FD-364C-B9CB-D373FC53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4BB40-3F32-C040-B0F8-3A4865C70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0460" y="559631"/>
            <a:ext cx="4728116" cy="1612069"/>
          </a:xfrm>
        </p:spPr>
        <p:txBody>
          <a:bodyPr>
            <a:normAutofit/>
          </a:bodyPr>
          <a:lstStyle/>
          <a:p>
            <a:r>
              <a:rPr lang="en-US" dirty="0"/>
              <a:t>In-software routing table</a:t>
            </a:r>
          </a:p>
          <a:p>
            <a:r>
              <a:rPr lang="en-US" dirty="0"/>
              <a:t>Nodes are identified by a bit string</a:t>
            </a:r>
          </a:p>
          <a:p>
            <a:r>
              <a:rPr lang="en-US" dirty="0"/>
              <a:t>How far apart are different nodes?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4D1EC64-454D-5046-9611-7D53EC5A4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2322" y="1038585"/>
            <a:ext cx="10425684" cy="555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4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4EE3A-90BE-C94E-9232-AB4D58D2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12481-EBF2-974B-84BC-5B15B83A3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" y="1417320"/>
            <a:ext cx="3718560" cy="5318760"/>
          </a:xfrm>
        </p:spPr>
        <p:txBody>
          <a:bodyPr/>
          <a:lstStyle/>
          <a:p>
            <a:r>
              <a:rPr lang="en-US" dirty="0"/>
              <a:t>Where do we store our Contacts?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74E58-294B-5F4B-8789-AE916A612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80" y="1916390"/>
            <a:ext cx="8883650" cy="471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4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0AC9-6921-CE46-91AD-EE9699B8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1A79F-370D-F54E-976F-D2B5C255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0" y="1463040"/>
            <a:ext cx="3429000" cy="5105400"/>
          </a:xfrm>
        </p:spPr>
        <p:txBody>
          <a:bodyPr/>
          <a:lstStyle/>
          <a:p>
            <a:r>
              <a:rPr lang="en-US" dirty="0"/>
              <a:t>PING/PONG</a:t>
            </a:r>
          </a:p>
          <a:p>
            <a:r>
              <a:rPr lang="en-US" dirty="0"/>
              <a:t>STORE</a:t>
            </a:r>
          </a:p>
          <a:p>
            <a:r>
              <a:rPr lang="en-US" dirty="0"/>
              <a:t>FIND VALUE</a:t>
            </a:r>
          </a:p>
          <a:p>
            <a:r>
              <a:rPr lang="en-US" dirty="0"/>
              <a:t>FIND NODE</a:t>
            </a:r>
          </a:p>
          <a:p>
            <a:endParaRPr lang="en-US" dirty="0"/>
          </a:p>
          <a:p>
            <a:r>
              <a:rPr lang="en-US" dirty="0"/>
              <a:t>Find nodes…</a:t>
            </a:r>
          </a:p>
          <a:p>
            <a:pPr lvl="1"/>
            <a:r>
              <a:rPr lang="en-US" dirty="0"/>
              <a:t>Asynchronous requests to alpha nodes, keeping tabs on the closest k…</a:t>
            </a:r>
          </a:p>
          <a:p>
            <a:r>
              <a:rPr lang="en-US" dirty="0"/>
              <a:t>Each request halves the distance to the search value.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51D782-A035-0B47-819D-E451BC1B3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880" y="557481"/>
            <a:ext cx="7489688" cy="561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7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AAB4-8667-2042-9214-43C99445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233E-265F-014A-9C97-6CAEB02BF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our DHT to be redundant</a:t>
            </a:r>
          </a:p>
          <a:p>
            <a:pPr lvl="1"/>
            <a:r>
              <a:rPr lang="en-US" dirty="0"/>
              <a:t>Some nodes can go down but the network and its data are protected</a:t>
            </a:r>
          </a:p>
          <a:p>
            <a:r>
              <a:rPr lang="en-US" dirty="0"/>
              <a:t>Can nodes suffer from hash collisions?</a:t>
            </a:r>
          </a:p>
          <a:p>
            <a:pPr lvl="1"/>
            <a:r>
              <a:rPr lang="en-US" dirty="0"/>
              <a:t>Hardly, with a 160-bit hash key</a:t>
            </a:r>
          </a:p>
          <a:p>
            <a:r>
              <a:rPr lang="en-US" dirty="0"/>
              <a:t>Our implementation dealt only with single, small values.  What should we do with really big files?</a:t>
            </a:r>
          </a:p>
          <a:p>
            <a:pPr lvl="1"/>
            <a:r>
              <a:rPr lang="en-US" dirty="0" err="1"/>
              <a:t>Bittorrent</a:t>
            </a:r>
            <a:r>
              <a:rPr lang="en-US" dirty="0"/>
              <a:t> breaks them up into ‘chunks’</a:t>
            </a:r>
          </a:p>
          <a:p>
            <a:r>
              <a:rPr lang="en-US" dirty="0"/>
              <a:t>Key-space partitioning and remapping.</a:t>
            </a:r>
          </a:p>
          <a:p>
            <a:pPr lvl="1"/>
            <a:r>
              <a:rPr lang="en-US" dirty="0"/>
              <a:t>What does </a:t>
            </a:r>
            <a:r>
              <a:rPr lang="en-US" dirty="0" err="1"/>
              <a:t>Kademlia</a:t>
            </a:r>
            <a:r>
              <a:rPr lang="en-US" dirty="0"/>
              <a:t> do?</a:t>
            </a:r>
          </a:p>
        </p:txBody>
      </p:sp>
    </p:spTree>
    <p:extLst>
      <p:ext uri="{BB962C8B-B14F-4D97-AF65-F5344CB8AC3E}">
        <p14:creationId xmlns:p14="http://schemas.microsoft.com/office/powerpoint/2010/main" val="97845983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709</TotalTime>
  <Words>293</Words>
  <Application>Microsoft Macintosh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Kademlia</vt:lpstr>
      <vt:lpstr>What Are DHTs?</vt:lpstr>
      <vt:lpstr>XOR distance function</vt:lpstr>
      <vt:lpstr>Routing Tables</vt:lpstr>
      <vt:lpstr>Buckets</vt:lpstr>
      <vt:lpstr>RPCs</vt:lpstr>
      <vt:lpstr>Technical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Kademlia</dc:title>
  <dc:creator>MacLachlan, Rowan</dc:creator>
  <cp:lastModifiedBy>MacLachlan, Rowan</cp:lastModifiedBy>
  <cp:revision>5</cp:revision>
  <dcterms:created xsi:type="dcterms:W3CDTF">2019-04-03T04:21:56Z</dcterms:created>
  <dcterms:modified xsi:type="dcterms:W3CDTF">2019-04-04T03:59:54Z</dcterms:modified>
</cp:coreProperties>
</file>