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</p:sldMasterIdLst>
  <p:notesMasterIdLst>
    <p:notesMasterId r:id="rId18"/>
  </p:notesMasterIdLst>
  <p:sldIdLst>
    <p:sldId id="257" r:id="rId3"/>
    <p:sldId id="265" r:id="rId4"/>
    <p:sldId id="267" r:id="rId5"/>
    <p:sldId id="268" r:id="rId6"/>
    <p:sldId id="270" r:id="rId7"/>
    <p:sldId id="271" r:id="rId8"/>
    <p:sldId id="282" r:id="rId9"/>
    <p:sldId id="273" r:id="rId10"/>
    <p:sldId id="272" r:id="rId11"/>
    <p:sldId id="274" r:id="rId12"/>
    <p:sldId id="275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3" autoAdjust="0"/>
  </p:normalViewPr>
  <p:slideViewPr>
    <p:cSldViewPr snapToGrid="0">
      <p:cViewPr>
        <p:scale>
          <a:sx n="75" d="100"/>
          <a:sy n="75" d="100"/>
        </p:scale>
        <p:origin x="516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A9119-AA2A-413E-B264-C86EFE7F33D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B4584-83A7-4156-BCCE-6A7AE55F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1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82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39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994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840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68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69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4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6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55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89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25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EB4584-83A7-4156-BCCE-6A7AE55F33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1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3E6-3D72-4DF7-9DE6-67229C0E16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65BA-85D1-418F-AEA5-D6AC23A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3E6-3D72-4DF7-9DE6-67229C0E16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65BA-85D1-418F-AEA5-D6AC23A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0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3E6-3D72-4DF7-9DE6-67229C0E16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65BA-85D1-418F-AEA5-D6AC23A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39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00" y="6492875"/>
            <a:ext cx="2286000" cy="365125"/>
          </a:xfrm>
        </p:spPr>
        <p:txBody>
          <a:bodyPr/>
          <a:lstStyle/>
          <a:p>
            <a:r>
              <a:rPr lang="en-US" dirty="0"/>
              <a:t>www.eca.org.eg</a:t>
            </a:r>
          </a:p>
        </p:txBody>
      </p:sp>
    </p:spTree>
    <p:extLst>
      <p:ext uri="{BB962C8B-B14F-4D97-AF65-F5344CB8AC3E}">
        <p14:creationId xmlns:p14="http://schemas.microsoft.com/office/powerpoint/2010/main" val="24522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144" y="1475232"/>
            <a:ext cx="11423904" cy="50109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00" y="6492875"/>
            <a:ext cx="2286000" cy="365125"/>
          </a:xfrm>
        </p:spPr>
        <p:txBody>
          <a:bodyPr/>
          <a:lstStyle/>
          <a:p>
            <a:r>
              <a:rPr lang="en-US" dirty="0"/>
              <a:t>www.eca.org.eg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385572" y="122079"/>
            <a:ext cx="9156192" cy="104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572" y="1243902"/>
            <a:ext cx="11420856" cy="85344"/>
          </a:xfrm>
          <a:prstGeom prst="rect">
            <a:avLst/>
          </a:prstGeom>
          <a:solidFill>
            <a:srgbClr val="AB161B"/>
          </a:solidFill>
          <a:ln>
            <a:solidFill>
              <a:srgbClr val="AB16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385572" y="6449567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F551CA9-5380-45C4-89BC-9B30AA693CDA}" type="slidenum">
              <a:rPr lang="en-US" smtClean="0">
                <a:solidFill>
                  <a:schemeClr val="bg2">
                    <a:lumMod val="75000"/>
                  </a:schemeClr>
                </a:solidFill>
              </a:rPr>
              <a:pPr/>
              <a:t>‹#›</a:t>
            </a:fld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59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551CA9-5380-45C4-89BC-9B30AA693CD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www.eca.org.eg</a:t>
            </a:r>
          </a:p>
        </p:txBody>
      </p:sp>
    </p:spTree>
    <p:extLst>
      <p:ext uri="{BB962C8B-B14F-4D97-AF65-F5344CB8AC3E}">
        <p14:creationId xmlns:p14="http://schemas.microsoft.com/office/powerpoint/2010/main" val="58705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www.eca.org.eg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551CA9-5380-45C4-89BC-9B30AA69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0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www.eca.org.eg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551CA9-5380-45C4-89BC-9B30AA69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5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www.eca.org.eg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551CA9-5380-45C4-89BC-9B30AA69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48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www.eca.org.eg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551CA9-5380-45C4-89BC-9B30AA69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7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www.eca.org.eg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551CA9-5380-45C4-89BC-9B30AA69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2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3E6-3D72-4DF7-9DE6-67229C0E16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65BA-85D1-418F-AEA5-D6AC23A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65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www.eca.org.eg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551CA9-5380-45C4-89BC-9B30AA69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1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www.eca.org.eg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551CA9-5380-45C4-89BC-9B30AA69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www.eca.org.eg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F551CA9-5380-45C4-89BC-9B30AA693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2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3E6-3D72-4DF7-9DE6-67229C0E16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65BA-85D1-418F-AEA5-D6AC23A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3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3E6-3D72-4DF7-9DE6-67229C0E16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65BA-85D1-418F-AEA5-D6AC23A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3E6-3D72-4DF7-9DE6-67229C0E16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65BA-85D1-418F-AEA5-D6AC23A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7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3E6-3D72-4DF7-9DE6-67229C0E16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65BA-85D1-418F-AEA5-D6AC23A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3E6-3D72-4DF7-9DE6-67229C0E16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65BA-85D1-418F-AEA5-D6AC23A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3E6-3D72-4DF7-9DE6-67229C0E16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65BA-85D1-418F-AEA5-D6AC23A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19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A3E6-3D72-4DF7-9DE6-67229C0E16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65BA-85D1-418F-AEA5-D6AC23A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8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2A3E6-3D72-4DF7-9DE6-67229C0E16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765BA-85D1-418F-AEA5-D6AC23AD7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3252" y="304028"/>
            <a:ext cx="2722055" cy="91298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0144" y="200171"/>
            <a:ext cx="11423904" cy="1048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144" y="1463040"/>
            <a:ext cx="11423904" cy="4713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9096" y="6492875"/>
            <a:ext cx="228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www.eca.org.eg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 flipV="1">
            <a:off x="7257288" y="6669024"/>
            <a:ext cx="456895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1"/>
          </p:cNvCxnSpPr>
          <p:nvPr userDrawn="1"/>
        </p:nvCxnSpPr>
        <p:spPr>
          <a:xfrm flipH="1" flipV="1">
            <a:off x="390144" y="6669024"/>
            <a:ext cx="4568952" cy="6414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34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518" y="2369924"/>
            <a:ext cx="4519980" cy="1892983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7431109" y="1983346"/>
            <a:ext cx="0" cy="28204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26518" y="2587382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prstClr val="white"/>
                </a:solidFill>
                <a:latin typeface="Calibri" panose="020F0502020204030204"/>
                <a:cs typeface="+mj-cs"/>
              </a:rPr>
              <a:t>Data Requests Monitoring System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prstClr val="white"/>
                </a:solidFill>
                <a:latin typeface="Calibri" panose="020F0502020204030204"/>
                <a:cs typeface="+mj-cs"/>
              </a:rPr>
              <a:t> </a:t>
            </a: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 smtClean="0">
                <a:solidFill>
                  <a:prstClr val="white"/>
                </a:solidFill>
                <a:latin typeface="Calibri" panose="020F0502020204030204"/>
                <a:cs typeface="+mj-cs"/>
              </a:rPr>
              <a:t>ETA Unit</a:t>
            </a:r>
            <a:endParaRPr kumimoji="0" lang="ar-EG" sz="16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j-cs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j-cs"/>
            </a:endParaRPr>
          </a:p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9724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Mode: Manage National Holidays</a:t>
            </a:r>
            <a:endParaRPr lang="en-US" sz="3200" b="1" dirty="0">
              <a:solidFill>
                <a:srgbClr val="AB1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42" y="1572163"/>
            <a:ext cx="10865316" cy="3476901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412710" y="5192260"/>
            <a:ext cx="11407816" cy="128441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Clr>
                <a:srgbClr val="AB161B"/>
              </a:buClr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holidays affect the data request deadlines and are included in this tab.</a:t>
            </a:r>
          </a:p>
          <a:p>
            <a:pPr algn="just">
              <a:lnSpc>
                <a:spcPct val="100000"/>
              </a:lnSpc>
              <a:buClr>
                <a:srgbClr val="AB161B"/>
              </a:buClr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Coordination with admins is vital to ensure the deadlines on the system correspond with the deadline included in the official data requests letters.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62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Registering Case ID</a:t>
            </a:r>
            <a:endParaRPr lang="en-US" sz="3200" b="1" dirty="0">
              <a:solidFill>
                <a:srgbClr val="AB1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10" y="1762125"/>
            <a:ext cx="10562513" cy="3867150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727810" y="5744251"/>
            <a:ext cx="7151708" cy="63364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Clr>
                <a:srgbClr val="AB161B"/>
              </a:buClr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**Minor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differences may be found in the following example due to updates done to the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48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Registering </a:t>
            </a: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ID</a:t>
            </a:r>
            <a:endParaRPr lang="en-US" sz="3200" b="1" dirty="0">
              <a:solidFill>
                <a:srgbClr val="AB1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81" y="1787698"/>
            <a:ext cx="10108837" cy="441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2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Case Details</a:t>
            </a:r>
            <a:endParaRPr lang="en-US" sz="3200" b="1" dirty="0">
              <a:solidFill>
                <a:srgbClr val="AB1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5" y="1510801"/>
            <a:ext cx="9597220" cy="498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3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Cases </a:t>
            </a: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US" sz="3200" b="1" dirty="0">
              <a:solidFill>
                <a:srgbClr val="AB1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36" y="1635864"/>
            <a:ext cx="10402164" cy="4857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64590" y="5051982"/>
            <a:ext cx="4860945" cy="37683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AB161B"/>
              </a:buClr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deadline automatically adjusts in case of national holidays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8990262" y="5428816"/>
            <a:ext cx="0" cy="3242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876550" y="3362325"/>
            <a:ext cx="3000375" cy="6762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257925" y="3172487"/>
            <a:ext cx="3552825" cy="10618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AB161B"/>
              </a:buClr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generates automatic warning notifications with expired deadlines and lasts for two days before disappearing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>
            <a:stCxn id="11" idx="6"/>
          </p:cNvCxnSpPr>
          <p:nvPr/>
        </p:nvCxnSpPr>
        <p:spPr>
          <a:xfrm flipV="1">
            <a:off x="5876925" y="3695038"/>
            <a:ext cx="381000" cy="54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28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Expired </a:t>
            </a: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Deadlines</a:t>
            </a:r>
            <a:endParaRPr lang="en-US" sz="3200" b="1" dirty="0">
              <a:solidFill>
                <a:srgbClr val="AB1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154"/>
          <a:stretch/>
        </p:blipFill>
        <p:spPr>
          <a:xfrm>
            <a:off x="499303" y="2381250"/>
            <a:ext cx="11193394" cy="336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0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2709" y="1666836"/>
            <a:ext cx="11055391" cy="250686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Clr>
                <a:srgbClr val="AB161B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(DRM) System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manage and monitor data requests,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their deadlines within ECA.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Requests </a:t>
            </a:r>
            <a:r>
              <a:rPr lang="en-US" sz="3200" b="1" dirty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System</a:t>
            </a: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229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2709" y="1666836"/>
            <a:ext cx="11407816" cy="250686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Clr>
                <a:srgbClr val="AB161B"/>
              </a:buClr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requires authentication for login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buClr>
                <a:srgbClr val="AB161B"/>
              </a:buClr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are given their own accounts and passwords.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Secured logging in</a:t>
            </a:r>
            <a:endParaRPr lang="en-US" sz="3200" b="1" dirty="0">
              <a:solidFill>
                <a:srgbClr val="AB1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904" y="2624196"/>
            <a:ext cx="9802325" cy="237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2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2709" y="1666836"/>
            <a:ext cx="11407816" cy="571467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Clr>
                <a:srgbClr val="AB161B"/>
              </a:buClr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Upon logging in, 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structured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into two modes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lnSpc>
                <a:spcPct val="100000"/>
              </a:lnSpc>
              <a:buClr>
                <a:srgbClr val="AB161B"/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Clr>
                <a:srgbClr val="AB161B"/>
              </a:buClr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Clr>
                <a:srgbClr val="AB161B"/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Clr>
                <a:srgbClr val="AB161B"/>
              </a:buClr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Clr>
                <a:srgbClr val="AB161B"/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Clr>
                <a:srgbClr val="AB161B"/>
              </a:buClr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Clr>
                <a:srgbClr val="AB161B"/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Clr>
                <a:srgbClr val="AB161B"/>
              </a:buClr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View mode, the user is able to view the main dashboard.</a:t>
            </a:r>
          </a:p>
          <a:p>
            <a:pPr lvl="1" algn="just">
              <a:lnSpc>
                <a:spcPct val="100000"/>
              </a:lnSpc>
              <a:buClr>
                <a:srgbClr val="AB161B"/>
              </a:buClr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Edit mode, the user is able to edit the data.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Clr>
                <a:srgbClr val="AB161B"/>
              </a:buClr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Clr>
                <a:srgbClr val="AB161B"/>
              </a:buClr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Clr>
                <a:srgbClr val="AB161B"/>
              </a:buClr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Clr>
                <a:srgbClr val="AB161B"/>
              </a:buClr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Clr>
                <a:srgbClr val="AB161B"/>
              </a:buClr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buClr>
                <a:srgbClr val="AB161B"/>
              </a:buClr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lnSpc>
                <a:spcPct val="100000"/>
              </a:lnSpc>
              <a:buClr>
                <a:srgbClr val="AB161B"/>
              </a:buCl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ogging in</a:t>
            </a:r>
            <a:endParaRPr lang="en-US" sz="3200" b="1" dirty="0">
              <a:solidFill>
                <a:srgbClr val="AB1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73637" y="2238303"/>
            <a:ext cx="8238360" cy="1876425"/>
            <a:chOff x="2809875" y="2257425"/>
            <a:chExt cx="8238360" cy="18764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20254" t="2639" b="54227"/>
            <a:stretch/>
          </p:blipFill>
          <p:spPr>
            <a:xfrm>
              <a:off x="2809875" y="2257425"/>
              <a:ext cx="8238360" cy="187642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4333874" y="3257550"/>
              <a:ext cx="1533525" cy="7715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404524" y="3249776"/>
              <a:ext cx="1533525" cy="771525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870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Mode: Dashboard</a:t>
            </a:r>
            <a:endParaRPr lang="en-US" sz="3200" b="1" dirty="0">
              <a:solidFill>
                <a:srgbClr val="AB1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88" y="1402807"/>
            <a:ext cx="9154848" cy="3905793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92092" y="5217237"/>
            <a:ext cx="11407816" cy="157898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Clr>
                <a:srgbClr val="AB161B"/>
              </a:buClr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dashboard shows all the data requests across all departments and their relevant deadlines.</a:t>
            </a:r>
          </a:p>
          <a:p>
            <a:pPr algn="just">
              <a:lnSpc>
                <a:spcPct val="100000"/>
              </a:lnSpc>
              <a:buClr>
                <a:srgbClr val="AB161B"/>
              </a:buClr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apply “Filters” by department, Case ID, Team, Sector,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view such information.</a:t>
            </a:r>
          </a:p>
          <a:p>
            <a:pPr algn="just">
              <a:lnSpc>
                <a:spcPct val="100000"/>
              </a:lnSpc>
              <a:buClr>
                <a:srgbClr val="AB161B"/>
              </a:buClr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directly update in the main dashboard the status of the data as “complete”, “incomplete” or “no reply”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844800" y="3136900"/>
            <a:ext cx="1054100" cy="546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05900" y="3530600"/>
            <a:ext cx="1054100" cy="546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0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Mode: Expired Deadlines</a:t>
            </a:r>
            <a:endParaRPr lang="en-US" sz="3200" b="1" dirty="0">
              <a:solidFill>
                <a:srgbClr val="AB1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11" y="1452797"/>
            <a:ext cx="9922010" cy="4059004"/>
          </a:xfrm>
          <a:prstGeom prst="rect">
            <a:avLst/>
          </a:prstGeom>
        </p:spPr>
      </p:pic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392092" y="5511801"/>
            <a:ext cx="11407816" cy="128441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Clr>
                <a:srgbClr val="AB161B"/>
              </a:buClr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tab includes all expired deadlines.</a:t>
            </a:r>
          </a:p>
        </p:txBody>
      </p:sp>
    </p:spTree>
    <p:extLst>
      <p:ext uri="{BB962C8B-B14F-4D97-AF65-F5344CB8AC3E}">
        <p14:creationId xmlns:p14="http://schemas.microsoft.com/office/powerpoint/2010/main" val="362436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www.eca.org.eg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Mode</a:t>
            </a: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Refusal to Comply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65" y="1387394"/>
            <a:ext cx="9602235" cy="3944035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747692" y="5039437"/>
            <a:ext cx="11407816" cy="157898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Clr>
                <a:srgbClr val="AB161B"/>
              </a:buClr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tab includes refusal to comply cases where companies sent:</a:t>
            </a:r>
          </a:p>
          <a:p>
            <a:pPr marL="914400" lvl="1" indent="-457200" algn="just">
              <a:lnSpc>
                <a:spcPct val="100000"/>
              </a:lnSpc>
              <a:buClr>
                <a:srgbClr val="AB161B"/>
              </a:buCl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 request and data status updated as “no reply”</a:t>
            </a:r>
          </a:p>
          <a:p>
            <a:pPr marL="914400" lvl="1" indent="-457200" algn="just">
              <a:lnSpc>
                <a:spcPct val="100000"/>
              </a:lnSpc>
              <a:buClr>
                <a:srgbClr val="AB161B"/>
              </a:buCl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reminder and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 updated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“no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reply” and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0000"/>
              </a:lnSpc>
              <a:buClr>
                <a:srgbClr val="AB161B"/>
              </a:buClr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econd reminder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data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status updated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“no reply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would b automatically added to this tab.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Clr>
                <a:srgbClr val="AB161B"/>
              </a:buClr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67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Mode: Manage Case ID</a:t>
            </a:r>
            <a:endParaRPr lang="en-US" sz="3200" b="1" dirty="0">
              <a:solidFill>
                <a:srgbClr val="AB1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10" y="1552574"/>
            <a:ext cx="11416134" cy="4038601"/>
          </a:xfrm>
          <a:prstGeom prst="rect">
            <a:avLst/>
          </a:prstGeom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392092" y="5511801"/>
            <a:ext cx="11407816" cy="128441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Clr>
                <a:srgbClr val="AB161B"/>
              </a:buClr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must register the Case ID for the first time in this tab.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8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98" y="1432727"/>
            <a:ext cx="10885203" cy="506014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www.eca.org.eg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>
          <a:xfrm>
            <a:off x="412710" y="197122"/>
            <a:ext cx="8525339" cy="104883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 smtClean="0">
                <a:solidFill>
                  <a:srgbClr val="AB161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 Mode: Data Record</a:t>
            </a:r>
            <a:endParaRPr lang="en-US" sz="3200" b="1" dirty="0">
              <a:solidFill>
                <a:srgbClr val="AB161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24714" y="6646785"/>
            <a:ext cx="172995" cy="14943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9" name="Content Placeholder 1"/>
          <p:cNvSpPr>
            <a:spLocks noGrp="1"/>
          </p:cNvSpPr>
          <p:nvPr>
            <p:ph idx="1"/>
          </p:nvPr>
        </p:nvSpPr>
        <p:spPr>
          <a:xfrm>
            <a:off x="5616815" y="5474242"/>
            <a:ext cx="4860945" cy="448645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Clr>
                <a:srgbClr val="AB161B"/>
              </a:buClr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 starts from the next day of the specified “Start Date”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616815" y="6088539"/>
            <a:ext cx="4860945" cy="37683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rgbClr val="AB161B"/>
              </a:buClr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days set is in calendar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5616814" y="4712940"/>
            <a:ext cx="4860946" cy="69781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AB161B"/>
              </a:buClr>
              <a:buFont typeface="Arial" panose="020B0604020202020204" pitchFamily="34" charset="0"/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include: Data request, 1</a:t>
            </a:r>
            <a:r>
              <a:rPr lang="en-US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reminder, 2</a:t>
            </a:r>
            <a:r>
              <a:rPr lang="en-US" sz="14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reminder, Data completion, Data extension</a:t>
            </a:r>
          </a:p>
        </p:txBody>
      </p:sp>
      <p:sp>
        <p:nvSpPr>
          <p:cNvPr id="22" name="Content Placeholder 1"/>
          <p:cNvSpPr txBox="1">
            <a:spLocks/>
          </p:cNvSpPr>
          <p:nvPr/>
        </p:nvSpPr>
        <p:spPr>
          <a:xfrm>
            <a:off x="5616815" y="4222468"/>
            <a:ext cx="4860945" cy="44864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rgbClr val="AB161B"/>
              </a:buClr>
              <a:buFont typeface="Arial" panose="020B0604020202020204" pitchFamily="34" charset="0"/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Specify sector according to ISIC Classification</a:t>
            </a:r>
            <a:endParaRPr lang="en-US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279900" y="4505325"/>
            <a:ext cx="1336914" cy="53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267200" y="5114925"/>
            <a:ext cx="1336914" cy="53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4267200" y="5673725"/>
            <a:ext cx="1336914" cy="53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267200" y="6270625"/>
            <a:ext cx="1336914" cy="53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1"/>
          <p:cNvSpPr txBox="1">
            <a:spLocks/>
          </p:cNvSpPr>
          <p:nvPr/>
        </p:nvSpPr>
        <p:spPr>
          <a:xfrm>
            <a:off x="4749800" y="1392666"/>
            <a:ext cx="7023100" cy="1284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Clr>
                <a:srgbClr val="AB161B"/>
              </a:buClr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Upon registering Case ID information, the user can then proceed to this tab to add the data requests information.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46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2716</TotalTime>
  <Words>463</Words>
  <Application>Microsoft Office PowerPoint</Application>
  <PresentationFormat>Widescreen</PresentationFormat>
  <Paragraphs>81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1_Office Theme</vt:lpstr>
      <vt:lpstr>PowerPoint Presentation</vt:lpstr>
      <vt:lpstr>Data Requests Monitoring System</vt:lpstr>
      <vt:lpstr>Secured logging in</vt:lpstr>
      <vt:lpstr>Logging in</vt:lpstr>
      <vt:lpstr>View Mode: Dashboard</vt:lpstr>
      <vt:lpstr>View Mode: Expired Deadlines</vt:lpstr>
      <vt:lpstr>View Mode: Refusal to Comply</vt:lpstr>
      <vt:lpstr>Edit Mode: Manage Case ID</vt:lpstr>
      <vt:lpstr>Edit Mode: Data Record</vt:lpstr>
      <vt:lpstr>Edit Mode: Manage National Holidays</vt:lpstr>
      <vt:lpstr>Example: Registering Case ID</vt:lpstr>
      <vt:lpstr>Example: Registering Case ID</vt:lpstr>
      <vt:lpstr>Example: Adding Case Details</vt:lpstr>
      <vt:lpstr>Example: Cases Dashboard</vt:lpstr>
      <vt:lpstr>Example: Expired Deadlines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Rowan Abdalla</dc:creator>
  <cp:lastModifiedBy>Rowan Abdalla</cp:lastModifiedBy>
  <cp:revision>328</cp:revision>
  <dcterms:created xsi:type="dcterms:W3CDTF">2023-03-22T18:59:52Z</dcterms:created>
  <dcterms:modified xsi:type="dcterms:W3CDTF">2025-09-09T10:23:07Z</dcterms:modified>
</cp:coreProperties>
</file>