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43900725" cy="21945600"/>
  <p:notesSz cx="9144000" cy="6858000"/>
  <p:defaultTextStyle>
    <a:defPPr>
      <a:defRPr lang="en-US"/>
    </a:defPPr>
    <a:lvl1pPr marL="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88041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76083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64124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521655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40207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28248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16289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043309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sey Heagy" initials="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8" autoAdjust="0"/>
    <p:restoredTop sz="85917" autoAdjust="0"/>
  </p:normalViewPr>
  <p:slideViewPr>
    <p:cSldViewPr snapToGrid="0" snapToObjects="1" showGuides="1">
      <p:cViewPr>
        <p:scale>
          <a:sx n="75" d="100"/>
          <a:sy n="75" d="100"/>
        </p:scale>
        <p:origin x="7620" y="522"/>
      </p:cViewPr>
      <p:guideLst>
        <p:guide orient="horz"/>
        <p:guide pos="17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17C4-4F6C-5845-BB9B-1442F494686B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514350"/>
            <a:ext cx="51435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646BB-3CAD-7146-BB95-B917AF9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041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083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124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1655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207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248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289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3309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 wrong </a:t>
            </a:r>
            <a:r>
              <a:rPr lang="en-US" dirty="0" err="1" smtClean="0"/>
              <a:t>acitvecell</a:t>
            </a:r>
            <a:r>
              <a:rPr lang="en-US" baseline="0" dirty="0" smtClean="0"/>
              <a:t> mapping helps inversion… in this case</a:t>
            </a:r>
          </a:p>
          <a:p>
            <a:r>
              <a:rPr lang="en-US" baseline="0" dirty="0" smtClean="0"/>
              <a:t>Font bigger for anomalous responses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646BB-3CAD-7146-BB95-B917AF90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555" y="6817367"/>
            <a:ext cx="37315616" cy="470408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109" y="12435840"/>
            <a:ext cx="30730508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0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2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2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3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239994" y="5623562"/>
            <a:ext cx="55310343" cy="1198676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737" y="5623562"/>
            <a:ext cx="165214584" cy="11986768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855" y="14102083"/>
            <a:ext cx="37315616" cy="4358642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855" y="9301482"/>
            <a:ext cx="37315616" cy="4800599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880414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76083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2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16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248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289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330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732" y="32781247"/>
            <a:ext cx="110262461" cy="92709999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87877" y="32781247"/>
            <a:ext cx="110262466" cy="92709999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38" y="878842"/>
            <a:ext cx="39510653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8" y="4912365"/>
            <a:ext cx="19397111" cy="2047238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80414" indent="0">
              <a:buNone/>
              <a:defRPr sz="8400" b="1"/>
            </a:lvl2pPr>
            <a:lvl3pPr marL="3760830" indent="0">
              <a:buNone/>
              <a:defRPr sz="7500" b="1"/>
            </a:lvl3pPr>
            <a:lvl4pPr marL="5641240" indent="0">
              <a:buNone/>
              <a:defRPr sz="6600" b="1"/>
            </a:lvl4pPr>
            <a:lvl5pPr marL="7521655" indent="0">
              <a:buNone/>
              <a:defRPr sz="6600" b="1"/>
            </a:lvl5pPr>
            <a:lvl6pPr marL="9402070" indent="0">
              <a:buNone/>
              <a:defRPr sz="6600" b="1"/>
            </a:lvl6pPr>
            <a:lvl7pPr marL="11282484" indent="0">
              <a:buNone/>
              <a:defRPr sz="6600" b="1"/>
            </a:lvl7pPr>
            <a:lvl8pPr marL="13162894" indent="0">
              <a:buNone/>
              <a:defRPr sz="6600" b="1"/>
            </a:lvl8pPr>
            <a:lvl9pPr marL="15043309" indent="0">
              <a:buNone/>
              <a:defRPr sz="6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038" y="6959600"/>
            <a:ext cx="19397111" cy="12644122"/>
          </a:xfrm>
        </p:spPr>
        <p:txBody>
          <a:bodyPr/>
          <a:lstStyle>
            <a:lvl1pPr>
              <a:defRPr sz="9700"/>
            </a:lvl1pPr>
            <a:lvl2pPr>
              <a:defRPr sz="84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966" y="4912365"/>
            <a:ext cx="19404730" cy="2047238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80414" indent="0">
              <a:buNone/>
              <a:defRPr sz="8400" b="1"/>
            </a:lvl2pPr>
            <a:lvl3pPr marL="3760830" indent="0">
              <a:buNone/>
              <a:defRPr sz="7500" b="1"/>
            </a:lvl3pPr>
            <a:lvl4pPr marL="5641240" indent="0">
              <a:buNone/>
              <a:defRPr sz="6600" b="1"/>
            </a:lvl4pPr>
            <a:lvl5pPr marL="7521655" indent="0">
              <a:buNone/>
              <a:defRPr sz="6600" b="1"/>
            </a:lvl5pPr>
            <a:lvl6pPr marL="9402070" indent="0">
              <a:buNone/>
              <a:defRPr sz="6600" b="1"/>
            </a:lvl6pPr>
            <a:lvl7pPr marL="11282484" indent="0">
              <a:buNone/>
              <a:defRPr sz="6600" b="1"/>
            </a:lvl7pPr>
            <a:lvl8pPr marL="13162894" indent="0">
              <a:buNone/>
              <a:defRPr sz="6600" b="1"/>
            </a:lvl8pPr>
            <a:lvl9pPr marL="15043309" indent="0">
              <a:buNone/>
              <a:defRPr sz="6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966" y="6959600"/>
            <a:ext cx="19404730" cy="12644122"/>
          </a:xfrm>
        </p:spPr>
        <p:txBody>
          <a:bodyPr/>
          <a:lstStyle>
            <a:lvl1pPr>
              <a:defRPr sz="9700"/>
            </a:lvl1pPr>
            <a:lvl2pPr>
              <a:defRPr sz="84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45" y="873763"/>
            <a:ext cx="14443036" cy="371856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966" y="873763"/>
            <a:ext cx="24541725" cy="18729961"/>
          </a:xfrm>
        </p:spPr>
        <p:txBody>
          <a:bodyPr/>
          <a:lstStyle>
            <a:lvl1pPr>
              <a:defRPr sz="13300"/>
            </a:lvl1pPr>
            <a:lvl2pPr>
              <a:defRPr sz="11500"/>
            </a:lvl2pPr>
            <a:lvl3pPr>
              <a:defRPr sz="97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045" y="4592325"/>
            <a:ext cx="14443036" cy="15011401"/>
          </a:xfrm>
        </p:spPr>
        <p:txBody>
          <a:bodyPr/>
          <a:lstStyle>
            <a:lvl1pPr marL="0" indent="0">
              <a:buNone/>
              <a:defRPr sz="5800"/>
            </a:lvl1pPr>
            <a:lvl2pPr marL="1880414" indent="0">
              <a:buNone/>
              <a:defRPr sz="4900"/>
            </a:lvl2pPr>
            <a:lvl3pPr marL="3760830" indent="0">
              <a:buNone/>
              <a:defRPr sz="4000"/>
            </a:lvl3pPr>
            <a:lvl4pPr marL="5641240" indent="0">
              <a:buNone/>
              <a:defRPr sz="3500"/>
            </a:lvl4pPr>
            <a:lvl5pPr marL="7521655" indent="0">
              <a:buNone/>
              <a:defRPr sz="3500"/>
            </a:lvl5pPr>
            <a:lvl6pPr marL="9402070" indent="0">
              <a:buNone/>
              <a:defRPr sz="3500"/>
            </a:lvl6pPr>
            <a:lvl7pPr marL="11282484" indent="0">
              <a:buNone/>
              <a:defRPr sz="3500"/>
            </a:lvl7pPr>
            <a:lvl8pPr marL="13162894" indent="0">
              <a:buNone/>
              <a:defRPr sz="3500"/>
            </a:lvl8pPr>
            <a:lvl9pPr marL="15043309" indent="0">
              <a:buNone/>
              <a:defRPr sz="3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850" y="15361922"/>
            <a:ext cx="26340435" cy="1813563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850" y="1960881"/>
            <a:ext cx="26340435" cy="13167360"/>
          </a:xfrm>
        </p:spPr>
        <p:txBody>
          <a:bodyPr/>
          <a:lstStyle>
            <a:lvl1pPr marL="0" indent="0">
              <a:buNone/>
              <a:defRPr sz="13300"/>
            </a:lvl1pPr>
            <a:lvl2pPr marL="1880414" indent="0">
              <a:buNone/>
              <a:defRPr sz="11500"/>
            </a:lvl2pPr>
            <a:lvl3pPr marL="3760830" indent="0">
              <a:buNone/>
              <a:defRPr sz="9700"/>
            </a:lvl3pPr>
            <a:lvl4pPr marL="5641240" indent="0">
              <a:buNone/>
              <a:defRPr sz="8400"/>
            </a:lvl4pPr>
            <a:lvl5pPr marL="7521655" indent="0">
              <a:buNone/>
              <a:defRPr sz="8400"/>
            </a:lvl5pPr>
            <a:lvl6pPr marL="9402070" indent="0">
              <a:buNone/>
              <a:defRPr sz="8400"/>
            </a:lvl6pPr>
            <a:lvl7pPr marL="11282484" indent="0">
              <a:buNone/>
              <a:defRPr sz="8400"/>
            </a:lvl7pPr>
            <a:lvl8pPr marL="13162894" indent="0">
              <a:buNone/>
              <a:defRPr sz="8400"/>
            </a:lvl8pPr>
            <a:lvl9pPr marL="15043309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850" y="17175483"/>
            <a:ext cx="26340435" cy="2575557"/>
          </a:xfrm>
        </p:spPr>
        <p:txBody>
          <a:bodyPr/>
          <a:lstStyle>
            <a:lvl1pPr marL="0" indent="0">
              <a:buNone/>
              <a:defRPr sz="5800"/>
            </a:lvl1pPr>
            <a:lvl2pPr marL="1880414" indent="0">
              <a:buNone/>
              <a:defRPr sz="4900"/>
            </a:lvl2pPr>
            <a:lvl3pPr marL="3760830" indent="0">
              <a:buNone/>
              <a:defRPr sz="4000"/>
            </a:lvl3pPr>
            <a:lvl4pPr marL="5641240" indent="0">
              <a:buNone/>
              <a:defRPr sz="3500"/>
            </a:lvl4pPr>
            <a:lvl5pPr marL="7521655" indent="0">
              <a:buNone/>
              <a:defRPr sz="3500"/>
            </a:lvl5pPr>
            <a:lvl6pPr marL="9402070" indent="0">
              <a:buNone/>
              <a:defRPr sz="3500"/>
            </a:lvl6pPr>
            <a:lvl7pPr marL="11282484" indent="0">
              <a:buNone/>
              <a:defRPr sz="3500"/>
            </a:lvl7pPr>
            <a:lvl8pPr marL="13162894" indent="0">
              <a:buNone/>
              <a:defRPr sz="3500"/>
            </a:lvl8pPr>
            <a:lvl9pPr marL="15043309" indent="0">
              <a:buNone/>
              <a:defRPr sz="3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038" y="878842"/>
            <a:ext cx="39510653" cy="3657600"/>
          </a:xfrm>
          <a:prstGeom prst="rect">
            <a:avLst/>
          </a:prstGeom>
        </p:spPr>
        <p:txBody>
          <a:bodyPr vert="horz" lIns="376082" tIns="188044" rIns="376082" bIns="188044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8" y="5120640"/>
            <a:ext cx="39510653" cy="14483082"/>
          </a:xfrm>
          <a:prstGeom prst="rect">
            <a:avLst/>
          </a:prstGeom>
        </p:spPr>
        <p:txBody>
          <a:bodyPr vert="horz" lIns="376082" tIns="188044" rIns="376082" bIns="188044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038" y="20340326"/>
            <a:ext cx="10243503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9415" y="20340326"/>
            <a:ext cx="13901896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62188" y="20340326"/>
            <a:ext cx="10243503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0414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309" indent="-1410309" algn="l" defTabSz="1880414" rtl="0" eaLnBrk="1" latinLnBrk="0" hangingPunct="1">
        <a:spcBef>
          <a:spcPct val="20000"/>
        </a:spcBef>
        <a:buFont typeface="Arial"/>
        <a:buChar char="•"/>
        <a:defRPr sz="133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671" indent="-1175260" algn="l" defTabSz="1880414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033" indent="-940207" algn="l" defTabSz="18804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448" indent="-940207" algn="l" defTabSz="1880414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461862" indent="-940207" algn="l" defTabSz="1880414" rtl="0" eaLnBrk="1" latinLnBrk="0" hangingPunct="1">
        <a:spcBef>
          <a:spcPct val="20000"/>
        </a:spcBef>
        <a:buFont typeface="Arial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276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2687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3101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3516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41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76083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24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521655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07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248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289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3309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7.png"/><Relationship Id="rId39" Type="http://schemas.openxmlformats.org/officeDocument/2006/relationships/image" Target="../media/image20.png"/><Relationship Id="rId21" Type="http://schemas.openxmlformats.org/officeDocument/2006/relationships/image" Target="../media/image2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47" Type="http://schemas.openxmlformats.org/officeDocument/2006/relationships/image" Target="../media/image28.png"/><Relationship Id="rId50" Type="http://schemas.openxmlformats.org/officeDocument/2006/relationships/image" Target="../media/image31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10.emf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45" Type="http://schemas.openxmlformats.org/officeDocument/2006/relationships/image" Target="../media/image26.png"/><Relationship Id="rId53" Type="http://schemas.openxmlformats.org/officeDocument/2006/relationships/image" Target="../media/image34.png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31" Type="http://schemas.openxmlformats.org/officeDocument/2006/relationships/image" Target="../media/image12.png"/><Relationship Id="rId44" Type="http://schemas.openxmlformats.org/officeDocument/2006/relationships/image" Target="../media/image25.png"/><Relationship Id="rId52" Type="http://schemas.openxmlformats.org/officeDocument/2006/relationships/image" Target="../media/image3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tags" Target="../tags/tag8.xml"/><Relationship Id="rId51" Type="http://schemas.openxmlformats.org/officeDocument/2006/relationships/image" Target="../media/image3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46" Type="http://schemas.openxmlformats.org/officeDocument/2006/relationships/image" Target="../media/image27.png"/><Relationship Id="rId20" Type="http://schemas.openxmlformats.org/officeDocument/2006/relationships/image" Target="../media/image1.png"/><Relationship Id="rId41" Type="http://schemas.openxmlformats.org/officeDocument/2006/relationships/image" Target="../media/image22.png"/><Relationship Id="rId54" Type="http://schemas.openxmlformats.org/officeDocument/2006/relationships/image" Target="../media/image3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4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SEOGI\projects\AGU2014\examples\figures\ampratio_freq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1325" y="4487885"/>
            <a:ext cx="4878738" cy="36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OGI\projects\AGU2014\examples\figures\ampratio_time.png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2"/>
          <a:stretch/>
        </p:blipFill>
        <p:spPr bwMode="auto">
          <a:xfrm>
            <a:off x="19815794" y="4523641"/>
            <a:ext cx="4463431" cy="36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EOGI\projects\AGU2014\examples\figures\sigtru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18" y="13233095"/>
            <a:ext cx="792000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28988999" y="9646635"/>
            <a:ext cx="7920000" cy="6574467"/>
            <a:chOff x="29150363" y="9619741"/>
            <a:chExt cx="7920000" cy="6574467"/>
          </a:xfrm>
        </p:grpSpPr>
        <p:pic>
          <p:nvPicPr>
            <p:cNvPr id="1039" name="Picture 15" descr="C:\Users\SEOGI\projects\AGU2014\examples\figures\sigestTD.png"/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01"/>
            <a:stretch/>
          </p:blipFill>
          <p:spPr bwMode="auto">
            <a:xfrm>
              <a:off x="29150363" y="9806154"/>
              <a:ext cx="7920000" cy="30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SEOGI\projects\AGU2014\examples\figures\sigestFD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363" y="12894208"/>
              <a:ext cx="7920000" cy="33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29783734" y="9619741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783734" y="12645194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8" name="Picture 14" descr="C:\Users\SEOGI\projects\AGU2014\examples\figures\obspredTD_7_3mstx1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" b="11897"/>
          <a:stretch/>
        </p:blipFill>
        <p:spPr bwMode="auto">
          <a:xfrm>
            <a:off x="37020466" y="4407444"/>
            <a:ext cx="6959116" cy="332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Users\SEOGI\projects\AGU2014\examples\figures\obspredFDamp10Hztx1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 b="14178"/>
          <a:stretch/>
        </p:blipFill>
        <p:spPr bwMode="auto">
          <a:xfrm>
            <a:off x="37020466" y="8258895"/>
            <a:ext cx="6961371" cy="32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EqOHTjZ7qahxS0nwS5hkdsZpyM86sZOFITZ7z3bpVDlUJYOEtCwDSppsQI-xS_-ucukEW0H8CbDFOKa7faEyvsjckbHtXx6YM2WdcjhzlVfYln8trblYrw5asoGbVGP6ow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55" y="16495120"/>
            <a:ext cx="7456958" cy="49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3.googleusercontent.com/jey9HVsRAPyImOtzf0Bxl4qRKVOL-SDS7UNOEeRV9DHDrWXEgjrUsUr5W9gWp0mHi_D8oKl9Vd_Iyd-RUgieoa9r4oVC1w4H2dG2hqn3u0Daxc2lNrOVm5FiKcFKXEwpTw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621" y="14998255"/>
            <a:ext cx="7920000" cy="33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F_logo.ps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63" y="-1619052"/>
            <a:ext cx="5122479" cy="6629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2120" y="416339"/>
            <a:ext cx="25862421" cy="2641062"/>
          </a:xfrm>
          <a:prstGeom prst="rect">
            <a:avLst/>
          </a:prstGeom>
          <a:noFill/>
          <a:ln w="28575" cap="rnd" cmpd="sng">
            <a:solidFill>
              <a:srgbClr val="17375E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7200" dirty="0" smtClean="0">
                <a:latin typeface="Trebuchet MS"/>
                <a:cs typeface="Trebuchet MS"/>
              </a:rPr>
              <a:t>Moving between dimensions in electromagnetic inversions</a:t>
            </a:r>
            <a:endParaRPr lang="en-US" sz="3200" dirty="0" smtClean="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latin typeface="Trebuchet MS"/>
                <a:cs typeface="Trebuchet MS"/>
              </a:rPr>
              <a:t>Seogi</a:t>
            </a:r>
            <a:r>
              <a:rPr lang="en-US" sz="3200" dirty="0" smtClean="0">
                <a:latin typeface="Trebuchet MS"/>
                <a:cs typeface="Trebuchet MS"/>
              </a:rPr>
              <a:t> Kang, Rowan </a:t>
            </a:r>
            <a:r>
              <a:rPr lang="en-US" sz="3200" dirty="0" err="1" smtClean="0">
                <a:latin typeface="Trebuchet MS"/>
                <a:cs typeface="Trebuchet MS"/>
              </a:rPr>
              <a:t>Cockett</a:t>
            </a:r>
            <a:r>
              <a:rPr lang="en-US" sz="3200" dirty="0" smtClean="0">
                <a:latin typeface="Trebuchet MS"/>
                <a:cs typeface="Trebuchet MS"/>
              </a:rPr>
              <a:t>, </a:t>
            </a:r>
            <a:r>
              <a:rPr lang="en-US" sz="3200" dirty="0" smtClean="0">
                <a:latin typeface="Trebuchet MS"/>
                <a:cs typeface="Trebuchet MS"/>
              </a:rPr>
              <a:t>Lindsey </a:t>
            </a:r>
            <a:r>
              <a:rPr lang="en-US" sz="3200" dirty="0" smtClean="0">
                <a:latin typeface="Trebuchet MS"/>
                <a:cs typeface="Trebuchet MS"/>
              </a:rPr>
              <a:t>J. </a:t>
            </a:r>
            <a:r>
              <a:rPr lang="en-US" sz="3200" dirty="0" err="1" smtClean="0">
                <a:latin typeface="Trebuchet MS"/>
                <a:cs typeface="Trebuchet MS"/>
              </a:rPr>
              <a:t>Heagy</a:t>
            </a:r>
            <a:r>
              <a:rPr lang="en-US" sz="3200" dirty="0" smtClean="0">
                <a:latin typeface="Trebuchet MS"/>
                <a:cs typeface="Trebuchet MS"/>
              </a:rPr>
              <a:t> and Douglas W., Oldenburg</a:t>
            </a:r>
            <a:endParaRPr lang="en-US" sz="3200" dirty="0" smtClean="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Geophysical Inversion Facility (GIF), University of British Columbia, Canada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26536" y="16171911"/>
            <a:ext cx="14400000" cy="429792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Conclusions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 smtClean="0"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latin typeface="Trebuchet MS"/>
                <a:cs typeface="Trebuchet MS"/>
              </a:rPr>
              <a:t>We are gearing towards recovering </a:t>
            </a:r>
            <a:r>
              <a:rPr lang="en-US" sz="1800" dirty="0" smtClean="0">
                <a:latin typeface="Trebuchet MS"/>
                <a:cs typeface="Trebuchet MS"/>
              </a:rPr>
              <a:t>a 3D </a:t>
            </a:r>
            <a:r>
              <a:rPr lang="en-US" sz="1800" dirty="0">
                <a:latin typeface="Trebuchet MS"/>
                <a:cs typeface="Trebuchet MS"/>
              </a:rPr>
              <a:t>conductivity distribution of the earth from EM data: 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</a:t>
            </a:r>
            <a:r>
              <a:rPr lang="en-US" sz="1800" dirty="0" smtClean="0">
                <a:latin typeface="Trebuchet MS"/>
                <a:cs typeface="Trebuchet MS"/>
              </a:rPr>
              <a:t>inversions are </a:t>
            </a:r>
            <a:r>
              <a:rPr lang="en-US" sz="1800" dirty="0">
                <a:latin typeface="Trebuchet MS"/>
                <a:cs typeface="Trebuchet MS"/>
              </a:rPr>
              <a:t>extremely non-unique inverse </a:t>
            </a:r>
            <a:r>
              <a:rPr lang="en-US" sz="1800" dirty="0" smtClean="0">
                <a:latin typeface="Trebuchet MS"/>
                <a:cs typeface="Trebuchet MS"/>
              </a:rPr>
              <a:t>problems: </a:t>
            </a:r>
            <a:r>
              <a:rPr lang="en-US" sz="1800" dirty="0">
                <a:latin typeface="Trebuchet MS"/>
                <a:cs typeface="Trebuchet MS"/>
              </a:rPr>
              <a:t>“Important to set right model space”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Geophysical </a:t>
            </a:r>
            <a:r>
              <a:rPr lang="en-US" sz="1800" dirty="0" smtClean="0">
                <a:latin typeface="Trebuchet MS"/>
                <a:cs typeface="Trebuchet MS"/>
              </a:rPr>
              <a:t>inversions </a:t>
            </a:r>
            <a:r>
              <a:rPr lang="en-US" sz="1800" dirty="0">
                <a:latin typeface="Trebuchet MS"/>
                <a:cs typeface="Trebuchet MS"/>
              </a:rPr>
              <a:t>should be iterative </a:t>
            </a:r>
            <a:r>
              <a:rPr lang="en-US" sz="1800" dirty="0" smtClean="0">
                <a:latin typeface="Trebuchet MS"/>
                <a:cs typeface="Trebuchet MS"/>
              </a:rPr>
              <a:t>processes: </a:t>
            </a:r>
            <a:r>
              <a:rPr lang="en-US" sz="1800" dirty="0">
                <a:latin typeface="Trebuchet MS"/>
                <a:cs typeface="Trebuchet MS"/>
              </a:rPr>
              <a:t>“Not one-click” </a:t>
            </a:r>
            <a:r>
              <a:rPr lang="en-US" sz="1800" dirty="0" smtClean="0">
                <a:latin typeface="Trebuchet MS"/>
                <a:cs typeface="Trebuchet MS"/>
              </a:rPr>
              <a:t>process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Model </a:t>
            </a:r>
            <a:r>
              <a:rPr lang="en-US" sz="1800" dirty="0">
                <a:latin typeface="Trebuchet MS"/>
                <a:cs typeface="Trebuchet MS"/>
              </a:rPr>
              <a:t>space of geophysical </a:t>
            </a:r>
            <a:r>
              <a:rPr lang="en-US" sz="1800" dirty="0" smtClean="0">
                <a:latin typeface="Trebuchet MS"/>
                <a:cs typeface="Trebuchet MS"/>
              </a:rPr>
              <a:t>inversions </a:t>
            </a:r>
            <a:r>
              <a:rPr lang="en-US" sz="1800" dirty="0">
                <a:latin typeface="Trebuchet MS"/>
                <a:cs typeface="Trebuchet MS"/>
              </a:rPr>
              <a:t>can be different from </a:t>
            </a:r>
            <a:r>
              <a:rPr lang="en-US" sz="1800" dirty="0" err="1" smtClean="0">
                <a:latin typeface="Trebuchet MS"/>
                <a:cs typeface="Trebuchet MS"/>
              </a:rPr>
              <a:t>discretizations</a:t>
            </a:r>
            <a:r>
              <a:rPr lang="en-US" sz="1800" dirty="0" smtClean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for the forward problem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forward modeling mesh – model space can be 1D, 2D or 3D with mapping function</a:t>
            </a:r>
            <a:r>
              <a:rPr lang="en-US" sz="1800" dirty="0" smtClean="0">
                <a:latin typeface="Trebuchet MS"/>
                <a:cs typeface="Trebuchet MS"/>
              </a:rPr>
              <a:t>: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rebuchet MS"/>
                <a:cs typeface="Trebuchet MS"/>
              </a:rPr>
              <a:t>We can easily move from 1D to 3D or 2D to 3D with this mapping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With this flexibility in model space of the EM inversion, we can effectively perform iterative inversion procedures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endParaRPr lang="en-US" sz="1800" dirty="0" smtClean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26536" y="20255814"/>
            <a:ext cx="14380319" cy="153819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Acknowledgements</a:t>
            </a:r>
            <a:endParaRPr lang="en-US" sz="1800" dirty="0">
              <a:latin typeface="Trebuchet MS"/>
              <a:cs typeface="Trebuchet MS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 smtClean="0">
                <a:latin typeface="Trebuchet MS"/>
                <a:cs typeface="Trebuchet MS"/>
              </a:rPr>
              <a:t>Thank you for </a:t>
            </a:r>
            <a:r>
              <a:rPr lang="en-US" sz="1800" dirty="0" err="1" smtClean="0">
                <a:latin typeface="Trebuchet MS"/>
                <a:cs typeface="Trebuchet MS"/>
              </a:rPr>
              <a:t>Klara</a:t>
            </a:r>
            <a:r>
              <a:rPr lang="en-US" sz="1800" dirty="0" smtClean="0">
                <a:latin typeface="Trebuchet MS"/>
                <a:cs typeface="Trebuchet MS"/>
              </a:rPr>
              <a:t> </a:t>
            </a:r>
            <a:r>
              <a:rPr lang="en-US" sz="1800" dirty="0" err="1" smtClean="0">
                <a:latin typeface="Trebuchet MS"/>
                <a:cs typeface="Trebuchet MS"/>
              </a:rPr>
              <a:t>Steklova</a:t>
            </a:r>
            <a:r>
              <a:rPr lang="en-US" sz="1800" dirty="0" smtClean="0">
                <a:latin typeface="Trebuchet MS"/>
                <a:cs typeface="Trebuchet MS"/>
              </a:rPr>
              <a:t> for helpful discussion about </a:t>
            </a:r>
            <a:r>
              <a:rPr lang="en-US" sz="1800" dirty="0">
                <a:latin typeface="Trebuchet MS"/>
                <a:cs typeface="Trebuchet MS"/>
              </a:rPr>
              <a:t>hydrological problem and  </a:t>
            </a:r>
            <a:r>
              <a:rPr lang="en-US" sz="1800" dirty="0" err="1">
                <a:latin typeface="Trebuchet MS"/>
                <a:cs typeface="Trebuchet MS"/>
              </a:rPr>
              <a:t>SimPEG</a:t>
            </a: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lang="en-US" sz="1800" dirty="0" smtClean="0">
                <a:latin typeface="Trebuchet MS"/>
                <a:cs typeface="Trebuchet MS"/>
              </a:rPr>
              <a:t>developers. </a:t>
            </a:r>
            <a:r>
              <a:rPr lang="en-US" sz="1800" dirty="0">
                <a:latin typeface="Trebuchet MS"/>
                <a:cs typeface="Trebuchet MS"/>
              </a:rPr>
              <a:t>G</a:t>
            </a:r>
            <a:r>
              <a:rPr lang="en-US" sz="1800" dirty="0" smtClean="0">
                <a:latin typeface="Trebuchet MS"/>
                <a:cs typeface="Trebuchet MS"/>
              </a:rPr>
              <a:t>enerating 3D distribution of seawater intrusion model was </a:t>
            </a:r>
            <a:r>
              <a:rPr lang="en-US" sz="1800" dirty="0">
                <a:latin typeface="Trebuchet MS"/>
                <a:cs typeface="Trebuchet MS"/>
              </a:rPr>
              <a:t>performed using </a:t>
            </a:r>
            <a:r>
              <a:rPr lang="en-US" sz="1800" dirty="0" err="1" smtClean="0">
                <a:latin typeface="Trebuchet MS"/>
                <a:cs typeface="Trebuchet MS"/>
              </a:rPr>
              <a:t>GIFtools</a:t>
            </a:r>
            <a:r>
              <a:rPr lang="en-US" sz="1800" dirty="0" smtClean="0">
                <a:latin typeface="Trebuchet MS"/>
                <a:cs typeface="Trebuchet MS"/>
              </a:rPr>
              <a:t>. 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1026" name="Picture 2" descr="https://lh4.googleusercontent.com/0NvdAKbPL4zXwDgW0TkPGCNOpCi47yzraW35qsXqXn0EoARGng6_qE0PipK14MOzeHh5YgqA53xJB3pa_qtSlOiCwPPZf-BICc9-Qhayci6dAlLu0KfLPzp-UK_bhLnx1Q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12987486"/>
            <a:ext cx="6366297" cy="38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01" y="4104371"/>
            <a:ext cx="6692140" cy="634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4750363" y="8686800"/>
            <a:ext cx="14400000" cy="1310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직사각형 34"/>
          <p:cNvSpPr/>
          <p:nvPr/>
        </p:nvSpPr>
        <p:spPr>
          <a:xfrm>
            <a:off x="230464" y="3630965"/>
            <a:ext cx="14400000" cy="734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직사각형 35"/>
          <p:cNvSpPr/>
          <p:nvPr/>
        </p:nvSpPr>
        <p:spPr>
          <a:xfrm>
            <a:off x="230464" y="11201400"/>
            <a:ext cx="14400000" cy="1058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직사각형 36"/>
          <p:cNvSpPr/>
          <p:nvPr/>
        </p:nvSpPr>
        <p:spPr>
          <a:xfrm>
            <a:off x="14733504" y="3630964"/>
            <a:ext cx="14400000" cy="48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직사각형 37"/>
          <p:cNvSpPr/>
          <p:nvPr/>
        </p:nvSpPr>
        <p:spPr>
          <a:xfrm>
            <a:off x="29306855" y="3630965"/>
            <a:ext cx="14400000" cy="12349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59038" y="3643665"/>
            <a:ext cx="8060963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What is the model?</a:t>
            </a: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Maxwell’s equations in time and frequency domain can be expressed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ompute forward responses: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Maxwell’s operator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electrical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et up an optimization problem: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he core of our optimization is the sensitivity function: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odel space can be generalized using mapping function: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And it’s derivative:       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39" y="11201400"/>
            <a:ext cx="143714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Hydrological problem</a:t>
            </a:r>
          </a:p>
          <a:p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Near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the ocean, sea water intrusion is serious problem due to the contamination of groundwater. 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generic question that we ask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here: “What is 3D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distribution of the intruded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seawater?”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contrast between fresh groundwater and seawater is dramatic: ~3.03 S/m (sea water), ~0.01 S/m(ground water) 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565" y="17068800"/>
            <a:ext cx="7161900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Ground Loop EM survey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Due to the sensitivity of EM induction methods for a conductive body, loop EM surveys can be used to detect intruded seawater (Mills et al., 1988)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Time domain EM (TEM) is conventionally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used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Measure vertical component of b-field (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bz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Mostly considered as 1D problem: 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Data acquisition: ground loop source with multiple profile lines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Frequency domain EM (FEM) systems can be used as well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Multi-dimensional inversion can help to recover 3D distribution of the seawater saturation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60398" y="3657859"/>
            <a:ext cx="1437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panose="020B0603020202020204" pitchFamily="34" charset="0"/>
                <a:cs typeface="Arial" panose="020B0604020202020204" pitchFamily="34" charset="0"/>
              </a:rPr>
              <a:t>F</a:t>
            </a:r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easibility test: anomalous responses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33504" y="8686800"/>
            <a:ext cx="7216859" cy="798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Forward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mesh is used: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# of cells: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Ny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54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44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54 = 128304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Core cell size: dx,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20, 20, 20 m</a:t>
            </a:r>
          </a:p>
          <a:p>
            <a:pPr marL="285750"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model includes intruded seawater, which is much more conducive (0.2 S/m) than surrounding (0.0033 S/m)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Two ground circular loops are deployed: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Radius of the loop: 250 m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Receivers are deployed only in the loop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easure vertical component of b-field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optimal parameters: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range: 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(Step-off waveform)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Tx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frequency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: 1, 10, 100 Hz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We use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-EM package, which uses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SimPEG’s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framework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Provides FEM and TEM  forward modeling and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23" descr="C:\Users\SEOGI\projects\AGU2014\examples\figures\1DinvTD.png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r="8176"/>
          <a:stretch/>
        </p:blipFill>
        <p:spPr bwMode="auto">
          <a:xfrm>
            <a:off x="14999748" y="15056910"/>
            <a:ext cx="690837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 descr="https://lh5.googleusercontent.com/5Lsf0slxXwojJP7OSlkH9VnYXITlRRdYfmlWVVlAcC1KJh9nWG1Vjl3Rv7IWdbzRyCNOOavFkBSz8WvvKeD0H06CqXXWNNcdMKOTUOXhcU0Cl81DIa26nk88q2uWrZuBI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934" y="18281715"/>
            <a:ext cx="6253762" cy="32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5.googleusercontent.com/axF4PpvBGGEj9PbyEGg3dyj2zNTn9CZAmt78KozKBVqpHrwtbpuYTB_dxyDRNo-EK8FN50qYdy_72C1U45YHNW5YjzzgYuLWCYPMopwRsy9U0VLR3d1UbnKdx5X0RIRp-w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754" y="18330016"/>
            <a:ext cx="6120000" cy="3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9306855" y="3630964"/>
            <a:ext cx="74591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3D inversion we use 2D grid of receiver points, which are only located in the circular loops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inversions are much more non-unique problems when compared to 1D and 2.5D inversions: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“We need a good initial guess and reference model and proper regularization”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Inversion results from 1D and 2.5D inversion can be valuable information for a 3D inversion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active mappings are used: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data misfit compared 1D and 2D cases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can reasonably recover 3D distribution of conductive seawater plume with both 3D TEM and FEM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4" descr="C:\Users\SEOGI\AppData\Local\Temp\x10sctmp23.png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36495316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EOGI\Documents\simpegPaper\Poster\images\simpeg-logo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367" y="318676"/>
            <a:ext cx="6672600" cy="240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4751435" y="4455715"/>
            <a:ext cx="49666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need responses sensitive to the intruded seawater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1D model (with and without seawater)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Amplitude ratio: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Parameters: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or frequency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Distance from the center of the loop (r)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Optimal parameters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; 1-100 Hz (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and 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0-200 m (distance from the center)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49" name="그림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99" y="5687781"/>
            <a:ext cx="3583975" cy="571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119636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76201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1" name="Picture 17" descr="C:\Users\SEOGI\Documents\simpegPaper\Poster\images\simpeg-logo-block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49" y="16387544"/>
            <a:ext cx="2607870" cy="26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369606" y="2482212"/>
            <a:ext cx="880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Simulation and Parameter </a:t>
            </a:r>
            <a:r>
              <a:rPr lang="en-US" sz="2400" dirty="0">
                <a:latin typeface="Trebuchet MS" panose="020B0603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stimation in Geophysics (</a:t>
            </a:r>
            <a:r>
              <a:rPr lang="en-US" sz="2400" dirty="0" err="1" smtClean="0">
                <a:latin typeface="Trebuchet MS" panose="020B0603020202020204" pitchFamily="34" charset="0"/>
                <a:cs typeface="Arial" panose="020B0604020202020204" pitchFamily="34" charset="0"/>
              </a:rPr>
              <a:t>SimPEG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www.simpeg.xyz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085794" y="8731624"/>
            <a:ext cx="70460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1D and 2D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1D and 2.5D inversion,  use a profile line in the loops (black dots)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1 or 2D mappings used with active mapping: </a:t>
            </a: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1D stitched inversion (Conventional)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Recover 1D conductivity model for every stations and to make 2D-like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Only recover reasonable model when we do not have multi-dimensional structures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2.5D inversion (Use 2D mapping function)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resolution in lateral variation of the conductivity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Better data misfit, especially for frequency domain case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Still cannot explain responses from 3D structure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Thus, we need to change our model to 3D </a:t>
            </a: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98" y="4974684"/>
            <a:ext cx="1954126" cy="9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3" y="5150056"/>
            <a:ext cx="2337650" cy="6679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58" y="6330026"/>
            <a:ext cx="1317829" cy="284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6" y="6607580"/>
            <a:ext cx="362403" cy="2470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7" y="6941445"/>
            <a:ext cx="133280" cy="10932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73" y="7512550"/>
            <a:ext cx="3314189" cy="5786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21" y="8623642"/>
            <a:ext cx="2442596" cy="50237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23" y="9676366"/>
            <a:ext cx="1344728" cy="2880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13" y="10107693"/>
            <a:ext cx="1700430" cy="61597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76" y="6318097"/>
            <a:ext cx="1901706" cy="25509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08" y="6607580"/>
            <a:ext cx="1901706" cy="2550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21612" y="9904507"/>
            <a:ext cx="31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Typical example: </a:t>
            </a:r>
            <a:endParaRPr lang="en-CA" dirty="0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01" y="10452523"/>
            <a:ext cx="2205437" cy="2606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936" y="10994775"/>
            <a:ext cx="4927585" cy="26061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55" y="10260508"/>
            <a:ext cx="1004642" cy="60556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7435024" y="3852864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TEM: 7.3ms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435024" y="7738925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FEM: 10 Hz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2" descr="C:\Users\SEOGI\AppData\Local\Temp\x10sctmp22.png"/>
          <p:cNvPicPr>
            <a:picLocks noChangeAspect="1" noChangeArrowheads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40006778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089" y="8101405"/>
            <a:ext cx="3687780" cy="260615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6495316" y="11597228"/>
            <a:ext cx="292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006777" y="11597228"/>
            <a:ext cx="3501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871" y="18866083"/>
            <a:ext cx="1344728" cy="28803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0765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9519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1878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text{amplitude ratio} = \Big |\frac{b_z[\sigma_{seawater}]}{b_z[\sigma_{background}]} \Big|&#10;\end{eqnarray*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73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 \frac{\mathcal{M}(m)}{\partial m}&#10;\end{eqnarray*}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1D}(\sigma_{1D})&#10;\end{eqnarray*}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2D}(\sigma_{2D})&#10;\end{eqnarray*}&#10;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098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m) = e^{m},&#10;\end{eqnarray*}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2453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(m) = \mathcal{M}_{exp}(\mathcal{M}_{1 \ or \ 2D}(\mathcal{M}_{active}(m))))&#10;\end{eqnarray*}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.75"/>
  <p:tag name="ORIGINALWIDTH" val="434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\sigma&#10;\end{eqnarray*}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836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(m) = \mathcal{M}_{exp}(\mathcal{M}_{active}(m)))&#10;\end{eqnarray*}&#10;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0.5"/>
  <p:tag name="ORIGINALWIDTH" val="106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frac{\partial \b}{\partial t} = 0 \\&#10;    \curl \mu^{-1}\b -\sigma\e = \j_s \\&#10;\end{eqnarray*}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4.5"/>
  <p:tag name="ORIGINALWIDTH" val="1170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imath \omega\B = 0 \\&#10;    \curl \mu^{-1}\B -\sigma \E = \J_s \\&#10;\end{eqnarray*}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5"/>
  <p:tag name="ORIGINALWIDTH" val="660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d^{pred} = F[\sigma]&#10;\end{eqnarray*}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81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F[\cdot]&#10;\end{eqnarray*}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6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&#10;\end{eqnarray*}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5"/>
  <p:tag name="ORIGINALWIDTH" val="1705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minimize \ \phi =  \phi_d(\mathbf{m}) + \phi_m(\mathbf{m})\nonumber \\&#10;  s.t. \ 0 \le \mathbf{m}&#10;\end{eqnarray*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5"/>
  <p:tag name="ORIGINALWIDTH" val="1349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J = \frac{\partial d^{pred}}{\partial m} = \frac{\partial d^{pred}}{\partial \sigma} \frac{\partial \sigma}{\partial m}&#10;\end{eqnarray*}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829</Words>
  <Application>Microsoft Office PowerPoint</Application>
  <PresentationFormat>사용자 지정</PresentationFormat>
  <Paragraphs>131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Heagy</dc:creator>
  <cp:lastModifiedBy>SEOGI KANG</cp:lastModifiedBy>
  <cp:revision>146</cp:revision>
  <cp:lastPrinted>2014-05-07T01:57:45Z</cp:lastPrinted>
  <dcterms:created xsi:type="dcterms:W3CDTF">2014-05-01T20:19:26Z</dcterms:created>
  <dcterms:modified xsi:type="dcterms:W3CDTF">2014-12-11T23:19:46Z</dcterms:modified>
</cp:coreProperties>
</file>