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8" r:id="rId2"/>
    <p:sldId id="267" r:id="rId3"/>
    <p:sldId id="269" r:id="rId4"/>
  </p:sldIdLst>
  <p:sldSz cx="43900725" cy="21945600"/>
  <p:notesSz cx="9144000" cy="6858000"/>
  <p:defaultTextStyle>
    <a:defPPr>
      <a:defRPr lang="en-US"/>
    </a:defPPr>
    <a:lvl1pPr marL="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1pPr>
    <a:lvl2pPr marL="1880414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2pPr>
    <a:lvl3pPr marL="376083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3pPr>
    <a:lvl4pPr marL="564124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4pPr>
    <a:lvl5pPr marL="7521655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5pPr>
    <a:lvl6pPr marL="9402070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6pPr>
    <a:lvl7pPr marL="11282484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7pPr>
    <a:lvl8pPr marL="13162894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8pPr>
    <a:lvl9pPr marL="15043309" algn="l" defTabSz="1880414" rtl="0" eaLnBrk="1" latinLnBrk="0" hangingPunct="1">
      <a:defRPr sz="7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dsey Heagy" initials="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8" autoAdjust="0"/>
    <p:restoredTop sz="85917" autoAdjust="0"/>
  </p:normalViewPr>
  <p:slideViewPr>
    <p:cSldViewPr snapToGrid="0" snapToObjects="1" showGuides="1">
      <p:cViewPr>
        <p:scale>
          <a:sx n="33" d="100"/>
          <a:sy n="33" d="100"/>
        </p:scale>
        <p:origin x="-390" y="-240"/>
      </p:cViewPr>
      <p:guideLst>
        <p:guide orient="horz"/>
        <p:guide pos="17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17C4-4F6C-5845-BB9B-1442F494686B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514350"/>
            <a:ext cx="51435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646BB-3CAD-7146-BB95-B917AF9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1pPr>
    <a:lvl2pPr marL="1880414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2pPr>
    <a:lvl3pPr marL="376083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3pPr>
    <a:lvl4pPr marL="564124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4pPr>
    <a:lvl5pPr marL="7521655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5pPr>
    <a:lvl6pPr marL="9402070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6pPr>
    <a:lvl7pPr marL="11282484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7pPr>
    <a:lvl8pPr marL="13162894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8pPr>
    <a:lvl9pPr marL="15043309" algn="l" defTabSz="1880414" rtl="0" eaLnBrk="1" latinLnBrk="0" hangingPunct="1">
      <a:defRPr sz="4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 wrong </a:t>
            </a:r>
            <a:r>
              <a:rPr lang="en-US" dirty="0" err="1" smtClean="0"/>
              <a:t>acitvecell</a:t>
            </a:r>
            <a:r>
              <a:rPr lang="en-US" baseline="0" dirty="0" smtClean="0"/>
              <a:t> mapping helps inversion… in this case</a:t>
            </a:r>
          </a:p>
          <a:p>
            <a:r>
              <a:rPr lang="en-US" baseline="0" dirty="0" smtClean="0"/>
              <a:t>Font bigger for anomalous responses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646BB-3CAD-7146-BB95-B917AF90F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Interestingly, wrong </a:t>
            </a:r>
            <a:r>
              <a:rPr lang="en-US" dirty="0" err="1" smtClean="0"/>
              <a:t>acitvecell</a:t>
            </a:r>
            <a:r>
              <a:rPr lang="en-US" baseline="0" dirty="0" smtClean="0"/>
              <a:t> mapping helps inversion… in this case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646BB-3CAD-7146-BB95-B917AF90F5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555" y="6817367"/>
            <a:ext cx="37315616" cy="4704081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5109" y="12435840"/>
            <a:ext cx="30730508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0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0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1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1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2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2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2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3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8239994" y="5623562"/>
            <a:ext cx="55310343" cy="11986768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737" y="5623562"/>
            <a:ext cx="165214584" cy="11986768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7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855" y="14102083"/>
            <a:ext cx="37315616" cy="4358642"/>
          </a:xfrm>
        </p:spPr>
        <p:txBody>
          <a:bodyPr anchor="t"/>
          <a:lstStyle>
            <a:lvl1pPr algn="l">
              <a:defRPr sz="164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855" y="9301482"/>
            <a:ext cx="37315616" cy="4800599"/>
          </a:xfrm>
        </p:spPr>
        <p:txBody>
          <a:bodyPr anchor="b"/>
          <a:lstStyle>
            <a:lvl1pPr marL="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1pPr>
            <a:lvl2pPr marL="1880414" indent="0">
              <a:buNone/>
              <a:defRPr sz="7500">
                <a:solidFill>
                  <a:schemeClr val="tx1">
                    <a:tint val="75000"/>
                  </a:schemeClr>
                </a:solidFill>
              </a:defRPr>
            </a:lvl2pPr>
            <a:lvl3pPr marL="376083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12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16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2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248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2894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330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8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732" y="32781247"/>
            <a:ext cx="110262461" cy="92709999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287877" y="32781247"/>
            <a:ext cx="110262466" cy="92709999"/>
          </a:xfrm>
        </p:spPr>
        <p:txBody>
          <a:bodyPr/>
          <a:lstStyle>
            <a:lvl1pPr>
              <a:defRPr sz="11500"/>
            </a:lvl1pPr>
            <a:lvl2pPr>
              <a:defRPr sz="9700"/>
            </a:lvl2pPr>
            <a:lvl3pPr>
              <a:defRPr sz="84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038" y="878842"/>
            <a:ext cx="39510653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038" y="4912365"/>
            <a:ext cx="19397111" cy="2047238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80414" indent="0">
              <a:buNone/>
              <a:defRPr sz="8400" b="1"/>
            </a:lvl2pPr>
            <a:lvl3pPr marL="3760830" indent="0">
              <a:buNone/>
              <a:defRPr sz="7500" b="1"/>
            </a:lvl3pPr>
            <a:lvl4pPr marL="5641240" indent="0">
              <a:buNone/>
              <a:defRPr sz="6600" b="1"/>
            </a:lvl4pPr>
            <a:lvl5pPr marL="7521655" indent="0">
              <a:buNone/>
              <a:defRPr sz="6600" b="1"/>
            </a:lvl5pPr>
            <a:lvl6pPr marL="9402070" indent="0">
              <a:buNone/>
              <a:defRPr sz="6600" b="1"/>
            </a:lvl6pPr>
            <a:lvl7pPr marL="11282484" indent="0">
              <a:buNone/>
              <a:defRPr sz="6600" b="1"/>
            </a:lvl7pPr>
            <a:lvl8pPr marL="13162894" indent="0">
              <a:buNone/>
              <a:defRPr sz="6600" b="1"/>
            </a:lvl8pPr>
            <a:lvl9pPr marL="15043309" indent="0">
              <a:buNone/>
              <a:defRPr sz="6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038" y="6959600"/>
            <a:ext cx="19397111" cy="12644122"/>
          </a:xfrm>
        </p:spPr>
        <p:txBody>
          <a:bodyPr/>
          <a:lstStyle>
            <a:lvl1pPr>
              <a:defRPr sz="9700"/>
            </a:lvl1pPr>
            <a:lvl2pPr>
              <a:defRPr sz="84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00966" y="4912365"/>
            <a:ext cx="19404730" cy="2047238"/>
          </a:xfrm>
        </p:spPr>
        <p:txBody>
          <a:bodyPr anchor="b"/>
          <a:lstStyle>
            <a:lvl1pPr marL="0" indent="0">
              <a:buNone/>
              <a:defRPr sz="9700" b="1"/>
            </a:lvl1pPr>
            <a:lvl2pPr marL="1880414" indent="0">
              <a:buNone/>
              <a:defRPr sz="8400" b="1"/>
            </a:lvl2pPr>
            <a:lvl3pPr marL="3760830" indent="0">
              <a:buNone/>
              <a:defRPr sz="7500" b="1"/>
            </a:lvl3pPr>
            <a:lvl4pPr marL="5641240" indent="0">
              <a:buNone/>
              <a:defRPr sz="6600" b="1"/>
            </a:lvl4pPr>
            <a:lvl5pPr marL="7521655" indent="0">
              <a:buNone/>
              <a:defRPr sz="6600" b="1"/>
            </a:lvl5pPr>
            <a:lvl6pPr marL="9402070" indent="0">
              <a:buNone/>
              <a:defRPr sz="6600" b="1"/>
            </a:lvl6pPr>
            <a:lvl7pPr marL="11282484" indent="0">
              <a:buNone/>
              <a:defRPr sz="6600" b="1"/>
            </a:lvl7pPr>
            <a:lvl8pPr marL="13162894" indent="0">
              <a:buNone/>
              <a:defRPr sz="6600" b="1"/>
            </a:lvl8pPr>
            <a:lvl9pPr marL="15043309" indent="0">
              <a:buNone/>
              <a:defRPr sz="6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00966" y="6959600"/>
            <a:ext cx="19404730" cy="12644122"/>
          </a:xfrm>
        </p:spPr>
        <p:txBody>
          <a:bodyPr/>
          <a:lstStyle>
            <a:lvl1pPr>
              <a:defRPr sz="9700"/>
            </a:lvl1pPr>
            <a:lvl2pPr>
              <a:defRPr sz="8400"/>
            </a:lvl2pPr>
            <a:lvl3pPr>
              <a:defRPr sz="75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1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045" y="873763"/>
            <a:ext cx="14443036" cy="3718560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3966" y="873763"/>
            <a:ext cx="24541725" cy="18729961"/>
          </a:xfrm>
        </p:spPr>
        <p:txBody>
          <a:bodyPr/>
          <a:lstStyle>
            <a:lvl1pPr>
              <a:defRPr sz="13300"/>
            </a:lvl1pPr>
            <a:lvl2pPr>
              <a:defRPr sz="11500"/>
            </a:lvl2pPr>
            <a:lvl3pPr>
              <a:defRPr sz="97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5045" y="4592325"/>
            <a:ext cx="14443036" cy="15011401"/>
          </a:xfrm>
        </p:spPr>
        <p:txBody>
          <a:bodyPr/>
          <a:lstStyle>
            <a:lvl1pPr marL="0" indent="0">
              <a:buNone/>
              <a:defRPr sz="5800"/>
            </a:lvl1pPr>
            <a:lvl2pPr marL="1880414" indent="0">
              <a:buNone/>
              <a:defRPr sz="4900"/>
            </a:lvl2pPr>
            <a:lvl3pPr marL="3760830" indent="0">
              <a:buNone/>
              <a:defRPr sz="4000"/>
            </a:lvl3pPr>
            <a:lvl4pPr marL="5641240" indent="0">
              <a:buNone/>
              <a:defRPr sz="3500"/>
            </a:lvl4pPr>
            <a:lvl5pPr marL="7521655" indent="0">
              <a:buNone/>
              <a:defRPr sz="3500"/>
            </a:lvl5pPr>
            <a:lvl6pPr marL="9402070" indent="0">
              <a:buNone/>
              <a:defRPr sz="3500"/>
            </a:lvl6pPr>
            <a:lvl7pPr marL="11282484" indent="0">
              <a:buNone/>
              <a:defRPr sz="3500"/>
            </a:lvl7pPr>
            <a:lvl8pPr marL="13162894" indent="0">
              <a:buNone/>
              <a:defRPr sz="3500"/>
            </a:lvl8pPr>
            <a:lvl9pPr marL="15043309" indent="0">
              <a:buNone/>
              <a:defRPr sz="3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850" y="15361922"/>
            <a:ext cx="26340435" cy="1813563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4850" y="1960881"/>
            <a:ext cx="26340435" cy="13167360"/>
          </a:xfrm>
        </p:spPr>
        <p:txBody>
          <a:bodyPr/>
          <a:lstStyle>
            <a:lvl1pPr marL="0" indent="0">
              <a:buNone/>
              <a:defRPr sz="13300"/>
            </a:lvl1pPr>
            <a:lvl2pPr marL="1880414" indent="0">
              <a:buNone/>
              <a:defRPr sz="11500"/>
            </a:lvl2pPr>
            <a:lvl3pPr marL="3760830" indent="0">
              <a:buNone/>
              <a:defRPr sz="9700"/>
            </a:lvl3pPr>
            <a:lvl4pPr marL="5641240" indent="0">
              <a:buNone/>
              <a:defRPr sz="8400"/>
            </a:lvl4pPr>
            <a:lvl5pPr marL="7521655" indent="0">
              <a:buNone/>
              <a:defRPr sz="8400"/>
            </a:lvl5pPr>
            <a:lvl6pPr marL="9402070" indent="0">
              <a:buNone/>
              <a:defRPr sz="8400"/>
            </a:lvl6pPr>
            <a:lvl7pPr marL="11282484" indent="0">
              <a:buNone/>
              <a:defRPr sz="8400"/>
            </a:lvl7pPr>
            <a:lvl8pPr marL="13162894" indent="0">
              <a:buNone/>
              <a:defRPr sz="8400"/>
            </a:lvl8pPr>
            <a:lvl9pPr marL="15043309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4850" y="17175483"/>
            <a:ext cx="26340435" cy="2575557"/>
          </a:xfrm>
        </p:spPr>
        <p:txBody>
          <a:bodyPr/>
          <a:lstStyle>
            <a:lvl1pPr marL="0" indent="0">
              <a:buNone/>
              <a:defRPr sz="5800"/>
            </a:lvl1pPr>
            <a:lvl2pPr marL="1880414" indent="0">
              <a:buNone/>
              <a:defRPr sz="4900"/>
            </a:lvl2pPr>
            <a:lvl3pPr marL="3760830" indent="0">
              <a:buNone/>
              <a:defRPr sz="4000"/>
            </a:lvl3pPr>
            <a:lvl4pPr marL="5641240" indent="0">
              <a:buNone/>
              <a:defRPr sz="3500"/>
            </a:lvl4pPr>
            <a:lvl5pPr marL="7521655" indent="0">
              <a:buNone/>
              <a:defRPr sz="3500"/>
            </a:lvl5pPr>
            <a:lvl6pPr marL="9402070" indent="0">
              <a:buNone/>
              <a:defRPr sz="3500"/>
            </a:lvl6pPr>
            <a:lvl7pPr marL="11282484" indent="0">
              <a:buNone/>
              <a:defRPr sz="3500"/>
            </a:lvl7pPr>
            <a:lvl8pPr marL="13162894" indent="0">
              <a:buNone/>
              <a:defRPr sz="3500"/>
            </a:lvl8pPr>
            <a:lvl9pPr marL="15043309" indent="0">
              <a:buNone/>
              <a:defRPr sz="35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5038" y="878842"/>
            <a:ext cx="39510653" cy="3657600"/>
          </a:xfrm>
          <a:prstGeom prst="rect">
            <a:avLst/>
          </a:prstGeom>
        </p:spPr>
        <p:txBody>
          <a:bodyPr vert="horz" lIns="376082" tIns="188044" rIns="376082" bIns="188044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038" y="5120640"/>
            <a:ext cx="39510653" cy="14483082"/>
          </a:xfrm>
          <a:prstGeom prst="rect">
            <a:avLst/>
          </a:prstGeom>
        </p:spPr>
        <p:txBody>
          <a:bodyPr vert="horz" lIns="376082" tIns="188044" rIns="376082" bIns="188044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038" y="20340326"/>
            <a:ext cx="10243503" cy="1168401"/>
          </a:xfrm>
          <a:prstGeom prst="rect">
            <a:avLst/>
          </a:prstGeom>
        </p:spPr>
        <p:txBody>
          <a:bodyPr vert="horz" lIns="376082" tIns="188044" rIns="376082" bIns="188044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1A3B-F717-D84F-84B5-B371256A7D9D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9415" y="20340326"/>
            <a:ext cx="13901896" cy="1168401"/>
          </a:xfrm>
          <a:prstGeom prst="rect">
            <a:avLst/>
          </a:prstGeom>
        </p:spPr>
        <p:txBody>
          <a:bodyPr vert="horz" lIns="376082" tIns="188044" rIns="376082" bIns="188044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62188" y="20340326"/>
            <a:ext cx="10243503" cy="1168401"/>
          </a:xfrm>
          <a:prstGeom prst="rect">
            <a:avLst/>
          </a:prstGeom>
        </p:spPr>
        <p:txBody>
          <a:bodyPr vert="horz" lIns="376082" tIns="188044" rIns="376082" bIns="188044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6AB58-499B-0C44-84CB-C33E6BA3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2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80414" rtl="0" eaLnBrk="1" latinLnBrk="0" hangingPunct="1">
        <a:spcBef>
          <a:spcPct val="0"/>
        </a:spcBef>
        <a:buNone/>
        <a:defRPr sz="18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309" indent="-1410309" algn="l" defTabSz="1880414" rtl="0" eaLnBrk="1" latinLnBrk="0" hangingPunct="1">
        <a:spcBef>
          <a:spcPct val="20000"/>
        </a:spcBef>
        <a:buFont typeface="Arial"/>
        <a:buChar char="•"/>
        <a:defRPr sz="133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671" indent="-1175260" algn="l" defTabSz="1880414" rtl="0" eaLnBrk="1" latinLnBrk="0" hangingPunct="1">
        <a:spcBef>
          <a:spcPct val="20000"/>
        </a:spcBef>
        <a:buFont typeface="Arial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1033" indent="-940207" algn="l" defTabSz="188041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3pPr>
      <a:lvl4pPr marL="6581448" indent="-940207" algn="l" defTabSz="1880414" rtl="0" eaLnBrk="1" latinLnBrk="0" hangingPunct="1">
        <a:spcBef>
          <a:spcPct val="20000"/>
        </a:spcBef>
        <a:buFont typeface="Arial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461862" indent="-940207" algn="l" defTabSz="1880414" rtl="0" eaLnBrk="1" latinLnBrk="0" hangingPunct="1">
        <a:spcBef>
          <a:spcPct val="20000"/>
        </a:spcBef>
        <a:buFont typeface="Arial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2276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2687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3101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3516" indent="-940207" algn="l" defTabSz="1880414" rtl="0" eaLnBrk="1" latinLnBrk="0" hangingPunct="1">
        <a:spcBef>
          <a:spcPct val="20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880414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76083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64124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521655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402070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2484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2894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3309" algn="l" defTabSz="1880414" rtl="0" eaLnBrk="1" latinLnBrk="0" hangingPunct="1">
        <a:defRPr sz="7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7.png"/><Relationship Id="rId39" Type="http://schemas.openxmlformats.org/officeDocument/2006/relationships/image" Target="../media/image20.png"/><Relationship Id="rId21" Type="http://schemas.openxmlformats.org/officeDocument/2006/relationships/image" Target="../media/image2.png"/><Relationship Id="rId34" Type="http://schemas.openxmlformats.org/officeDocument/2006/relationships/image" Target="../media/image15.png"/><Relationship Id="rId42" Type="http://schemas.openxmlformats.org/officeDocument/2006/relationships/image" Target="../media/image23.png"/><Relationship Id="rId47" Type="http://schemas.openxmlformats.org/officeDocument/2006/relationships/image" Target="../media/image28.png"/><Relationship Id="rId50" Type="http://schemas.openxmlformats.org/officeDocument/2006/relationships/image" Target="../media/image31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image" Target="../media/image10.emf"/><Relationship Id="rId11" Type="http://schemas.openxmlformats.org/officeDocument/2006/relationships/tags" Target="../tags/tag11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45" Type="http://schemas.openxmlformats.org/officeDocument/2006/relationships/image" Target="../media/image26.png"/><Relationship Id="rId53" Type="http://schemas.openxmlformats.org/officeDocument/2006/relationships/image" Target="../media/image34.png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.xml"/><Relationship Id="rId31" Type="http://schemas.openxmlformats.org/officeDocument/2006/relationships/image" Target="../media/image12.png"/><Relationship Id="rId44" Type="http://schemas.openxmlformats.org/officeDocument/2006/relationships/image" Target="../media/image25.png"/><Relationship Id="rId52" Type="http://schemas.openxmlformats.org/officeDocument/2006/relationships/image" Target="../media/image3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image" Target="../media/image29.png"/><Relationship Id="rId8" Type="http://schemas.openxmlformats.org/officeDocument/2006/relationships/tags" Target="../tags/tag8.xml"/><Relationship Id="rId51" Type="http://schemas.openxmlformats.org/officeDocument/2006/relationships/image" Target="../media/image3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38" Type="http://schemas.openxmlformats.org/officeDocument/2006/relationships/image" Target="../media/image19.png"/><Relationship Id="rId46" Type="http://schemas.openxmlformats.org/officeDocument/2006/relationships/image" Target="../media/image27.png"/><Relationship Id="rId20" Type="http://schemas.openxmlformats.org/officeDocument/2006/relationships/image" Target="../media/image1.png"/><Relationship Id="rId41" Type="http://schemas.openxmlformats.org/officeDocument/2006/relationships/image" Target="../media/image22.png"/><Relationship Id="rId54" Type="http://schemas.openxmlformats.org/officeDocument/2006/relationships/image" Target="../media/image3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36" Type="http://schemas.openxmlformats.org/officeDocument/2006/relationships/image" Target="../media/image17.png"/><Relationship Id="rId4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41.png"/><Relationship Id="rId39" Type="http://schemas.openxmlformats.org/officeDocument/2006/relationships/image" Target="../media/image20.png"/><Relationship Id="rId21" Type="http://schemas.openxmlformats.org/officeDocument/2006/relationships/image" Target="../media/image4.png"/><Relationship Id="rId34" Type="http://schemas.openxmlformats.org/officeDocument/2006/relationships/image" Target="../media/image15.png"/><Relationship Id="rId42" Type="http://schemas.openxmlformats.org/officeDocument/2006/relationships/image" Target="../media/image23.png"/><Relationship Id="rId47" Type="http://schemas.openxmlformats.org/officeDocument/2006/relationships/image" Target="../media/image28.png"/><Relationship Id="rId50" Type="http://schemas.openxmlformats.org/officeDocument/2006/relationships/image" Target="../media/image43.png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9" Type="http://schemas.openxmlformats.org/officeDocument/2006/relationships/image" Target="../media/image11.png"/><Relationship Id="rId11" Type="http://schemas.openxmlformats.org/officeDocument/2006/relationships/tags" Target="../tags/tag28.xml"/><Relationship Id="rId24" Type="http://schemas.openxmlformats.org/officeDocument/2006/relationships/image" Target="../media/image7.png"/><Relationship Id="rId32" Type="http://schemas.openxmlformats.org/officeDocument/2006/relationships/image" Target="../media/image13.png"/><Relationship Id="rId37" Type="http://schemas.openxmlformats.org/officeDocument/2006/relationships/image" Target="../media/image18.png"/><Relationship Id="rId40" Type="http://schemas.openxmlformats.org/officeDocument/2006/relationships/image" Target="../media/image21.png"/><Relationship Id="rId45" Type="http://schemas.openxmlformats.org/officeDocument/2006/relationships/image" Target="../media/image42.png"/><Relationship Id="rId53" Type="http://schemas.openxmlformats.org/officeDocument/2006/relationships/image" Target="../media/image34.png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2.xml"/><Relationship Id="rId31" Type="http://schemas.openxmlformats.org/officeDocument/2006/relationships/image" Target="../media/image39.png"/><Relationship Id="rId44" Type="http://schemas.openxmlformats.org/officeDocument/2006/relationships/image" Target="../media/image25.png"/><Relationship Id="rId52" Type="http://schemas.openxmlformats.org/officeDocument/2006/relationships/image" Target="../media/image33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image" Target="../media/image5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image" Target="../media/image29.png"/><Relationship Id="rId8" Type="http://schemas.openxmlformats.org/officeDocument/2006/relationships/tags" Target="../tags/tag25.xml"/><Relationship Id="rId51" Type="http://schemas.openxmlformats.org/officeDocument/2006/relationships/image" Target="../media/image44.png"/><Relationship Id="rId3" Type="http://schemas.openxmlformats.org/officeDocument/2006/relationships/tags" Target="../tags/tag20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image" Target="../media/image8.png"/><Relationship Id="rId33" Type="http://schemas.openxmlformats.org/officeDocument/2006/relationships/image" Target="../media/image14.png"/><Relationship Id="rId38" Type="http://schemas.openxmlformats.org/officeDocument/2006/relationships/image" Target="../media/image19.png"/><Relationship Id="rId46" Type="http://schemas.openxmlformats.org/officeDocument/2006/relationships/image" Target="../media/image27.png"/><Relationship Id="rId20" Type="http://schemas.openxmlformats.org/officeDocument/2006/relationships/image" Target="../media/image3.png"/><Relationship Id="rId41" Type="http://schemas.openxmlformats.org/officeDocument/2006/relationships/image" Target="../media/image22.png"/><Relationship Id="rId54" Type="http://schemas.openxmlformats.org/officeDocument/2006/relationships/image" Target="../media/image45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5" Type="http://schemas.openxmlformats.org/officeDocument/2006/relationships/tags" Target="../tags/tag32.xml"/><Relationship Id="rId23" Type="http://schemas.openxmlformats.org/officeDocument/2006/relationships/image" Target="../media/image6.png"/><Relationship Id="rId28" Type="http://schemas.openxmlformats.org/officeDocument/2006/relationships/image" Target="../media/image10.emf"/><Relationship Id="rId36" Type="http://schemas.openxmlformats.org/officeDocument/2006/relationships/image" Target="../media/image17.png"/><Relationship Id="rId4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3" descr="C:\Users\SEOGI\projects\AGU2014\examples\figures\ampratio_freq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471" y="4459418"/>
            <a:ext cx="5184000" cy="38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SEOGI\projects\AGU2014\examples\figures\ampratio_time.png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4"/>
          <a:stretch/>
        </p:blipFill>
        <p:spPr bwMode="auto">
          <a:xfrm>
            <a:off x="19517321" y="4459418"/>
            <a:ext cx="4690301" cy="38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SEOGI\projects\AGU2014\examples\figures\sigtrue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18" y="13233095"/>
            <a:ext cx="7920000" cy="3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28988999" y="9646635"/>
            <a:ext cx="7920000" cy="6574467"/>
            <a:chOff x="29150363" y="9619741"/>
            <a:chExt cx="7920000" cy="6574467"/>
          </a:xfrm>
        </p:grpSpPr>
        <p:pic>
          <p:nvPicPr>
            <p:cNvPr id="1039" name="Picture 15" descr="C:\Users\SEOGI\projects\AGU2014\examples\figures\sigestTD.png"/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01"/>
            <a:stretch/>
          </p:blipFill>
          <p:spPr bwMode="auto">
            <a:xfrm>
              <a:off x="29150363" y="9806154"/>
              <a:ext cx="7920000" cy="301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SEOGI\projects\AGU2014\examples\figures\sigestFD.png"/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363" y="12894208"/>
              <a:ext cx="7920000" cy="33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29783734" y="9619741"/>
              <a:ext cx="21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TEM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783734" y="12645194"/>
              <a:ext cx="21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8" name="Picture 14" descr="C:\Users\SEOGI\projects\AGU2014\examples\figures\obspredTD_7_3mstx1.pn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" b="11897"/>
          <a:stretch/>
        </p:blipFill>
        <p:spPr bwMode="auto">
          <a:xfrm>
            <a:off x="37020466" y="4407444"/>
            <a:ext cx="6959116" cy="332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C:\Users\SEOGI\projects\AGU2014\examples\figures\obspredFDamp10Hztx1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" b="14178"/>
          <a:stretch/>
        </p:blipFill>
        <p:spPr bwMode="auto">
          <a:xfrm>
            <a:off x="37020466" y="8258895"/>
            <a:ext cx="6961371" cy="32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EqOHTjZ7qahxS0nwS5hkdsZpyM86sZOFITZ7z3bpVDlUJYOEtCwDSppsQI-xS_-ucukEW0H8CbDFOKa7faEyvsjckbHtXx6YM2WdcjhzlVfYln8trblYrw5asoGbVGP6ow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55" y="16495120"/>
            <a:ext cx="7456958" cy="49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3.googleusercontent.com/jey9HVsRAPyImOtzf0Bxl4qRKVOL-SDS7UNOEeRV9DHDrWXEgjrUsUr5W9gWp0mHi_D8oKl9Vd_Iyd-RUgieoa9r4oVC1w4H2dG2hqn3u0Daxc2lNrOVm5FiKcFKXEwpTw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621" y="14998255"/>
            <a:ext cx="7920000" cy="33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F_logo.ps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63" y="-1619052"/>
            <a:ext cx="5122479" cy="6629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2120" y="416339"/>
            <a:ext cx="25862421" cy="2641062"/>
          </a:xfrm>
          <a:prstGeom prst="rect">
            <a:avLst/>
          </a:prstGeom>
          <a:noFill/>
          <a:ln w="28575" cap="rnd" cmpd="sng">
            <a:solidFill>
              <a:srgbClr val="17375E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7200" dirty="0" smtClean="0">
                <a:latin typeface="Trebuchet MS"/>
                <a:cs typeface="Trebuchet MS"/>
              </a:rPr>
              <a:t>Moving between dimensions in electromagnetic inversions</a:t>
            </a:r>
            <a:endParaRPr lang="en-US" sz="3200" dirty="0" smtClean="0">
              <a:latin typeface="Trebuchet MS"/>
              <a:cs typeface="Trebuchet M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latin typeface="Trebuchet MS"/>
                <a:cs typeface="Trebuchet MS"/>
              </a:rPr>
              <a:t>Seogi</a:t>
            </a:r>
            <a:r>
              <a:rPr lang="en-US" sz="3200" dirty="0" smtClean="0">
                <a:latin typeface="Trebuchet MS"/>
                <a:cs typeface="Trebuchet MS"/>
              </a:rPr>
              <a:t> Kang, Rowan </a:t>
            </a:r>
            <a:r>
              <a:rPr lang="en-US" sz="3200" dirty="0" err="1" smtClean="0">
                <a:latin typeface="Trebuchet MS"/>
                <a:cs typeface="Trebuchet MS"/>
              </a:rPr>
              <a:t>Cockett</a:t>
            </a:r>
            <a:r>
              <a:rPr lang="en-US" sz="3200" dirty="0" smtClean="0">
                <a:latin typeface="Trebuchet MS"/>
                <a:cs typeface="Trebuchet MS"/>
              </a:rPr>
              <a:t>, </a:t>
            </a:r>
            <a:r>
              <a:rPr lang="en-US" sz="3200" dirty="0" smtClean="0">
                <a:latin typeface="Trebuchet MS"/>
                <a:cs typeface="Trebuchet MS"/>
              </a:rPr>
              <a:t>Lindsey </a:t>
            </a:r>
            <a:r>
              <a:rPr lang="en-US" sz="3200" dirty="0" smtClean="0">
                <a:latin typeface="Trebuchet MS"/>
                <a:cs typeface="Trebuchet MS"/>
              </a:rPr>
              <a:t>J. </a:t>
            </a:r>
            <a:r>
              <a:rPr lang="en-US" sz="3200" dirty="0" err="1" smtClean="0">
                <a:latin typeface="Trebuchet MS"/>
                <a:cs typeface="Trebuchet MS"/>
              </a:rPr>
              <a:t>Heagy</a:t>
            </a:r>
            <a:r>
              <a:rPr lang="en-US" sz="3200" dirty="0" smtClean="0">
                <a:latin typeface="Trebuchet MS"/>
                <a:cs typeface="Trebuchet MS"/>
              </a:rPr>
              <a:t> and Douglas W., Oldenburg</a:t>
            </a:r>
            <a:endParaRPr lang="en-US" sz="3200" dirty="0" smtClean="0">
              <a:latin typeface="Trebuchet MS"/>
              <a:cs typeface="Trebuchet M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Geophysical Inversion Facility (GIF), University of British Columbia, Canada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26536" y="16171911"/>
            <a:ext cx="14400000" cy="4297926"/>
          </a:xfrm>
          <a:prstGeom prst="rect">
            <a:avLst/>
          </a:prstGeom>
          <a:noFill/>
          <a:ln w="28575" cap="rnd" cmpd="sng">
            <a:solidFill>
              <a:srgbClr val="254061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latin typeface="Trebuchet MS"/>
                <a:cs typeface="Trebuchet MS"/>
              </a:rPr>
              <a:t>Conclusions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endParaRPr lang="en-US" sz="1800" dirty="0" smtClean="0">
              <a:latin typeface="Trebuchet MS"/>
              <a:cs typeface="Trebuchet MS"/>
            </a:endParaRP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>
                <a:latin typeface="Trebuchet MS"/>
                <a:cs typeface="Trebuchet MS"/>
              </a:rPr>
              <a:t>We are gearing towards recovering </a:t>
            </a:r>
            <a:r>
              <a:rPr lang="en-US" sz="1800" dirty="0" smtClean="0">
                <a:latin typeface="Trebuchet MS"/>
                <a:cs typeface="Trebuchet MS"/>
              </a:rPr>
              <a:t>a 3D </a:t>
            </a:r>
            <a:r>
              <a:rPr lang="en-US" sz="1800" dirty="0">
                <a:latin typeface="Trebuchet MS"/>
                <a:cs typeface="Trebuchet MS"/>
              </a:rPr>
              <a:t>conductivity distribution of the earth from EM data: 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3D </a:t>
            </a:r>
            <a:r>
              <a:rPr lang="en-US" sz="1800" dirty="0" smtClean="0">
                <a:latin typeface="Trebuchet MS"/>
                <a:cs typeface="Trebuchet MS"/>
              </a:rPr>
              <a:t>inversions are </a:t>
            </a:r>
            <a:r>
              <a:rPr lang="en-US" sz="1800" dirty="0">
                <a:latin typeface="Trebuchet MS"/>
                <a:cs typeface="Trebuchet MS"/>
              </a:rPr>
              <a:t>extremely non-unique inverse </a:t>
            </a:r>
            <a:r>
              <a:rPr lang="en-US" sz="1800" dirty="0" smtClean="0">
                <a:latin typeface="Trebuchet MS"/>
                <a:cs typeface="Trebuchet MS"/>
              </a:rPr>
              <a:t>problems: </a:t>
            </a:r>
            <a:r>
              <a:rPr lang="en-US" sz="1800" dirty="0">
                <a:latin typeface="Trebuchet MS"/>
                <a:cs typeface="Trebuchet MS"/>
              </a:rPr>
              <a:t>“Important to set right model space”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Geophysical </a:t>
            </a:r>
            <a:r>
              <a:rPr lang="en-US" sz="1800" dirty="0" smtClean="0">
                <a:latin typeface="Trebuchet MS"/>
                <a:cs typeface="Trebuchet MS"/>
              </a:rPr>
              <a:t>inversions </a:t>
            </a:r>
            <a:r>
              <a:rPr lang="en-US" sz="1800" dirty="0">
                <a:latin typeface="Trebuchet MS"/>
                <a:cs typeface="Trebuchet MS"/>
              </a:rPr>
              <a:t>should be iterative </a:t>
            </a:r>
            <a:r>
              <a:rPr lang="en-US" sz="1800" dirty="0" smtClean="0">
                <a:latin typeface="Trebuchet MS"/>
                <a:cs typeface="Trebuchet MS"/>
              </a:rPr>
              <a:t>processes: </a:t>
            </a:r>
            <a:r>
              <a:rPr lang="en-US" sz="1800" dirty="0">
                <a:latin typeface="Trebuchet MS"/>
                <a:cs typeface="Trebuchet MS"/>
              </a:rPr>
              <a:t>“Not one-click” </a:t>
            </a:r>
            <a:r>
              <a:rPr lang="en-US" sz="1800" dirty="0" smtClean="0">
                <a:latin typeface="Trebuchet MS"/>
                <a:cs typeface="Trebuchet MS"/>
              </a:rPr>
              <a:t>process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latin typeface="Trebuchet MS"/>
                <a:cs typeface="Trebuchet MS"/>
              </a:rPr>
              <a:t>Model </a:t>
            </a:r>
            <a:r>
              <a:rPr lang="en-US" sz="1800" dirty="0">
                <a:latin typeface="Trebuchet MS"/>
                <a:cs typeface="Trebuchet MS"/>
              </a:rPr>
              <a:t>space of geophysical </a:t>
            </a:r>
            <a:r>
              <a:rPr lang="en-US" sz="1800" dirty="0" smtClean="0">
                <a:latin typeface="Trebuchet MS"/>
                <a:cs typeface="Trebuchet MS"/>
              </a:rPr>
              <a:t>inversions </a:t>
            </a:r>
            <a:r>
              <a:rPr lang="en-US" sz="1800" dirty="0">
                <a:latin typeface="Trebuchet MS"/>
                <a:cs typeface="Trebuchet MS"/>
              </a:rPr>
              <a:t>can be different from </a:t>
            </a:r>
            <a:r>
              <a:rPr lang="en-US" sz="1800" dirty="0" err="1" smtClean="0">
                <a:latin typeface="Trebuchet MS"/>
                <a:cs typeface="Trebuchet MS"/>
              </a:rPr>
              <a:t>discretizations</a:t>
            </a:r>
            <a:r>
              <a:rPr lang="en-US" sz="1800" dirty="0" smtClean="0">
                <a:latin typeface="Trebuchet MS"/>
                <a:cs typeface="Trebuchet MS"/>
              </a:rPr>
              <a:t> </a:t>
            </a:r>
            <a:r>
              <a:rPr lang="en-US" sz="1800" dirty="0">
                <a:latin typeface="Trebuchet MS"/>
                <a:cs typeface="Trebuchet MS"/>
              </a:rPr>
              <a:t>for the forward problem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3D forward modeling mesh – model space can be 1D, 2D or 3D with mapping function</a:t>
            </a:r>
            <a:r>
              <a:rPr lang="en-US" sz="1800" dirty="0" smtClean="0">
                <a:latin typeface="Trebuchet MS"/>
                <a:cs typeface="Trebuchet MS"/>
              </a:rPr>
              <a:t>: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rebuchet MS"/>
                <a:cs typeface="Trebuchet MS"/>
              </a:rPr>
              <a:t>We can easily move from 1D to 3D or 2D to 3D with this mapping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latin typeface="Trebuchet MS"/>
                <a:cs typeface="Trebuchet MS"/>
              </a:rPr>
              <a:t>With this flexibility in model space of the EM inversion, we can effectively perform iterative inversion procedures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endParaRPr lang="en-US" sz="1800" dirty="0" smtClean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26536" y="20255814"/>
            <a:ext cx="14380319" cy="1538196"/>
          </a:xfrm>
          <a:prstGeom prst="rect">
            <a:avLst/>
          </a:prstGeom>
          <a:noFill/>
          <a:ln w="28575" cap="rnd" cmpd="sng">
            <a:solidFill>
              <a:srgbClr val="254061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latin typeface="Trebuchet MS"/>
                <a:cs typeface="Trebuchet MS"/>
              </a:rPr>
              <a:t>Acknowledgements</a:t>
            </a:r>
            <a:endParaRPr lang="en-US" sz="1800" dirty="0">
              <a:latin typeface="Trebuchet MS"/>
              <a:cs typeface="Trebuchet MS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 smtClean="0">
                <a:latin typeface="Trebuchet MS"/>
                <a:cs typeface="Trebuchet MS"/>
              </a:rPr>
              <a:t>Thank you for </a:t>
            </a:r>
            <a:r>
              <a:rPr lang="en-US" sz="1800" dirty="0" err="1" smtClean="0">
                <a:latin typeface="Trebuchet MS"/>
                <a:cs typeface="Trebuchet MS"/>
              </a:rPr>
              <a:t>Klara</a:t>
            </a:r>
            <a:r>
              <a:rPr lang="en-US" sz="1800" dirty="0" smtClean="0">
                <a:latin typeface="Trebuchet MS"/>
                <a:cs typeface="Trebuchet MS"/>
              </a:rPr>
              <a:t> </a:t>
            </a:r>
            <a:r>
              <a:rPr lang="en-US" sz="1800" dirty="0" err="1" smtClean="0">
                <a:latin typeface="Trebuchet MS"/>
                <a:cs typeface="Trebuchet MS"/>
              </a:rPr>
              <a:t>Steklova</a:t>
            </a:r>
            <a:r>
              <a:rPr lang="en-US" sz="1800" dirty="0" smtClean="0">
                <a:latin typeface="Trebuchet MS"/>
                <a:cs typeface="Trebuchet MS"/>
              </a:rPr>
              <a:t> for helpful discussion about </a:t>
            </a:r>
            <a:r>
              <a:rPr lang="en-US" sz="1800" dirty="0">
                <a:latin typeface="Trebuchet MS"/>
                <a:cs typeface="Trebuchet MS"/>
              </a:rPr>
              <a:t>hydrological problem and  </a:t>
            </a:r>
            <a:r>
              <a:rPr lang="en-US" sz="1800" dirty="0" err="1">
                <a:latin typeface="Trebuchet MS"/>
                <a:cs typeface="Trebuchet MS"/>
              </a:rPr>
              <a:t>SimPEG</a:t>
            </a:r>
            <a:r>
              <a:rPr lang="en-US" sz="1800" dirty="0">
                <a:latin typeface="Trebuchet MS"/>
                <a:cs typeface="Trebuchet MS"/>
              </a:rPr>
              <a:t> </a:t>
            </a:r>
            <a:r>
              <a:rPr lang="en-US" sz="1800" dirty="0" smtClean="0">
                <a:latin typeface="Trebuchet MS"/>
                <a:cs typeface="Trebuchet MS"/>
              </a:rPr>
              <a:t>developers. </a:t>
            </a:r>
            <a:r>
              <a:rPr lang="en-US" sz="1800" dirty="0">
                <a:latin typeface="Trebuchet MS"/>
                <a:cs typeface="Trebuchet MS"/>
              </a:rPr>
              <a:t>G</a:t>
            </a:r>
            <a:r>
              <a:rPr lang="en-US" sz="1800" dirty="0" smtClean="0">
                <a:latin typeface="Trebuchet MS"/>
                <a:cs typeface="Trebuchet MS"/>
              </a:rPr>
              <a:t>enerating 3D distribution of seawater intrusion model was </a:t>
            </a:r>
            <a:r>
              <a:rPr lang="en-US" sz="1800" dirty="0">
                <a:latin typeface="Trebuchet MS"/>
                <a:cs typeface="Trebuchet MS"/>
              </a:rPr>
              <a:t>performed using </a:t>
            </a:r>
            <a:r>
              <a:rPr lang="en-US" sz="1800" dirty="0" err="1" smtClean="0">
                <a:latin typeface="Trebuchet MS"/>
                <a:cs typeface="Trebuchet MS"/>
              </a:rPr>
              <a:t>GIFtools</a:t>
            </a:r>
            <a:r>
              <a:rPr lang="en-US" sz="1800" dirty="0" smtClean="0">
                <a:latin typeface="Trebuchet MS"/>
                <a:cs typeface="Trebuchet MS"/>
              </a:rPr>
              <a:t>. 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1026" name="Picture 2" descr="https://lh4.googleusercontent.com/0NvdAKbPL4zXwDgW0TkPGCNOpCi47yzraW35qsXqXn0EoARGng6_qE0PipK14MOzeHh5YgqA53xJB3pa_qtSlOiCwPPZf-BICc9-Qhayci6dAlLu0KfLPzp-UK_bhLnx1Q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12987486"/>
            <a:ext cx="6366297" cy="38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01" y="4104371"/>
            <a:ext cx="6692140" cy="634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4750363" y="8686800"/>
            <a:ext cx="14400000" cy="13102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직사각형 34"/>
          <p:cNvSpPr/>
          <p:nvPr/>
        </p:nvSpPr>
        <p:spPr>
          <a:xfrm>
            <a:off x="230464" y="3630965"/>
            <a:ext cx="14400000" cy="734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직사각형 35"/>
          <p:cNvSpPr/>
          <p:nvPr/>
        </p:nvSpPr>
        <p:spPr>
          <a:xfrm>
            <a:off x="230464" y="11201400"/>
            <a:ext cx="14400000" cy="10587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직사각형 36"/>
          <p:cNvSpPr/>
          <p:nvPr/>
        </p:nvSpPr>
        <p:spPr>
          <a:xfrm>
            <a:off x="14733504" y="3630964"/>
            <a:ext cx="14400000" cy="48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직사각형 37"/>
          <p:cNvSpPr/>
          <p:nvPr/>
        </p:nvSpPr>
        <p:spPr>
          <a:xfrm>
            <a:off x="29306855" y="3630965"/>
            <a:ext cx="14400000" cy="12349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259038" y="3643665"/>
            <a:ext cx="8060963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What is the model?</a:t>
            </a: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Maxwell’s equations in time and frequency domain can be expressed 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ompute forward responses: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    is Maxwell’s operator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    is electrical conductivity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et up an optimization problem: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he core of our optimization is the sensitivity function: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M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odel space can be generalized using mapping function: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And it’s derivative:       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39" y="11201400"/>
            <a:ext cx="143714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Hydrological problem</a:t>
            </a:r>
          </a:p>
          <a:p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Near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the ocean, sea water intrusion is serious problem due to the contamination of groundwater. </a:t>
            </a:r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generic question that we ask </a:t>
            </a: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here: “What is 3D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distribution of the intruded </a:t>
            </a: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seawater?”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Conductivity contrast between fresh groundwater and seawater is dramatic: ~3.03 S/m (sea water), ~0.01 S/m(ground water) </a:t>
            </a:r>
            <a:endParaRPr lang="en-CA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565" y="17068800"/>
            <a:ext cx="7161900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Ground Loop EM survey</a:t>
            </a:r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Due to the sensitivity of EM induction methods for a conductive body, loop EM surveys can be used to detect intruded seawater (Mills et al., 1988)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Time domain EM (TEM) is conventionally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used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Measure vertical component of b-field (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bz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Mostly considered as 1D problem: 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Data acquisition: ground loop source with multiple profile lines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Frequency domain EM (FEM) systems can be used as well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Multi-dimensional inversion can help to recover 3D distribution of the seawater saturation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60398" y="3657859"/>
            <a:ext cx="1437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panose="020B0603020202020204" pitchFamily="34" charset="0"/>
                <a:cs typeface="Arial" panose="020B0604020202020204" pitchFamily="34" charset="0"/>
              </a:rPr>
              <a:t>F</a:t>
            </a:r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easibility test: anomalous responses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33504" y="8686800"/>
            <a:ext cx="7216859" cy="798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Forward problem: 3D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3D mesh is used: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# of cells: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Nx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×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Ny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 ×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= 54 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×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44 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×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54 = 128304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Core cell size: dx,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dy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dz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= 20, 20, 20 m</a:t>
            </a:r>
          </a:p>
          <a:p>
            <a:pPr marL="285750"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Conductivity model includes intruded seawater, which is much more conducive (0.2 S/m) than surrounding (0.0033 S/m)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Two ground circular loops are deployed: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Radius of the loop: 250 m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Receivers are deployed only in the loop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M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easure vertical component of b-field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 optimal parameters: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Time range: 0.1-10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ms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(Step-off waveform)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Tx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frequency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: 1, 10, 100 Hz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We use </a:t>
            </a:r>
            <a:r>
              <a:rPr lang="en-US" sz="1800" dirty="0" err="1">
                <a:solidFill>
                  <a:prstClr val="black"/>
                </a:solidFill>
                <a:latin typeface="Trebuchet MS"/>
                <a:cs typeface="Trebuchet MS"/>
              </a:rPr>
              <a:t>SimPEG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-EM package, which uses </a:t>
            </a:r>
            <a:r>
              <a:rPr lang="en-US" sz="1800" dirty="0" err="1">
                <a:solidFill>
                  <a:prstClr val="black"/>
                </a:solidFill>
                <a:latin typeface="Trebuchet MS"/>
                <a:cs typeface="Trebuchet MS"/>
              </a:rPr>
              <a:t>SimPEG’s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 framework</a:t>
            </a:r>
            <a:endParaRPr lang="en-CA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Provides FEM and TEM  forward modeling and inversions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23" descr="C:\Users\SEOGI\projects\AGU2014\examples\figures\1DinvTD.png"/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r="8176"/>
          <a:stretch/>
        </p:blipFill>
        <p:spPr bwMode="auto">
          <a:xfrm>
            <a:off x="14999748" y="15056910"/>
            <a:ext cx="6908370" cy="3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 descr="https://lh5.googleusercontent.com/5Lsf0slxXwojJP7OSlkH9VnYXITlRRdYfmlWVVlAcC1KJh9nWG1Vjl3Rv7IWdbzRyCNOOavFkBSz8WvvKeD0H06CqXXWNNcdMKOTUOXhcU0Cl81DIa26nk88q2uWrZuBI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934" y="18281715"/>
            <a:ext cx="6253762" cy="32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5.googleusercontent.com/axF4PpvBGGEj9PbyEGg3dyj2zNTn9CZAmt78KozKBVqpHrwtbpuYTB_dxyDRNo-EK8FN50qYdy_72C1U45YHNW5YjzzgYuLWCYPMopwRsy9U0VLR3d1UbnKdx5X0RIRp-w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754" y="18330016"/>
            <a:ext cx="6120000" cy="3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9306855" y="3630964"/>
            <a:ext cx="745910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Inverse problem: 3D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For 3D inversion we use 2D grid of receiver points, which are only located in the circular loops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3D inversions are much more non-unique problems when compared to 1D and 2.5D inversions: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“We need a good initial guess and reference model and proper regularization”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Inversion results from 1D and 2.5D inversion can be valuable information for a 3D inversion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Exponential and active mappings are used: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Shows better data misfit compared 1D and 2D cases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We can reasonably recover 3D distribution of conductive seawater plume with both 3D TEM and FEM inversions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4" descr="C:\Users\SEOGI\AppData\Local\Temp\x10sctmp23.png"/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9124" r="30592" b="7716"/>
          <a:stretch/>
        </p:blipFill>
        <p:spPr bwMode="auto">
          <a:xfrm>
            <a:off x="36495316" y="11963498"/>
            <a:ext cx="3501296" cy="35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EOGI\Documents\simpegPaper\Poster\images\simpeg-logo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367" y="318676"/>
            <a:ext cx="6672600" cy="240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4751435" y="4455715"/>
            <a:ext cx="49666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We need responses sensitive to the intruded seawater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 1D model (with and without seawater)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Amplitude ratio: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Parameters: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time or frequency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Distance from the center of the loop (r)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Optimal parameters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: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0.1-10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ms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; 1-100 Hz (</a:t>
            </a:r>
            <a:r>
              <a:rPr lang="en-US" sz="1800" i="1" dirty="0" smtClean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and </a:t>
            </a:r>
            <a:r>
              <a:rPr lang="en-US" sz="1800" i="1" dirty="0" smtClean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0-200 m (distance from the center)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49" name="그림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99" y="5687781"/>
            <a:ext cx="3583975" cy="571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1031268" y="4394777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762018" y="4394777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1" name="Picture 17" descr="C:\Users\SEOGI\Documents\simpegPaper\Poster\images\simpeg-logo-block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949" y="16387544"/>
            <a:ext cx="2607870" cy="26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4369606" y="2482212"/>
            <a:ext cx="880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Simulation and Parameter </a:t>
            </a:r>
            <a:r>
              <a:rPr lang="en-US" sz="2400" dirty="0">
                <a:latin typeface="Trebuchet MS" panose="020B0603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stimation in Geophysics (</a:t>
            </a:r>
            <a:r>
              <a:rPr lang="en-US" sz="2400" dirty="0" err="1" smtClean="0">
                <a:latin typeface="Trebuchet MS" panose="020B0603020202020204" pitchFamily="34" charset="0"/>
                <a:cs typeface="Arial" panose="020B0604020202020204" pitchFamily="34" charset="0"/>
              </a:rPr>
              <a:t>SimPEG</a:t>
            </a:r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www.simpeg.xyz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085794" y="8731624"/>
            <a:ext cx="70460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Inverse problem: 1D and 2D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For 1D and 2.5D inversion,  use a profile line in the loops (black dots)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Exponential and 1 or 2D mappings used with active mapping: </a:t>
            </a: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1D stitched inversion (Conventional)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Recover 1D conductivity model for every stations and to make 2D-like model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Only recover reasonable model when we do not have multi-dimensional structures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2.5D inversion (Use 2D mapping function)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Shows better resolution in lateral variation of the conductivity model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Better data misfit, especially for frequency domain case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Still cannot explain responses from 3D structure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Thus, we need to change our model to 3D </a:t>
            </a: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98" y="4974684"/>
            <a:ext cx="1954126" cy="90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3" y="5150056"/>
            <a:ext cx="2337650" cy="6679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58" y="6330026"/>
            <a:ext cx="1317829" cy="2845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96" y="6607580"/>
            <a:ext cx="362403" cy="2470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7" y="6941445"/>
            <a:ext cx="133280" cy="10932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73" y="7512550"/>
            <a:ext cx="3314189" cy="5786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221" y="8623642"/>
            <a:ext cx="2442596" cy="50237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23" y="9676366"/>
            <a:ext cx="1344728" cy="2880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13" y="10107693"/>
            <a:ext cx="1700430" cy="61597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276" y="6318097"/>
            <a:ext cx="1901706" cy="25509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08" y="6607580"/>
            <a:ext cx="1901706" cy="2550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21612" y="9904507"/>
            <a:ext cx="316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Typical example: </a:t>
            </a:r>
            <a:endParaRPr lang="en-CA" dirty="0"/>
          </a:p>
        </p:txBody>
      </p:sp>
      <p:pic>
        <p:nvPicPr>
          <p:cNvPr id="13" name="그림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01" y="10452523"/>
            <a:ext cx="2205437" cy="2606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936" y="10994775"/>
            <a:ext cx="4927585" cy="26061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55" y="10260508"/>
            <a:ext cx="1004642" cy="605561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7435024" y="3852864"/>
            <a:ext cx="218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TEM: 7.3ms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435024" y="7738925"/>
            <a:ext cx="218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FEM: 10 Hz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2" descr="C:\Users\SEOGI\AppData\Local\Temp\x10sctmp22.png"/>
          <p:cNvPicPr>
            <a:picLocks noChangeAspect="1" noChangeArrowheads="1"/>
          </p:cNvPicPr>
          <p:nvPr/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9124" r="30592" b="7716"/>
          <a:stretch/>
        </p:blipFill>
        <p:spPr bwMode="auto">
          <a:xfrm>
            <a:off x="40006778" y="11963498"/>
            <a:ext cx="3501296" cy="35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9089" y="8101405"/>
            <a:ext cx="3687780" cy="260615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36495316" y="11597228"/>
            <a:ext cx="292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 intruded seawater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006777" y="11597228"/>
            <a:ext cx="3501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intruded seawater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그림 10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871" y="18866083"/>
            <a:ext cx="1344728" cy="28803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30765" y="4960892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9519" y="4960892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 descr="data:image/png;base64,iVBORw0KGgoAAAANSUhEUgAAAT8AAAHSCAYAAACafMz3AAAABHNCSVQICAgIfAhkiAAAAAlwSFlzAAAPYQAAD2EBqD+naQAAIABJREFUeJzs3Xl8U1X+//FXCoWWHWRHsOxWBmRRlGWgFFEQUUb9ggwICI6gMFp11MGVzQ3ZBpFxZ6cIMwOjgwIDFuUHrkVEFKSMLAqyVDZZZOv9/XGSNkmTNk2TNul9Px+PPNLce+7Jubfpp+fcc3IOiIiIiIiIiIiIiIiIiIiIiIiIiIiIiIiIiIiISDEbBewGzgCfAlcXa2lERIpAf+A3YAhwOfAacASoUZyFEhEJt8+AGW6vHcBPwGPFUxwRCaeY4i5AhCgDtAXWuG2znK87FEuJRCSsFPyM6kAp4KDX9kNA7aIvjoiEW+niLkCUquN8iEhk+tn58EvBz8gELgK1vLbXIvcFrFO3bt39+/fvL5KCiUhQ9mFGa/gNgAp+xjkgHbgOeNe5LQbojmcnCECd/fv3s2DBAhITE3NllJKSwvTp0wu8zf21r/ShVJj8Az02r3QF3Rdp168w7xEN168g5QxWOK/ftm3bGDRoUD1M60zBLwBTgbnAl8AXQAoQD8z2lTgxMZG2bdvm2l6lSpVc2wPZ5v7aV/pQKkz+gR6bV7qC7ou061eY94iG61eQcgYr3NcvEKVCkkvJ8C1wDHgS+Aumt3cgkOGVrg4wYsSIEdSp4/u2X8uWLYPa5nqdmprKgAEDClj8gvFVnlAfm1e6gu6LtOvnr0yhPK64rh9E9mcwv+N+/vlnXn/9dYDXyee+nxRMW8BKT0+3wqVPnz5hy9sOdP0KL5qvYXp6uoWpvORZRdRQFxGxJQW/CFQUTbaSTNev8OxwDRX8IpAdPnjhpOtXeHa4hgp+EpTMzNMsXLiJzMzTxV0UkaBoqEuQUlKgShXf++rXh1deyfv4UaPgxx/97x8wwDz82bsXRo/O+z1mzoQGDfzvT001D3/yOo9Vq7YzaFA7rrsunfh4//eVI/08XKL99+Gi8wico3CH21JbID09PT3sY8ki2cKFmxg0qB0LFqQzcKB9r4NEnk2bNtGuXTuAdsAmf+nU7BURW1LwExFbUvATEVtS8BMRW1LwExFbUvATEVtS8BMRW1LwExFbUvATEVtS8BMRW1LwExFbUvATEVtS8BMRW1LwExFbUvATEVtS8BMRW1LwExFbUvATEVvSGh5BsvsaHi5z5sA77/jfHy3nUVJ+HzqPwGkNj4LTGh5oDQ+JXFrDQ0QkDwp+ImJLCn4iYksKfiJiSwp+ImJLCn4iYksKfiJiSwp+ImJLCn4iYksKfiJiSwp+ImJLdgh+u4Esr8ejXmkaACuAU8BBYBJQquiKKCJFzQ6zuljAU8AbbttOuv1cChP49gMdgLrAPOA88EQRlVFEipgdan5ggt0ht8dpt33XA4nAIGALsBITLEdhj38OIrZkl+D3VyATM73NX/Bs0nbABL3DbttWA5WAFkVVQBEpWnao2cwA0oEjQCfgeaAO8LBzf23MfT53B932fV0EZRSRIhatwe8FcndaeLsc2AFMc9u2FTgLvI6pDZ53brfVpK4ZGfDrr4XLY9cu1/M2NvmdLlLEt4oVK9K0adNiLUO0/tFXB6rlk2YXOcHNXQvgG6A5kAGMB/oAbdzSNAT+59zmXfNrC6RXq/Z7YmM957GvV28A9eoNiOjpxjMyoFmzvI8LTAYQkozEpnbs2OE3AAb695Gamkqq15z5x44dY/369ZDPTM7RGvwKYyAwF7gEOA70BP6DaQq77vvdA7wI1CR3AI3qaew3bYJ27WDBAkhMLFxev/ySwSWXFLIKKbazbds2Bg0aRLj+hgKdxj5am72Butb5SAN+xXRuTAXmYwIfmM6N75zbHsUEwQnAK/iuOZYIiYlQ+M9d8TZbRAqjpAe/s0B/4BmgLPADJvhNdUuTBdwE/B34BDPQeQ7wdFEWVESKVkkPfl9hanv52Qv0DnNZRCSC2GWcn4iIBwU/EbElBT8RsSUFPxGxJQU/EbElBT8RsSUFPxGxJQU/EbElBT8RsSUFPxGxJQU/EbElBT8RsSUFPxGxJQU/EbElBT8RsaWSPp9f2KSkQJUqvvdF8hoe7lJTzcMfnUcOnUeOwp5HXFze+UPhzyMQdlzDo7BKxBoe6emhmMZepOBca2wU9xoeavaKiC0p+ImILSn4iYgtKfiJiC0p+ImILSn4iYgtKfiJiC0p+ImILSn4iYgtKfiJiC0p+ImILSn4iYgtKfiJiC0p+ImILSn4iYgtKfiJiC0p+ImILWka+yBpGntD52HoPHJoGvuSS9PYixSCprEXESlGCn4iYkvRHvyeADYCp4GjftI0AFYAp4CDwCSglFeaVsB64AywF3gkHIUVkcgR7cEvFngHmOVnfylM4CsNdACGAEOB8W5pKgGrgV2Y+3mPAGOBP4WjwCISGaI9+I0F/gZs9bP/eiARGARsAVYCTwGjyOnpHuj8eRiwDRNMZwAPhavQJcnu3buJiYlh7ty5xV0UyUdMTAzjxo3LM42dfp/RHvzy0wET9A67bVuNqe21cEvzMXDBK01zoHIRlLFYvPvuHGJiYjwetWrVIjk5mZUrVxYoL4fDgcMR3QMHFi1axN/+9rfiLkbYyxHo7ynaf5+BKOnj/Gpj7vO5O+i272vn8//ySHM8bKWLABMmTKBhw4ZYlsWBAweYM2cON954I++99x69e/fO9/iEhATOnDlD6dLR/VFatGgR3377LQ888IDKYROR+Il9AXg0nzSXAzsCzC+/f2FWgPmUSL169fIYazV8+HBq1arF4sWL8wx+Fy5cwLIsYmNjKVOmTFEUNezCUds5c+YM8fHxxV6OkuLUqVOUL18+JHlFYrN3Mia45fXYFWBePwO1vLa5Xh9we66dT5pcUlJSuPnmmz0eqXkNa48SlStXJi4uzqMm57oPNGXKFKZPn07jxo2Ji4tj27ZtPu8RDR06lIoVK7J//3769u1LxYoVqVmzJo888ghZWVke75eVlcX06dNp0aIF8fHx1K5dm5EjR3Ls2LF8y3rgwAHuuusuLr30UuLi4qhbty59+/Zlz5492Wn+/e9/07t3b+rVq0dcXBxNmjRh4sSJHuVISkri/fffzz6XmJgYGjZsCMCcOeb2wN69ez3ee926dcTExPDxxx975NOyZUvS09Pp0qUL5cuX5/HHHw9JOQDOnj3LM888Q5MmTYiLi6NBgwY89thjnDt3zqNsZ8+e5cEHH6RGjRpUqlSJW265hZ9++inf6+nPli1bGDp0KI0aNSI+Pp46deowfPhwjhw5kp0mLS2NmJgYli9fnuv4RYsWERMTw2effeax/dFHH+WSSy4hPj6eq6++mvfee89jv+vaf/zxx9x3333UrFmT+vXre6RJTU3N9XeYkpIS0HlFYs0v0/kIhU8ww2FqkHPfrwemKfudW5pnMdfiglua7eTR5J0+fXpUfsPD27Fjx8jMzMSyLA4dOsTLL7/M6dOnGTRoUK60s2fP5uzZs4wcOZKyZctStWpVLl68COSurVy8eJEbbriBa6+9lilTpvDf//6XKVOm0LhxY0aOHJmdbsSIEcydO5dhw4aRkpLCDz/8wMyZM/nqq6/YsGFDns3p2267je+++47777+fhIQEDh48yJo1a/jxxx+57LLLAJg7dy6VKlXi4YcfpkKFCqxdu5ann36aEydOMGnSJACefPJJHn30UX766SemT58OQIUKFQp8LR0OB7/88gs33ngjAwYMYPDgwdSqVSsk5cjKyuLmm29mw4YNjBgxgsTERLZs2cK0adPYsWMHy5Ytyy7H3XffzcKFCxk4cCAdO3Zk7dq1Ad3C8GfNmjXs2rWL4cOHU7t2bbZu3crrr7/Ot99+y6effgpAt27dqF+/PgsXLqRv374exy9cuJAmTZpwzTXXAPC//5m7TLt372bMmDGUL1+ed955h759+/LPf/4z1/GuwDd27FhOnTrlsW/AgAEM8Pqem9s3PEq0BkBr4GngBHCl87WrXhxDTi9vK+AGzP28iW55VMLUEOdiOkH6AyeBu/28Z1vASk9Pt6JRerplgWU988xsy+Fw5HrExcVZ8+bN8zhm165dlsPhsKpUqWJlZmb63Dd37tzsbUOGDLEcDoc1ceJEj7Rt27a1rrrqquzX69evtxwOh7V48WKPdKtWrbIcDoe1aNEiv+dx9OhRy+FwWFOmTMnzfM+cOZNr28iRI63y5ctb586dy97Wu3dvq2HDhrnSzp5trtOePXs8tqelpVkOh8P66KOPsrd17drVcjgc1uuvvx7ycsyfP98qVaqUtWHDBo/tr732muVwOKyNGzdalmVZmzdvthwOhzV69GiPdAMHDrQcDoc1bty4XHm78/X79FX2xYsXWw6Hw1q/fn32tscff9yKi4uzjh8/nr3t0KFDVmxsrMf7tm/f3gKsTz/91CPPTp06Wc2aNct+7br2Xbp0sbKysvIst7v09HQLczsrz9pJJDZ7C2I85rt7YzEB7ysgHfOdPoAs4CbgIqaGNx8T5J52y+MEZkhMQ+BL4CVgHPBm2EsfAWbNmsWaNWtYs2YNCxcupFu3bgwfPtyjJuFy2223cckllwSct3sND6Bz58788MMP2a+XLl1K5cqV6d69O5mZmdmPtm3bUr58edLS0vzmHR8fT5kyZUhLS8uziRzn9i36X3/9lczMTDp37szp06fZvn17wOcSqLi4OO66666Ql2Pp0qUkJibSvHlzj2vVrVs3wDTDAd5//30A7r//fo/jA20K+uJe9t9++43MzMzsWtxXX32VvW/w4MGcPXuWf/zjH9nb3nnnHS5cuJDdkjhy5AhffvklACdPnvQ4l+uvv56MjAx+/vlnj/f/05/+FJb7oJHY7C2Ioc5HXvYC+dX5vwG6hKA8Uad9+/Yezfc77riDNm3aMHr0aG666SZiY2Oz97nff8pPfHx8rkBZtWpVjh7N+SJORkYGx48fp2bNmj7zOHz4sM/tAGXLluXFF1/k4YcfplatWlx77bXcdNNNHk1NgG+//ZYnn3yStLQ0Tpw44ZHH8eOh78ivV6+ez6Z6YcuRkZHB9u3bqVGjRq59DoeDQ4cOAbBnzx5iYmJo3LixR5pmzZoV5DQ8HDlyhHHjxrF48eJcvxP3sjdv3pyrr76ahQsXMmzYMMA0eTt06ECjRo0A2LlzJ5Zl+hh79Ojh91zq1KmTva0gn7uCiPbgJyHmcDhISkpixowZ7Ny5k8TExOx9Bem1jInJv1GRlZVFzZo1WbRokc/9vv7Q3T3wwAP06dOH5cuXs2rVKp566imef/55PvzwQ1q3bs2xY8fo2rUrVapUYcKECdkdNenp6Tz22GO5Ol988VfjcN3r9ObrGoWiHFlZWbRq1YqpU6f63O/dERBK/fr145NPPuHRRx+ldevWVKhQgYsXL9KzZ89cZR88eDAPPPAA+/fv58yZM3z22We84jYPl3v6WbNm+QzK3oG7oL3lgVLwk1wuXDD9PidPngzr+zRu3Ji1a9fSsWNHj6ZVQTRq1IiHHnqIhx56iJ07d9K6dWumTJnC/PnzWbduHUeOHGH58uV07tw5+xjXDXd3/oJc1apVARPAGrhNYufeo5yfUJSjSZMmfP311yQnJ+f5XpdddhlZWVns3LnTI7B8//33AZfX3dGjR/nwww8ZP348Tz75ZPb2jIwMn+nvuOMOHnroIRYtWsTp06eJjY2lf//+2ftdNUDI3eooatF+z09C7Pz586xevZqyZct61PoKKpB7NP379+fixYtMmDAh174LFy7k2Rw8c+YMv/32m8e2Ro0aUaFCheyhH6VKmfkr3Gsb586dY9as3F8FL1++vM97h65ayEcffZS97eLFi7z++ut5nZqHUJSjX79+7Nu3jzfeeCPXvjNnznD69GkAbrzxRgBmzJjhkcbVe1xQvsqeV36XXHIJvXr1YsGCBSxatIhevXpRrVq17P01a9bM7onNzMw9qCOvWx2hppqfzb3//vt8950Z9XPo0CEWLVrEzp07GTNmTFDDPVxc93Xy0qVLF0aMGMHzzz/P5s2b6dGjB7GxsWRkZPCPf/yDGTNmcOutt/o89vvvv6d79+7079+fxMRESpcuzbJlyzh8+DB33HEHAJ06daJq1aoMGTIkuwNg/vz5PvO76qqrWLJkCQ8//DBXXXUVFSpUoE+fPrRo0YJrr72WMWPGcOTIEapWrcrixYv9Nnt9nXcoynHnnXeyZMkSRo4cSVpaGh07duTixYts376dpUuXsnr1atq2bcuVV17JgAEDmDVrFsePH6dDhw6sXbvWZy0zEJUqVaJLly5MmjSJ8+fPU7duXVavXs3u3bv9HjN48GBuv/12ACZOnJhr/1//+lduv/12+vfvz7333kvDhg05ePAgn3zyCfv27WPz5s1BlbWgFPyCFO3T2LtqZk89ldPxHRMTR8WKibRs+SrffHMPo0blfx5PPQWWBdOmgauTb/NmB7/95uDmmz3Pw9d3gMeM+TsbN7Zjw4bXWLXqCRyO0pQr15CaNe/ktdc6MWeO7/No0KABf/zjH1m7di2zZ8/n4sXSVKiQSJs2S5g9+w/Mng1QjcTE/7Bz58M8+eSTVKtWjUGDBpGcnEzPnj098tux4z7q1t3Myy/P5vz5aZQrl0D37n0AKFduIY0ajeCFF16gatWqDB8+nKSkJK6//vrs4/fuha1bHZw7Z87bkynHmTN5lyM1FT780F85HNSvv5wXXpjGvHnzWLZsGeXKlaNx48akpKTQtGlTwHyujh17m4SEGixZspDU1OVUr96dli1XYFn1+eabvH+f+/bl/n2WKbOIihX/zIsvvgJY9Ox5Ax988AF169b1mcepU30oXdr8ccyZczPz5nnuj4szHRidO3dmzpw5/PLLL9SqVYs2bdrwzDPPZJ/Hxo1gWQ6ff2uhmMZeCq5EjPOL0uJLFDh//rxVo0YN6+677/a53zUOL1x/Q3YZ5yciEWb58uVkZmYyePDg4i5KntTsFZGQ+Oyzz9iyZQsTJkygbdu2/P73vy/uIuVJNT8RCYlXX32V++67j9q1azPP+0ZfBFLNT0RCYvbs2cw2PU1RQTU/EbElBT8RsSUFPxGxJQU/EbElBT8RsSUFPxGxJQU/EbElBT8RsSUFPxGxJQU/EbElBT8RsSUFPxGxJQU/EbElBT8RsSVNaRWkaF/DA8yaEamp/vfrPHLoPHIU9jwCWaW0sOcRiPzXFxRvbYH09PT0Yl1zNFibNkG7dpCeDlFYfCkBNm3aRLt27QjX35Arf6AdsMlfOjV7RcSWFPxExJYU/ETElhT8RMSWFPxExJYU/ETElhT8RMSWFPxExJYU/ETElhT8RMSWFPxExJaiPfg9AWwETgNH/aTJ8vHo55WmFbAeOAPsBR4JR2FFJHJE+6wuscA7mAA4PI90Q4GVbq+Pu/1cCVjtfNyDCYRvA8eAN0JYVhGJINEe/MY6n4fmk+44cMjPvoGY6zAMuABsA1oDD6HgJ1JiRXuzN1CvAIeBz4C7vPZ1AD7GBD6X1UBzoHKRlE5Eily01/wC8TSwFnNf8AZgFlABeNm5vzbwP69jDrrtO46IlDiRGPxeAB7NJ83lwI4A85vo9vPXQDlMh4Yr+FkFKl0R+O9/Mzh06New5L1rl3neti0s2Yvka1uEfPgiMfhNxnQ45GVXIfL/AlMbjAXOAwcwNTx3tZzPB/xl0qNHCrGxnvPY16s3gHr1BhRquvHDhzP49NNmeR8cAoMGhf0tRPJUsWJFv/sCncY+NTWVVK85848dOxbQ+wc7jX0Z4GqgE9AQqO7cnokJTP8PE2TOB5l/QQ0FpgFVA0j7BPAgOWUeCTyLCXiu+37PAX2BK3wcH9Zp7Bcu3MSgQe24994FdOqUGPL8AcqXz3sNBpFwq1ixIk2bNg1L3oFOY1/Qml9bzHCQAYD/sG2cAFKB14GvCvg+gWoAVHM+lwKuxAT0DOAU0AcT1D4FfgN6AGOAl9zyWAQ8A7wFTAJ+B9wPpISpzAHp1CmRgQO1yIZIuAQa/K4AnscEkyzgE0xA+QLYB/yCCTrVgHqYWmEHTKAcAbyLCTqhbuyPBwY7f7YwQdYCumF6cM8B9wFTyQmKDwJvuuVxArge0yP8JaZXeJxXGhEpYQINflswQe4RYLHz57wscT7Xw9QS73fmERtEGfMylLzH+K1yPvLzDdAlBOURkSgRaPC7F5hDwe/h7cN0YMwAhhTwWBGRsAk0+BX2mw7nQpCHiEjI2OUbHiIiHkIxzi8G06Pq737e3hC8h4hISBUm+N0J/AVIzCMfCzMERUQkogQb/P6CGRN3DjMP3s94TgzgEnFfHRMRgeCD358xPbkdgJ9CVxwRkaIRbIdHDeAfKPCJSJQKNvhlENj3aEVEIlKwwW8q5ov/CaEriohI0Qn2nt9coA5m7YxZwGbMd2R9+TjI9xARCZtgg58Ds/BPFczkAv5oqIuIRKRgg9844K+YRYEWYSb91FAXEYkawQa/YZhp5K8CToauOCIiRSPY4FcVM7WVbQNfSgpUqeJ7X2Gmsf/JOXho40YYOND/8Xv3wujReb/HzJl5z9icmmoe/hTmPFxc0437o/PIofPIUdjzCESw09h/BuzErHlrN0Uyjf2CBemayVkkCIFOYx/sUJeJwB+cmYuIRJ1gm73VMAt7bwAWkPdQl3lBvoeISNgEG/xmu/08LI90Fgp+IhKBCtPbGwgNdRGRiBRs8JsTykKIiBQ1TWMvIrYUaPC7LATvFYo8RERCItDgl4FZfa15EO/RAngb840QEZGIEGjw+wtmCqttwJfAo8DvgfI+0lYAugFPYIbAfAP0Bh4ubGFFREIl0A6PGZhOjtHAn4AXnNstzPi+o87X1YCK5HxzZBfwODATG38VTkQiT0F6e08AzwHPY2p23YHOQEOgtjNNJqa29/+ANcC6UBVURCSUghnqYgEfOh8iIlFJQ11ExJYU/ETElhT8RMSWFPxsaM6cOcTExHg8atWqRXJyMitXrizu4kWk5557jn//+9/FXQwJoWC/2yslwIQJE2jYsCGWZXHgwAHmzJnDjTfeyHvvvUfv3r2Lu3gR5bnnnqNfv37ccsstxV0UCREFPxvr1auXx2zUw4cPp1atWixevFjBz4vD4cCyNElRSaLgF6SSsIbHypUwdmzOa8uqTFZWHB99VJqbbzbn0bDhZP71r3+xY8cOTp8+zRVXXMGYMWO47bbbPM7j8OH/8v334zh58luysi4QF1ePOnVuY/z4Z7PXWjh79izPPfccCxcu5KeffqJmzZr07j2AH3+cQExMmexyvPdeDAkJo6hWrTM7dozjwoXdtGnTmtdee42WLVvy6quvMnnyZPbt20eHDh3o23c2a9Z4fnX86NHP+P77Zzh69FPgPJ06Xc1zzz1Hx44ds9OMHTuW8ePHk5GRQe/eE/jhh39jWRZ16txKy5avUKpUfHZ5HA6YO3cuc+fOBWDIkCHMnp0zrWVJWfuipJyHhEdbwEpPT7fCYcGCdAuwFiwIT/6WZVmzZ8+2HA6HtXbtWuvw4cPWoUOHrK1bt1ojRoywSpcuba1ZsyY7bf369a3Ro0dbs2bNsqZPn25dc801lsPhsFasWJGdZuvWrVaZMmWs9u3bWy+//LL1+uuvW4888oiVlJSUnebixYvW9ddfb5UvX9566KGHrDfeeMP685//bMXGxlp9+/b1KJ/D4bBatWplNWjQwJo0aZL14osvWlWqVLEuu+wya+rUqVaLFi2sadOmWU899ZRVtmxZKzk52eP4tWvXWmXKlLE6depkTZs2zZo+fbp15ZVXWmXLlrU+//zz7HTPPPOM5XA4rLZt21q333679eqrr1p/+tOfLIfDYT322GPZ6RYsWGDFxcVZXbt2tRYuXGgtXLjQ+vTTT0P2+5DQSk83f0POv9WwuQYYhfke79N+HiVNiQl+3o+4uDhr3rx5Hml/++03j9fnz5+3WrZsaXXv3j1727Rp0yyHw2H98ssvft9z/vz5VqlSpawNGzZ4bH/ttdcsh8Nhbdy4MXubw+Gw4uPjrT179mRve/311y2Hw2HVqVPHOnnyZPb2xx9/3HI4HNbu3bsty7KsrKwsq2nTplavXr083ufMmTNWo0aNrOuvvz57myv43X333R5pb731Vqt69eoe2ypUqGDdddddfs9PIkegwa8wa3j8G+gUQNrxQb6HhNmsWbNo1qwZAAcPHmT+/PkMHz6cChUq8Ic//AGAsmXLZqc/evQoFy9epHPnzixevDh7e9WqVQFYvnw5Q4cOJSYm9yCCpUuXkpiYSPPmzcnMzMze3q1bNwDS0tLo0KFD9vbu3bvTwK1t1b59ewBuv/12ypcvn2v7rl27uOyyy9i8eTM7d+7kqaee8ngfgOTkZBYsWJCrbCNHjvR43blzZ5YtW8bJkyepUKFC7gsnJUKwwW8qJvCtA+YC+4ALISpToBKApzDfM64N7McspvQscN4tXQPg70ASZnKFucAY4KJbmlbAK5hF2A8DLwMvhbPwkaB9+/YeHR533HEHbdq0YfTo0fTp04fSpUvzn//8h4kTJ/L1119z9uzZ7LTuAa5///68+eab3H333fz1r3+le/fu3Hrrrdx+++04HGaOi4yMDLZv306NGjVylcPhcHD48GGPbQ28bipVrlwZgPr16/vcfvTo0ez3AXNPzheHw8Hx48ezj/P1Xq5gfvToUQW/EizY4HcT8AVwHZAVuuIUSHPM7DH3YNYQbomZc7A88IgzTSlgBSYwdgDqYhZUOo9pqgNUwqxEt9qZVyvM/IPHnPnZhsPhICkpiRkzZpCRkUFmZiY333wzSUlJ/P3vf6dOnTrExsby9ttvs2jRouzj4uLi+Pjjj0lLS2PFihWsXLmSd955h+TkZFavXk1MTAxZWVm0atWKqVOn+nzvSy+91ON1qVKlfKbzt91y9sRmZZmP4+TJk2ndurXPtO41x0DylJIp2OAXD3xE8QU+gFXOh8tuYDJwLznB73ogEUhfVPOLAAAgAElEQVTG1Oi2YGqLLwLPYGqrAzHXYZjz9TagNfAQNgt+ABcumAr8r7/+yj//+U/KlSvHqlWriI2NzU7z1ltvZdfoXBwOB8nJySQnJzNlyhSef/55nnjiCdatW0dycjJNmjTh66+/Jjk5Oazlb9y4MQAVK1YM6Xt5n69Ev2C/4fE1ptkZaaoAv7i97oAJeO5tqtWY2l4LtzQf49lsX42pWVbGRs6fP8/q1aspW7YsiYmJ2TUiV0AE2L17N8uXL/c4ztXkdHfllVcCZDeV+/Xrx759+3jjjdz/T86cOcPp06dDcg5XXXUVjRs3ZvLkyZw6dSrXfu/mdaDKly/v8zwlegVb8xsLvIsJHJ+ErDSF0wQz2ar7jNG1gYNe6Q667fva+fy/PNIcD20xI8f777/Pd999B8ChQ4dYtGgRO3fuZMyYMVSsWJGbbrqJadOm0bNnTwYMGMChQ4eYNWsWTZs2ZcuWLdn5jBs3jvXr19O7d28aNGiQna5+/fp07twZgDvvvJMlS5YwcuRI0tLS6NixIxcvXmT79u0sXbqU1atXe9x/DJbD4eDNN9+kV69etGjRgrvuuou6deuyb98+0tLSqFy5Mu+++26B823Xrh1r1qxh2rRp1KlTh0aNGmV3tkh0CjT4DcFzDV4H5l7aOmARkI6Z7NSXgi5a/gJmmvy8XI7nmiD1gJXAEuAtr7T5tVeCurGTkpJCFa9RzgMGDGBAFIy8dDXhnn46ZyRSXFwciYmJvPrqq9xzzz2A6Yl96623eOGFF3jwwQdp1KgRkyZNYteuXXzzzTfZx95yyy3s2bOHt99+m8zMTGrUqEFSUhLjxo2jYsWK2e+5fPlypk2bxrx581i2bBnlypWjcePGpKSk0LRp00Kfj0vXrl355JNPmDBhAjNnzuTkyZPUqVOHa665hhEjRngc568567196tSp3HPPPTz55JOcOXOGoUOHKvhFgNTUVFK9RlQfO3YspO+RFeTjoq/M8lEdaJbPI9YtfV1MIJzjI69xwFde2xo6y3al8/VcYJlXmm7ONL6avVE/zk+kJAv1OL9hAaYLhUznIxD1gDRMz/NdPvZ/gunVrUHOfb8emKbsd25pnsVciwtuabZTgpu8InYXaPCbE85CBKkeptm9G9O7W8tt3wHn82pMkJuPaUrXASZgxvS5xgIuwvT8vgVMAn4H3A+khLPwIlK8gu3wGIxZqGhLHmlaAm0o+D2/QPUAGgONgJ/ctluY8X1gmq43YQY5fwKcwgRy96/dncAMiXkFsyznYUxz+c0wlVtEIkCwwW8Opsc3r+B3CyaIhCv4zSGwGulezLrBefkG6FLI8ohIFAnnTM6lCLInVUQk3MIZ/FoDR8KYv4hI0ArS7E3DsyY3FDNZgLdSwKWYISVLgi2YiEg4FST4dfV6nYDvr7hZmBrfEuCBoEolIhJmBQl+7k3kLExnxrjQFid6lIRp7CNhunGdRw6dR46imMY+2KkqkoBdwJ7CvX1Uagukp6enh+S7qN4WLtzEoEHtWLAgnYEDwzoLt0iJtGnTJtq1awfQDtjkL12wQ13Wuf3swIy1q4T5RsQPQeYpIlJkCtPbWwWYgbm/l4GZ3GAncBT4GzabDkpEokuwNb+awP/DTCN1HDOx6UHMV8xaA38GegGdgUOFL6aISGgFW/N7HhP4XsAMa+kG3OF8ro+ZKbmJM52ISMQJtubXBzPu73Ef+05iFgi6xplORCTiBFvzK0/+Mzh/6kwnIhJxgg1+35L/Gh6XAVuDzF9EJKyCDX7PAv+HmVbKl+uB253pREQiTrD3/KqQs3Tkf4H15PT2dsGs5/sfZ7rBXseGa4orEZGABRv8Zrv93APfNcCbnA93Fgp+IhIBgg1+wa7pofn9RCQiFGYmZxGRqBXOyUxFRCJWYYPfrcBSzBoY/3PbfjlmtbR6hcxfRCQsgm32xgCLMcNZLOA3IM5t/zFy1sJ9rjAFFBEJh2Brfg9iAt+rQDXgJTznBjyAmfjgxkKVTkQkTIINfkMxa9zeh5nVxZedmHU8REQiTrDBrwnwcT5pfgGqB5m/iEhYBXvP7zfyn6y0AebeX4mkNTwMrRlh6DxyRMJ5hNNaYC8Q73w9FrOokUs1zAzP/y7aYhWJtoCVnp5uhcOCBekWYC1YEJ78RUq69HTzN+T8W/Ur2GbvDMwkpv90PrtrAiwnZ5p7EZGIE2yz99+Y2Zofw6zgdtq5/RA59/kmYGqIIiIRpzCDnMcAN2BmbzkNXARKAR9g1u94ptClExEJk2Brfi7/dT5ERKKKvtsrIrYUbM3vUqAvcBU59/gOA18Ay4CfC180EZHwCSb4jcdMWlDGx74hwGTMkpbjC1EuEZGwKmjwexbT0XEWmA+sI6eWVxdIAvphxv2VQp0eIhKhChL8GmFqfLuBnsAOH2neBiZi1vYYg5n0dFehSigiEgYF6fAYgqnN3YnvwOeyAxiECaxDgi+aiEj4FCT4dcKsw7shgLQbnGk7B1MoEZFwK0jwSwQ+K0D6zzEzOodLAvAW8ANmkPVOzL3GWK90WT4e/bzStMIsv3kG853lR8JUZhGJEAW551cF8/W1QB0CqhasOAXSHDOB6j2YwNcSeAMoT+7gNRRY6fbafQ7CSsBq5+MeTCB8GzMjzRthKLeIRICCBL94TC9voM6RM+tLOLgWTXfZjRlmcy+5g99x/AfugZjrMAy4AGwDWgMPoeAnUmKVtG94VMFMourtFcwg7M+Au7z2dcBMzHrBbdtqTM0yvzkLRSRKFXSc3yDg2gDTNqVoFylvAowGHvba/jRmdpnTmIkYZgEVgJed+2vjufIcwEG3ff6m6ReRKFbQ4NfE+QinFzDjCfNyOZ7Dbeph7uktwXSCuJvo9vPXQDlMs9gV/IoyQItIhCjoIOeiMBnT4ZAX94HTdYE0zGpx9wSQ/xeY2mAscB6z0lxtrzS1nM8H/GXSo0cKsbGe89jXqzeAevUGaBp7N3aZNl3nkaMozyM1NZVUrzc7dqzErp7hoR6mBrgQz6Uz8/IEkOn2eiTmPqH7P4LngO/8HK9p7EUiWLinsY8E9TDfLd6DacbWwtTg3GtxNwF3A7/DNNfvxXzt7mW3NIswPdNvAS2A/sD9wNSwll5EilVhJzMtTj2Axpjm+E9u2y3M1/DANGvvwwQyB5CBWXD9Tbf0J4DrMT3CX2J6hcd5pRGREiaag98c5yMv3mMB/fkG6FLI8ohIFInmZq+ISNAU/ETElhT8RMSWFPxExJYU/ETElhT8RMSWFPxExJYU/ETElhT8RMSWFPxExJYU/ETElhT8RMSWFPxExJYU/ETElqJ5SqtilZICVar43qdp7HOUtGnT/dF55IiE8whEoFO/S462QHp6ejpt2+Y5S3ZQFi7cxKBB7ViwIJ2BA0Ofv0hJt2nTJtq1awfQDtjkL52avSJiSwp+ImJLCn4iYksKfiJiSwp+ImJLCn4iYksKfiJiSwp+ImJLCn4iYksKfiJiSwp+ImJLCn4iYksKfiJiSwp+ImJLCn4iYksKfiJiSwp+ImJLCn4iYktawyNIWsPD0JoRhs4jRyScRyC0hkfBaQ0PkQimNTxERPKg4CcithTtwe9dYA9wBtgPzAPqeKVpAKwATgEHgUlAKa80rYD1znz2Ao+Er8giEgmiPfh9CPwf0Ay4DWgM/MttfylM4CsNdACGAEOB8W5pKgGrgV2Y+3mPAGOBP4W15CJSrKK9t3e6288/Ai8CyzBB7yJwPZAIJAOHgS3AU850zwAXgIGY6zDM+Xob0Bp4CHijKE5CRIpetNf83FXDBLI0TOADU9vbggl8Lqsxtb0Wbmk+xgQ+9zTNgcphLK+IFKOSEPxeBE4CmUBDoL/bvtqY+3zuDrrtCzSNiJQwkdjsfQF4NJ80lwM7nD9PwjRPEzBN2eVAF8By7s9vLKOVz36fUlJSqOI1ynnAgAEMKOzISxEJWGpqKqleI6qPHTsW0LGRGPwmA2/nk2aX28+/OB87MffrfsQ0ZTcCB4CrvY6t5Xw+4PbsXcPzTpPL9OnTwzLIWUQC56vC4TbIOU+RGPwynY9glPJ6/gR4HKhBzn2/HsBx4Du3NM9irsUFtzTbnelEpASK5nt+7YHRmJ7ZyzA9uqlABiagAazCBLn5mLF8NwATgFeA8840i4BzwFuYTpD+wP3A1KI4CREpHtEc/E4DfwDWYGppbwKbga7k1OCygJswvb+fYILgXOBpt3xOYIbENAS+BF4CxjnzE5ESKhKbvYHaCnQPIN1eoHc+ab7BdJKIiE1Ec81PRCRoCn4iYksKfiJiSwp+ImJLCn4iYksKfiJiSwp+ImJLCn4iYkvRPMi5WGnpSkNLJRo6jxyRcB6B0NKVBaelK0UimJauFBHJg4KfiNiSgp+I2JKCn4jYkoKfiNiSgp+I2JKCn4jYkoKfiNiSgp+I2JKCn4jYkoKfiNiSgp+I2JKCn4jYkoKfiNiSgp+I2JKCn4jYkoKfiNiSgp+I2JKCn4jYkoKfiNiSgp+I2JKCn4jYkoKfiNiSgp+I2JKCn4jYkoKfiNiSgp+I2FLp4i5AIb0LXAnUBI4Ca4DHgJ/d0mT5OO4OYInb61bAK8BVwGHgZeClMJQ3amRkZPDrr78WdzFE/KpYsSJNmzYN+vhoD34fAhMxwe5SYDLwL6CDV7qhwEq318fdfq4ErHY+7sEEwreBY8Ab4Sh0pMvIyKBZs2bFXQyRfO3YsSPoABjtwW+6288/Ai8Cy4BSwEW3fceBQ37yGIi5DsOAC8A2oDXwEDYNfq4a34IFC0hMTCzm0ojktm3bNgYNGlSo1km0Bz931TCBLA3PwAemSfsm8APwKjDbbV8H4GNM4HNZjWk+V8azlpgtJQWqVPFdkPr14ZVX8i7sqFHw44+5t//0k3neuBEGDvR//N69MHp03u8xcyY0aOB/f2qqeXg7dsw8JyYm0rZt27zfRCRKlYTg9yIwCigHfAn08tr/NLAWOA3cAMwCKmDu6wHUBv7ndcxBt30+g9/06VCYuOAvOC5cCIMGQceOeR/foAG8+27w7w8wYIB5eNu0Cdq1K1zeIpEuEnt7X8B0UuT1cL8hNQnTTL0eOAssBxxu+ycCnwBfO9O+CDzitt8Kx0mISGSLxJrfZEyHQ152uf38i/OxE3O/7kdMU3ajn2O/wNQGY4HzwAFMDc9dLefzAX8FSElJoYpXu3fAgAEM8FWVEpGwWLlyJWPHjvXYdsx13yYfkRj8Mp2PYJTyevalNXAEE/jA1AqfxVwL132/HsB2/DR5AaZPn677YSXEunXrSE5O5tixY1SqVMlvuoSEBB588EEeeOCBgPPu1q0bbdq0YerUqaEoasjFxMSwfPlybr755uIuSlB69uzJ448/7rFt06ZNtAvgvk0kNnsD1R4YjQlmlwHJQCqQgQloADcBdwO/A5oA9wJjyLnfB7AIOAe8BbQA+gP3A5H5aRW/Xn31VSpVqkRWVs7QzpMnTxIbG0u3bt080q5bt46YmBh27dpFp06dOHDgQHbgmzNnDlWrVs2Vv8PhwOFw5Nqel2XLljFhwoSA0+/evZuYmBi2bNlSoPcJ1oEDB+jZs2eRvFekiebgdxr4A2Zg83ZMb+5moCs5NbjzwH2YJvBXwJ+AB4HxbvmcwNwvbIjpMHkJGOfMT6JIcnIyJ0+e5Isvvsjetn79eurUqcPnn3/O2bNns7enpaVx2WWX0bBhQ2JjY6lZs2ZYylSlShXKly9f4OMsK+9b0efOnQu2SB5q1qxJmTJlQpJXtInm4LcV6A5UB+KBRpheX/f7dKuAtpiBzBWdP79B7k6Ob4AuznwaYPNvd0SrZs2aUadOHdatW5e9bd26ddxyyy0kJCTw6aefemx31QZdtcATJ06wbt06hg0bxvHjx4mJiSEmJobx43P+V546dYphw4ZRqVIlLrvsMt54I++hoElJSTz44IPZrxMSEnj++ef95tGoUSMA2rRpQ0xMDMnJyQAMHTqUP/zhDzz77LPUrVs3e/xlTEwM73p1+1epUoW5c+cCJkiOHj2aunXrEh8fT0JCAi+88EJ2Wu/jv/nmG5KTkylXrhzVq1dnxIgRnDp1Knu/qxyTJ0+mbt26VK9endGjR3PhgvtIsegQzcFPJJdu3bqRlpaW/XrdunUkJSXRtWvX7O1nzpzh888/z9UUBujUqRPTp0+nUqVKHDhwgAMHDvCXv/wFMLWxKVOm0L59ezZv3sx9993Hvffey44dO/yWx1dTOa88Pv/8cwDWrl3LgQMH+Ne//pV93Nq1a8nIyGDt2rX85z//Ceg9Z8yYwXvvvcfSpUvZsWMHCxcuJCEhwedxp06d4oYbbuCSSy7hyy+/ZOnSpaxZs4bRXgNK09LS2LVrF+vWrWPu3LnMmTOHOXPm+C1PpIrEDg+JEqdPn2b79u0hzfPyyy+nXLlyQR/vqmllZWVx6tQpvvrqK5KSkjh//jyvvvoqAJ988glnz571GfxiY2OpVKkSDocjV1PY4XDQu3dvRo4cCcBjjz3GtGnTSEtLC/jrgPnlUb16dQAuueSSXO9foUIF3nzzTUqXDvzP9scff6Rp06Z06tQJgPr16/tNu2jRIs6ePcu8efOIj4/niiuuYObMmfTp04dJkyZRo0YNAKpVq8bMmTNxOBw0a9aM3r17s3btWu6+++6AyxUJFPwkaNu3bw+oV60g0tPTC9WLnpSUxKlTp/j88885cuQIzZo145JLLqFLly7cddddnD17lnXr1tG4cWMuvfTSAuffqlUrj9e1a9fm8OHDRZJHy5YtCxT4wDRTe/ToQfPmzenZsyc33XQTPXr08Jl227ZttG7dmvj4+OxtHTt2JCsri++//z47+LVo0cKjNlu7dm22bt1aoHJFAgU/Cdrll19Oenp6yPMsjCZNmnDppZeSlpbG0aNHSUpKAqBu3brUr1+fjRs3kpaWln0vraBiY2M9XjscDo/e5XDm4atG7HA4cnWOnD9/PvvnNm3asGvXLj744APWrFlDv379uO6661i6dKnP98ivowXIFYCDuQaRQMFPglauXLmIHOvYrVs31q1bx9GjR3n00Uezt3fp0oX333+fL774glGjRvk9vkyZMly86P318KLh6nkN9P1r1KjB/v37s19nZGRw+vRpjzQVK1akX79+9OvXj9tvv52ePXty7NixXIP0r7jiCubOncvp06ezA+2GDRuIiYmhefPmhTmtiKQODylxunXrxvr169m8eTNdu3bN3t61a1dee+01zp8/7/N+n0tCQgInT57kww8/JDMzkzNnzvhNm19NybKsAqWpWbMm8fHxfPDBBxw8eJATJ07keWxycjIzZ85k8+bNfPnll4wcOdKjZjl16lQWL17M9u3b2bFjB0uWLKFOnTq5Ah/AwIEDiYuLY8iQIXz77bekpaXx5z//mcGDB2c3eUsSBT8pcbp168Zvv/1G06ZNPf5ou3btysmTJ2nevDm1atXyOMb9HlbHjh0ZOXIk/fv3p2bNmrz0kv+RT/kNeg5kYLR7mtKlSzNjxgxee+016tWrR9++ffPMZ8qUKdSvX5/f//73DBo0iEceecSjeVypUiUmTZrE1VdfTfv27dm7dy/vv/++z3LEx8ezatUqjhw5wtVXX83//d//0aNHD2bOnJnn+QQz+FuiU1vASk9Pt8JhwYJ0C7AWLAhP/oFITzdlCNc5ihRWXp9R1z7n36pfqvmJiC0p+ImILSn4iYgtKfiJiC0p+ImILSn4iYgtKfiJiC0p+ImILSn4iYgtKfiJ7bnP5JyXhIQE/va3vxVRqfLnaxbnSBHoNS1OCn5SYkTiAkbBSEhIYMaMGfmmK+jiQ/7OKxy8r2kkUvCTEiMSFzAKhq85+nwJ1+JD7vMBBivSrqkvCn5SYkTCAkb5LQDkvaARQN++fbnrrruy9+/Zs4cHH3yQmJgYSpXyvwS1e7PXteTlsmXL6NatG+XLl6d169bZ55zXeSUkJDBx4kQGDx5M5cqVGTFihM9m6+bNm4mJiWHv3r0A7Nmzhz59+lCtWjUqVKjA7373Oz744INc19Tln//8Jy1atCAuLo6GDRvmWss4v8WdQk3BT0qU4lzAKJAFgPKbEmrZsmVceumlTJgwgQMHDvDzzz8X6PyfeOIJHn30UTZv3kyzZs0YMGAAWVlZeZ4XwOTJk2nTpg2bN2/mqaeeCui9Ro0axfnz51m/fj1bt25l0qRJVKhQwWfa9PR0+vfvzx//+Ee2bt3K2LFjeeqpp7JXmXMp6AJRhaGZnCVop09DiNcv4vLLoRDrFxXLAkbr1q2jWbNmAS8A5IurmVu1alVKlSpFxYoVg2o2PvLII/Tq1QuAcePG0aJFC3bu3EmzZs38nhdA9+7dPWqke/bsyfe9fvzxR2677TZatGgB4HdVODCTql533XU88cQTgFlu4LvvvuOll15iyJAhQGgWiCoIBT8J2vbtEOL1i0hPh8LMjF8cCxgdOnQICHwBoHByL1/t2rUBOHToUJ7Bw+FwcNVVVxX4ve6//37uvfdeVq9ezXXXXcdtt91Gy5Ytfabdvn179sSsLh07dmT69OlYlpVd8w3FAlGBUvCToF1+uQlWoc6zMIp7AaP8OipiYmJypTl37lzIepHdy+fKM5DFhcqXL+/xOibG3BFzL6t3R8jw4cO54YYbWLFiBatXr+b5559nypQpudb5dQmkEycUC0QFSsFPglauXOFqaeFSXAsYBbIAkPeCQxcvXmTr1q0e0+qHawGlguTrqqXu37+fypUrA6bDw9ull17KiBEjGDFiBI8//jhvvPGGz+CXmJjIhg0bPLZt2LCB5s2bF9sU+OrwkBKnuBYwCmQBoOTkZFasWMH777/P9u3buffeezl+/Hiu9//oo4/Yv38/mZmZwV6GQp1X06ZNqV+/PmPHjmXnzp2sWLGCKVOmeKRJSUlh9erV7Nq1i02bNvHhhx9yxRVX+Mzv4YcfZu3atUycOJEdO3Ywd+5cXnnlFY9OF18CqS0GS8FPSpziWsAokAWAhg0bxpAhQxg8eDDdunWjSZMmuQLx+PHj2b17N40bN85Vzrz4qkEFe16lS5cmNTWV7du306pVK1566SWeffZZj/yysrIYNWoUV1xxBb169eLyyy9n1qxZPt+7TZs2LFmyhMWLF9OyZUvGjh3LhAkTGDx4cIHPSYqPFjASKWZawEhEJEgKfiJiSwp+ImJLCn4iYksKfiJiSwp+ImJL+oaH+LVt27biLoKIT6H4bCr4SS4VK1YEYNCgQcVcEpG8uT6rwSgpwa8s8BnQCmgNbHHb1wD4O5AEnATmAmMA9y85tgJeAa4CDgMvA/6Hv5dwTZs2ZceOHfz666/FXZSgrFy5skDTu0tu0XANK1asSNOmTYM+vqQEv0nAPkwQc1cKWAHsBzoAdYF5wHngCWeaSsBq5+MeZx5vA8cAv9PIpqRAlSq+99WvD6+8kneBR42CH3/Mvf2nn8zzxo0wcKD/4/fuBT+TZ2SbORMaNPC/PzXVPHxrWqjzcBkwwDz8Ccd5fP75WD799PHs19F6Ht6K8jy8r6G7aDgPu+gFfAskAll4BsBewAXAfSK1EZjA5gr89wKZeP4jeB7wd1OhxH+9Ldr16dOnuIsQ9aL5Gtrl6221gNeBOwFfU1R0wDSB3WdDXI2p7bVwS/MxJki6p2kOVC5ogVJ9/MsLZJuvNOFSmPcK9Ni80hV0X6Rdv8K8n65f4d4vlOWM5uDnAOZg7udt8pOmNnDQa9tBt32BpglYNHz4FPwKT8GvcCIh+EXiPb8XgEfzSZMI3ABUcKZ35z0HTn5z4gQ1YZi/rvZjx46xadOmAm9zvd61y+S7a9c2NvkL6YXkqzyhPjavdAXdV5DrV5AyFkaw7xEN168g5QxWOK9fNA/Rqg40y+cRCyzDNFXPuz2ynM+znXmNB77yyr+hM92VztdznXm56+ZM46vZWwf4CRM09dBDj8h8/IT5W/UrEmt+mc5Hfu4np8cWoB6wCuiHGfYCsBF4HNPh4brv1wM4DnznfP0J8CzmWlxwS7Pdmc7bz8DV5HNhRaRY/ex82EICuXt7YzAdHiud22/A3M+b6JamEuYizcV0gvTHjAe8O+wlFhEJgQTMwGXvsX4NMGP9TgGHMGMCvTt6WmJ6fM8Ae4FHwllQERERERERERERES9VgC8ww3i+BfL5Vql4qQ+sw1y7r4Hbi7U00WkZcARYWtwFEXuJAeKcP5cDduH5/WXJW21yOsZqYcaExRdfcaJSV+Amojj4RfPX2+wsC/jN+XM8cNbtteTvADnTnh3EjCutVnzFiUofYYaERS0Fv+hVGdNk2wvMAKJz8r3i1w7zd7CvuAsiIgVTE3PvqklxFyQKVQO2AtcWd0GiVBJq9ko+ugDvYWoXWcAtPtKMAnZjBlp/ivkKnct9mM6NTeTc63M5hLl53zqUBY4w4bh+ZTE37Z93pi/JwvX5s8JQVilhemImWeiL+fDd7LW/P+ae3RDgcuA1TE+av06MmoBr8YLKmPtXzUJb5IgS6uvnAFKBZ8JR2AgU6uvnkkQU1/yk6Pn68H2GuW/n4sD0QD7mJ4+rMf+JNzufB4e4jJEsFNevM+arkJsw1+8rcia3LelCcf0A1mBaHaeAH4FrQlhGKaG8P3xlMNNweX8g5wDLi6hM0UTXr3B0/Zx0z6/4VccstOQ9m/QhgphJ2oZ0/QrHttdPwU9EbEnBr/hlYu4/1fLaXgsbTcZYCLp+hWPb66fgV/zOAenAdW7bYoDumFmmJW+6foWj6ydhVR4zDq815oZzivPn+s79/TDjqwZjFmd6DfgFfV/XRdevcHT9pNgkYT50WZgmhuvnt93SuAaZ/ob5j3s14pKErl9hJKHrJyIiIiIiIiIiIiIiIiIiIiIiIiIiIiIiIiIiEglKFXcBpERKAn5w/vxRMZbDJYnClycUeRRWHYwAloIAAAiASURBVMyawwDri6kMgaqGmRC1ErC2mMvik6a0ii7tgLeADMyC0aeBncA8PKckihRFubpXFpCWT5pQlMc7j93ArhDkG4ixmIkHZnhtdwCDgA8xs7GcxQTJTcArmNXb/JmJmdaqUojLesSZ9/1A3RDnLTYSA0zF/IGfBT4AXgKew6xCdti578niKqCXJEx5ni7C98zC/PH7Eo9Z3a5aIfL3l8ducmqE4dQAuIBZatPbbMz5Z2LW3ngW83n5EBMs5+WR715gdSgL6qYWZn0Q72AtErDnMB/udKChj/1lgYec6SJBEpEV/MJpN0UT/MZhzvF3Xtt/T85no4KP4yoDHfzk2dZ57KgQldGXVZhaoPd60yL5aoL5j3+I/CeXLOP1ujowHdMs+w2zSM07+F6mcQ7mDyEB01TZ7jxmNyaIOXwcEw+8gFm68AzwDXA3voNfgnPbbD9l99dsrYhZX3cLZpnEY5jm3HigNJ5z1Xk/hjjzcKVxX6d3J3DCeQ6+vOs8pomfPFzn4+vxDGYm5CxMs9OXxs79K/3s97YH+M7H9ked+dwfYD7uXAG1vts21++hHrAIU5s8AfyHnH+8V2BWdjvi3LcUs5a0L8Oded4RRPnE5iZiPjwTCnhcDcwfeBbmhvOzmCbyecz9wk5e6ec40y7FBNq3gGmY4JflLIe7GOC/zn2bMc2xN4BfgffwH/zexjdfNbeawDZyajYvAVOA9zGBuRJwGSbYZGFqYE+7PVo580nyUR7XMQN8lKU65j7YRrdt3nlUduZx1Plwf1/XPbYdzn2+Auzzzvxu9bHPW1Nn2rd87BtG3kE2L19jrqs71+/zB2AD5pq7/hH8AFwJHMc0lSdhfmeuz5gvVzj3vxFE+cTm0jAfnm4FPO5tfAetXs7tO/Cszc1xbt+J52I2l2D+wx8HYt22D3WmX+GVz+8wgSkUwe8f+A/8NfAcrZBXszfJR3lcNa8VPtKPdu67N588IO9m71+cxwz22l4a2I9ZICiQERd3OfO5z8e+epja8EVgAXAb5v5gfhKceT7ltd1Ve53stf0V5/bjwJ+99v3Hua+Nj/eJwfxD9FVrFcnTNswHu2kBjimDaYYewve9llWYD2tnt21z8Gwq4mOfe3PZ9R+/tY/0b1D44FebnCAdSIAoaPADU7M5R+7bCZ9hArh754a/PHbjP/hVd+bzsdf2W5x5veDnOG/jnelv8bO/Ozk1dNfjELAY//80H3Cma+W13RXgvD83ncn5fXgbhP/PDpjRCaf97Cs2GupSMl2O6QT5HPPH522d8/lKH/u8m0EAPzmfq7htuxLTfN7sI/3/C6iUebvK+ZyGCf7hMB9TC3Nv+jbFrF+xElPjLYxM4J+YwNHcbfvdmCEzbwaYT3Xn81E/+9diarI9MIFyBaaW3o+cWx7ebsHcR9ziY18GuT83rvGFvtK79vkb0vIL5vNY3s/+YqHgF/kOYJqVlxbgGNeYrYN+9v/slc7dCR/bLjif3WtglTFDbHzx974FUdn5vC8EefnzDqbmN8ht253O5/kheo/XnM93O5/rYm49fIS5xRAqFzGBbizQBxMw/4T53Y3Bs0laDdNL/G8/eeX1GchrX6yPfeC7s6zYKfhFPlctqnsBjnF9QL0Xonap7ZUuGMfx3/vs632znM+lfeyr7GPbMedzvQKWqyCOYjpPriLntsIg53u/F6L3+BjTcz4YExzuwvzdFaQDINP5XJBxihcxHSSLnK/dm7+9Mf/Ilhcgv8KohhmfeqqI3i8gCn6Rbw7mg3wPOc0ff1xDXbZhPmxX47unMcn57KvJGqjNmHFlvm5y/97HtryCma88vsAEzGR8B0xvFsF9XdNVw7sT0wOegOloORfg8RcDeN/XMP8o+mJ6Z49gmsOBct1TDOYfgSvguH8z5RZnGbzvRYZDDOZrebuL4L0KRMEv8v0PM6SgOuabHQk+0sRhehbHOV+fx/zHr4Fp8rjrCVyPua+zoRDlcgWNZ/H8HLUkp+no7gTwPSYwNnbbXhHf31o4hAkQjfEcn+dSE8+gc4SC3RpwWYGpAQ4kp1e2IE3eI5jrXDaPNHMx99CmYcbKzSfw4Ao5tf/2Pvb1xAQzXwG4CfB/mMDnyqMscAOmxpvl45hQSwTKEZr7wCEVyH9UKX5PYgLcg5gA8iHwLSbINcR8r7ca8ITbMY8BXZ3HdsR0fiRg/hhOYZpfhTEX+CPmj+8rTAdBNcxg1lXATT6OmQK8jlkU+x+YoNnTWbZrfKS/DzN05gngRkznhwPzNbMe/P927lilYSgK4/hf6KLFRYUqODgIgquLiEjxDXwBEUR8AxcHV8HJSXBxcOviIghCF19BEBRRBx2UIjqJhYrDl2skJJY2UiJ+v7FJ7k1v29Obm3OiABgu3etogf8IzUpbaE3rvM37aAI1YB2l79zR2UMD6qjm+gT9wJtoPe97Gy9RH8soEHWa83aNytDmUrZNoaDaQDO5GzRGk2jMSsAemkmDvitlstf7fluoLinkww3s75hBdwivUAB7QzPDQ3R5mDRMXOHxTlzhMZ2y7wEKGGk5YlvRtoXE62kVHqso6KalhYBy5y6j87mN2i6RnaoyiGa0F1Efz+iOdDguqKDUjie0AN8inslVfzgfUFD5iI5J5kUGWW2U0WXtA/ozamX0sxgd3+1sOyRlJ1OLRtCY19Byxysa23sU4JYS+++jtJOBjH6yPocJslOVqmSP7ynx3V4z+4dCGdpKl8ePo1nlTo5z6EN3+o9ztNGJUfRHtNuj/sysYPpRTl2DfAX+e2h9stvHT82iALyW4xw6sY1yQcd61J+ZFcQ8Wq88Q0FnI2d7FVQqttluxwIYQpfgRXnSkJn1UFine0S1ss6uMDMzMzMzMzMzMzMzMzMzMzMzMzMzMzMzM/vyCel/c6fbKdC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10" descr="data:image/png;base64,iVBORw0KGgoAAAANSUhEUgAAAT8AAAHSCAYAAACafMz3AAAABHNCSVQICAgIfAhkiAAAAAlwSFlzAAAPYQAAD2EBqD+naQAAIABJREFUeJzs3Xl8U1X+//FXCoWWHWRHsOxWBmRRlGWgFFEQUUb9ggwICI6gMFp11MGVzQ3ZBpFxZ6cIMwOjgwIDFuUHrkVEFKSMLAqyVDZZZOv9/XGSNkmTNk2TNul9Px+PPNLce+7Jubfpp+fcc3IOiIiIiIiIiIiIiIiIiIiIiIiIiIiIiIiIiIiISDEbBewGzgCfAlcXa2lERIpAf+A3YAhwOfAacASoUZyFEhEJt8+AGW6vHcBPwGPFUxwRCaeY4i5AhCgDtAXWuG2znK87FEuJRCSsFPyM6kAp4KDX9kNA7aIvjoiEW+niLkCUquN8iEhk+tn58EvBz8gELgK1vLbXIvcFrFO3bt39+/fvL5KCiUhQ9mFGa/gNgAp+xjkgHbgOeNe5LQbojmcnCECd/fv3s2DBAhITE3NllJKSwvTp0wu8zf21r/ShVJj8Az02r3QF3Rdp168w7xEN168g5QxWOK/ftm3bGDRoUD1M60zBLwBTgbnAl8AXQAoQD8z2lTgxMZG2bdvm2l6lSpVc2wPZ5v7aV/pQKkz+gR6bV7qC7ou061eY94iG61eQcgYr3NcvEKVCkkvJ8C1wDHgS+Aumt3cgkOGVrg4wYsSIEdSp4/u2X8uWLYPa5nqdmprKgAEDClj8gvFVnlAfm1e6gu6LtOvnr0yhPK64rh9E9mcwv+N+/vlnXn/9dYDXyee+nxRMW8BKT0+3wqVPnz5hy9sOdP0KL5qvYXp6uoWpvORZRdRQFxGxJQW/CFQUTbaSTNev8OxwDRX8IpAdPnjhpOtXeHa4hgp+EpTMzNMsXLiJzMzTxV0UkaBoqEuQUlKgShXf++rXh1deyfv4UaPgxx/97x8wwDz82bsXRo/O+z1mzoQGDfzvT001D3/yOo9Vq7YzaFA7rrsunfh4//eVI/08XKL99+Gi8wico3CH21JbID09PT3sY8ki2cKFmxg0qB0LFqQzcKB9r4NEnk2bNtGuXTuAdsAmf+nU7BURW1LwExFbUvATEVtS8BMRW1LwExFbUvATEVtS8BMRW1LwExFbUvATEVtS8BMRW1LwExFbUvATEVtS8BMRW1LwExFbUvATEVtS8BMRW1LwExFbUvATEVvSGh5BsvsaHi5z5sA77/jfHy3nUVJ+HzqPwGkNj4LTGh5oDQ+JXFrDQ0QkDwp+ImJLCn4iYksKfiJiSwp+ImJLCn4iYksKfiJiSwp+ImJLCn4iYksKfiJiSwp+ImJLdgh+u4Esr8ejXmkaACuAU8BBYBJQquiKKCJFzQ6zuljAU8AbbttOuv1cChP49gMdgLrAPOA88EQRlVFEipgdan5ggt0ht8dpt33XA4nAIGALsBITLEdhj38OIrZkl+D3VyATM73NX/Bs0nbABL3DbttWA5WAFkVVQBEpWnao2cwA0oEjQCfgeaAO8LBzf23MfT53B932fV0EZRSRIhatwe8FcndaeLsc2AFMc9u2FTgLvI6pDZ53brfVpK4ZGfDrr4XLY9cu1/M2NvmdLlLEt4oVK9K0adNiLUO0/tFXB6rlk2YXOcHNXQvgG6A5kAGMB/oAbdzSNAT+59zmXfNrC6RXq/Z7YmM957GvV28A9eoNiOjpxjMyoFmzvI8LTAYQkozEpnbs2OE3AAb695Gamkqq15z5x44dY/369ZDPTM7RGvwKYyAwF7gEOA70BP6DaQq77vvdA7wI1CR3AI3qaew3bYJ27WDBAkhMLFxev/ySwSWXFLIKKbazbds2Bg0aRLj+hgKdxj5am72Butb5SAN+xXRuTAXmYwIfmM6N75zbHsUEwQnAK/iuOZYIiYlQ+M9d8TZbRAqjpAe/s0B/4BmgLPADJvhNdUuTBdwE/B34BDPQeQ7wdFEWVESKVkkPfl9hanv52Qv0DnNZRCSC2GWcn4iIBwU/EbElBT8RsSUFPxGxJQU/EbElBT8RsSUFPxGxJQU/EbElBT8RsSUFPxGxJQU/EbElBT8RsSUFPxGxJQU/EbElBT8RsaWSPp9f2KSkQJUqvvdF8hoe7lJTzcMfnUcOnUeOwp5HXFze+UPhzyMQdlzDo7BKxBoe6emhmMZepOBca2wU9xoeavaKiC0p+ImILSn4iYgtKfiJiC0p+ImILSn4iYgtKfiJiC0p+ImILSn4iYgtKfiJiC0p+ImILSn4iYgtKfiJiC0p+ImILSn4iYgtKfiJiC0p+ImILWka+yBpGntD52HoPHJoGvuSS9PYixSCprEXESlGCn4iYkvRHvyeADYCp4GjftI0AFYAp4CDwCSglFeaVsB64AywF3gkHIUVkcgR7cEvFngHmOVnfylM4CsNdACGAEOB8W5pKgGrgV2Y+3mPAGOBP4WjwCISGaI9+I0F/gZs9bP/eiARGARsAVYCTwGjyOnpHuj8eRiwDRNMZwAPhavQJcnu3buJiYlh7ty5xV0UyUdMTAzjxo3LM42dfp/RHvzy0wET9A67bVuNqe21cEvzMXDBK01zoHIRlLFYvPvuHGJiYjwetWrVIjk5mZUrVxYoL4fDgcMR3QMHFi1axN/+9rfiLkbYyxHo7ynaf5+BKOnj/Gpj7vO5O+i272vn8//ySHM8bKWLABMmTKBhw4ZYlsWBAweYM2cON954I++99x69e/fO9/iEhATOnDlD6dLR/VFatGgR3377LQ888IDKYROR+Il9AXg0nzSXAzsCzC+/f2FWgPmUSL169fIYazV8+HBq1arF4sWL8wx+Fy5cwLIsYmNjKVOmTFEUNezCUds5c+YM8fHxxV6OkuLUqVOUL18+JHlFYrN3Mia45fXYFWBePwO1vLa5Xh9we66dT5pcUlJSuPnmmz0eqXkNa48SlStXJi4uzqMm57oPNGXKFKZPn07jxo2Ji4tj27ZtPu8RDR06lIoVK7J//3769u1LxYoVqVmzJo888ghZWVke75eVlcX06dNp0aIF8fHx1K5dm5EjR3Ls2LF8y3rgwAHuuusuLr30UuLi4qhbty59+/Zlz5492Wn+/e9/07t3b+rVq0dcXBxNmjRh4sSJHuVISkri/fffzz6XmJgYGjZsCMCcOeb2wN69ez3ee926dcTExPDxxx975NOyZUvS09Pp0qUL5cuX5/HHHw9JOQDOnj3LM888Q5MmTYiLi6NBgwY89thjnDt3zqNsZ8+e5cEHH6RGjRpUqlSJW265hZ9++inf6+nPli1bGDp0KI0aNSI+Pp46deowfPhwjhw5kp0mLS2NmJgYli9fnuv4RYsWERMTw2effeax/dFHH+WSSy4hPj6eq6++mvfee89jv+vaf/zxx9x3333UrFmT+vXre6RJTU3N9XeYkpIS0HlFYs0v0/kIhU8ww2FqkHPfrwemKfudW5pnMdfiglua7eTR5J0+fXpUfsPD27Fjx8jMzMSyLA4dOsTLL7/M6dOnGTRoUK60s2fP5uzZs4wcOZKyZctStWpVLl68COSurVy8eJEbbriBa6+9lilTpvDf//6XKVOm0LhxY0aOHJmdbsSIEcydO5dhw4aRkpLCDz/8wMyZM/nqq6/YsGFDns3p2267je+++47777+fhIQEDh48yJo1a/jxxx+57LLLAJg7dy6VKlXi4YcfpkKFCqxdu5ann36aEydOMGnSJACefPJJHn30UX766SemT58OQIUKFQp8LR0OB7/88gs33ngjAwYMYPDgwdSqVSsk5cjKyuLmm29mw4YNjBgxgsTERLZs2cK0adPYsWMHy5Ytyy7H3XffzcKFCxk4cCAdO3Zk7dq1Ad3C8GfNmjXs2rWL4cOHU7t2bbZu3crrr7/Ot99+y6effgpAt27dqF+/PgsXLqRv374exy9cuJAmTZpwzTXXAPC//5m7TLt372bMmDGUL1+ed955h759+/LPf/4z1/GuwDd27FhOnTrlsW/AgAEM8Pqem9s3PEq0BkBr4GngBHCl87WrXhxDTi9vK+AGzP28iW55VMLUEOdiOkH6AyeBu/28Z1vASk9Pt6JRerplgWU988xsy+Fw5HrExcVZ8+bN8zhm165dlsPhsKpUqWJlZmb63Dd37tzsbUOGDLEcDoc1ceJEj7Rt27a1rrrqquzX69evtxwOh7V48WKPdKtWrbIcDoe1aNEiv+dx9OhRy+FwWFOmTMnzfM+cOZNr28iRI63y5ctb586dy97Wu3dvq2HDhrnSzp5trtOePXs8tqelpVkOh8P66KOPsrd17drVcjgc1uuvvx7ycsyfP98qVaqUtWHDBo/tr732muVwOKyNGzdalmVZmzdvthwOhzV69GiPdAMHDrQcDoc1bty4XHm78/X79FX2xYsXWw6Hw1q/fn32tscff9yKi4uzjh8/nr3t0KFDVmxsrMf7tm/f3gKsTz/91CPPTp06Wc2aNct+7br2Xbp0sbKysvIst7v09HQLczsrz9pJJDZ7C2I85rt7YzEB7ysgHfOdPoAs4CbgIqaGNx8T5J52y+MEZkhMQ+BL4CVgHPBm2EsfAWbNmsWaNWtYs2YNCxcupFu3bgwfPtyjJuFy2223cckllwSct3sND6Bz58788MMP2a+XLl1K5cqV6d69O5mZmdmPtm3bUr58edLS0vzmHR8fT5kyZUhLS8uziRzn9i36X3/9lczMTDp37szp06fZvn17wOcSqLi4OO66666Ql2Pp0qUkJibSvHlzj2vVrVs3wDTDAd5//30A7r//fo/jA20K+uJe9t9++43MzMzsWtxXX32VvW/w4MGcPXuWf/zjH9nb3nnnHS5cuJDdkjhy5AhffvklACdPnvQ4l+uvv56MjAx+/vlnj/f/05/+FJb7oJHY7C2Ioc5HXvYC+dX5vwG6hKA8Uad9+/Yezfc77riDNm3aMHr0aG666SZiY2Oz97nff8pPfHx8rkBZtWpVjh7N+SJORkYGx48fp2bNmj7zOHz4sM/tAGXLluXFF1/k4YcfplatWlx77bXcdNNNHk1NgG+//ZYnn3yStLQ0Tpw44ZHH8eOh78ivV6+ez6Z6YcuRkZHB9u3bqVGjRq59DoeDQ4cOAbBnzx5iYmJo3LixR5pmzZoV5DQ8HDlyhHHjxrF48eJcvxP3sjdv3pyrr76ahQsXMmzYMMA0eTt06ECjRo0A2LlzJ5Zl+hh79Ojh91zq1KmTva0gn7uCiPbgJyHmcDhISkpixowZ7Ny5k8TExOx9Bem1jInJv1GRlZVFzZo1WbRokc/9vv7Q3T3wwAP06dOH5cuXs2rVKp566imef/55PvzwQ1q3bs2xY8fo2rUrVapUYcKECdkdNenp6Tz22GO5Ol988VfjcN3r9ObrGoWiHFlZWbRq1YqpU6f63O/dERBK/fr145NPPuHRRx+ldevWVKhQgYsXL9KzZ89cZR88eDAPPPAA+/fv58yZM3z22We84jYPl3v6WbNm+QzK3oG7oL3lgVLwk1wuXDD9PidPngzr+zRu3Ji1a9fSsWNHj6ZVQTRq1IiHHnqIhx56iJ07d9K6dWumTJnC/PnzWbduHUeOHGH58uV07tw5+xjXDXd3/oJc1apVARPAGrhNYufeo5yfUJSjSZMmfP311yQnJ+f5XpdddhlZWVns3LnTI7B8//33AZfX3dGjR/nwww8ZP348Tz75ZPb2jIwMn+nvuOMOHnroIRYtWsTp06eJjY2lf//+2ftdNUDI3eooatF+z09C7Pz586xevZqyZct61PoKKpB7NP379+fixYtMmDAh174LFy7k2Rw8c+YMv/32m8e2Ro0aUaFCheyhH6VKmfkr3Gsb586dY9as3F8FL1++vM97h65ayEcffZS97eLFi7z++ut5nZqHUJSjX79+7Nu3jzfeeCPXvjNnznD69GkAbrzxRgBmzJjhkcbVe1xQvsqeV36XXHIJvXr1YsGCBSxatIhevXpRrVq17P01a9bM7onNzMw9qCOvWx2hppqfzb3//vt8950Z9XPo0CEWLVrEzp07GTNmTFDDPVxc93Xy0qVLF0aMGMHzzz/P5s2b6dGjB7GxsWRkZPCPf/yDGTNmcOutt/o89vvvv6d79+7079+fxMRESpcuzbJlyzh8+DB33HEHAJ06daJq1aoMGTIkuwNg/vz5PvO76qqrWLJkCQ8//DBXXXUVFSpUoE+fPrRo0YJrr72WMWPGcOTIEapWrcrixYv9Nnt9nXcoynHnnXeyZMkSRo4cSVpaGh07duTixYts376dpUuXsnr1atq2bcuVV17JgAEDmDVrFsePH6dDhw6sXbvWZy0zEJUqVaJLly5MmjSJ8+fPU7duXVavXs3u3bv9HjN48GBuv/12ACZOnJhr/1//+lduv/12+vfvz7333kvDhg05ePAgn3zyCfv27WPz5s1BlbWgFPyCFO3T2LtqZk89ldPxHRMTR8WKibRs+SrffHMPo0blfx5PPQWWBdOmgauTb/NmB7/95uDmmz3Pw9d3gMeM+TsbN7Zjw4bXWLXqCRyO0pQr15CaNe/ktdc6MWeO7/No0KABf/zjH1m7di2zZ8/n4sXSVKiQSJs2S5g9+w/Mng1QjcTE/7Bz58M8+eSTVKtWjUGDBpGcnEzPnj098tux4z7q1t3Myy/P5vz5aZQrl0D37n0AKFduIY0ajeCFF16gatWqDB8+nKSkJK6//vrs4/fuha1bHZw7Z87bkynHmTN5lyM1FT780F85HNSvv5wXXpjGvHnzWLZsGeXKlaNx48akpKTQtGlTwHyujh17m4SEGixZspDU1OVUr96dli1XYFn1+eabvH+f+/bl/n2WKbOIihX/zIsvvgJY9Ox5Ax988AF169b1mcepU30oXdr8ccyZczPz5nnuj4szHRidO3dmzpw5/PLLL9SqVYs2bdrwzDPPZJ/Hxo1gWQ6ff2uhmMZeCq5EjPOL0uJLFDh//rxVo0YN6+677/a53zUOL1x/Q3YZ5yciEWb58uVkZmYyePDg4i5KntTsFZGQ+Oyzz9iyZQsTJkygbdu2/P73vy/uIuVJNT8RCYlXX32V++67j9q1azPP+0ZfBFLNT0RCYvbs2cw2PU1RQTU/EbElBT8RsSUFPxGxJQU/EbElBT8RsSUFPxGxJQU/EbElBT8RsSUFPxGxJQU/EbElBT8RsSUFPxGxJQU/EbElBT8RsSVNaRWkaF/DA8yaEamp/vfrPHLoPHIU9jwCWaW0sOcRiPzXFxRvbYH09PT0Yl1zNFibNkG7dpCeDlFYfCkBNm3aRLt27QjX35Arf6AdsMlfOjV7RcSWFPxExJYU/ETElhT8RMSWFPxExJYU/ETElhT8RMSWFPxExJYU/ETElhT8RMSWFPxExJaiPfg9AWwETgNH/aTJ8vHo55WmFbAeOAPsBR4JR2FFJHJE+6wuscA7mAA4PI90Q4GVbq+Pu/1cCVjtfNyDCYRvA8eAN0JYVhGJINEe/MY6n4fmk+44cMjPvoGY6zAMuABsA1oDD6HgJ1JiRXuzN1CvAIeBz4C7vPZ1AD7GBD6X1UBzoHKRlE5Eily01/wC8TSwFnNf8AZgFlABeNm5vzbwP69jDrrtO46IlDiRGPxeAB7NJ83lwI4A85vo9vPXQDlMh4Yr+FkFKl0R+O9/Mzh06New5L1rl3neti0s2Yvka1uEfPgiMfhNxnQ45GVXIfL/AlMbjAXOAwcwNTx3tZzPB/xl0qNHCrGxnvPY16s3gHr1BhRquvHDhzP49NNmeR8cAoMGhf0tRPJUsWJFv/sCncY+NTWVVK85848dOxbQ+wc7jX0Z4GqgE9AQqO7cnokJTP8PE2TOB5l/QQ0FpgFVA0j7BPAgOWUeCTyLCXiu+37PAX2BK3wcH9Zp7Bcu3MSgQe24994FdOqUGPL8AcqXz3sNBpFwq1ixIk2bNg1L3oFOY1/Qml9bzHCQAYD/sG2cAFKB14GvCvg+gWoAVHM+lwKuxAT0DOAU0AcT1D4FfgN6AGOAl9zyWAQ8A7wFTAJ+B9wPpISpzAHp1CmRgQO1yIZIuAQa/K4AnscEkyzgE0xA+QLYB/yCCTrVgHqYWmEHTKAcAbyLCTqhbuyPBwY7f7YwQdYCumF6cM8B9wFTyQmKDwJvuuVxArge0yP8JaZXeJxXGhEpYQINflswQe4RYLHz57wscT7Xw9QS73fmERtEGfMylLzH+K1yPvLzDdAlBOURkSgRaPC7F5hDwe/h7cN0YMwAhhTwWBGRsAk0+BX2mw7nQpCHiEjI2OUbHiIiHkIxzi8G06Pq737e3hC8h4hISBUm+N0J/AVIzCMfCzMERUQkogQb/P6CGRN3DjMP3s94TgzgEnFfHRMRgeCD358xPbkdgJ9CVxwRkaIRbIdHDeAfKPCJSJQKNvhlENj3aEVEIlKwwW8q5ov/CaEriohI0Qn2nt9coA5m7YxZwGbMd2R9+TjI9xARCZtgg58Ds/BPFczkAv5oqIuIRKRgg9844K+YRYEWYSb91FAXEYkawQa/YZhp5K8CToauOCIiRSPY4FcVM7WVbQNfSgpUqeJ7X2Gmsf/JOXho40YYOND/8Xv3wujReb/HzJl5z9icmmoe/hTmPFxc0437o/PIofPIUdjzCESw09h/BuzErHlrN0Uyjf2CBemayVkkCIFOYx/sUJeJwB+cmYuIRJ1gm73VMAt7bwAWkPdQl3lBvoeISNgEG/xmu/08LI90Fgp+IhKBCtPbGwgNdRGRiBRs8JsTykKIiBQ1TWMvIrYUaPC7LATvFYo8RERCItDgl4FZfa15EO/RAngb840QEZGIEGjw+wtmCqttwJfAo8DvgfI+0lYAugFPYIbAfAP0Bh4ubGFFREIl0A6PGZhOjtHAn4AXnNstzPi+o87X1YCK5HxzZBfwODATG38VTkQiT0F6e08AzwHPY2p23YHOQEOgtjNNJqa29/+ANcC6UBVURCSUghnqYgEfOh8iIlFJQ11ExJYU/ETElhT8RMSWFPxsaM6cOcTExHg8atWqRXJyMitXrizu4kWk5557jn//+9/FXQwJoWC/2yslwIQJE2jYsCGWZXHgwAHmzJnDjTfeyHvvvUfv3r2Lu3gR5bnnnqNfv37ccsstxV0UCREFPxvr1auXx2zUw4cPp1atWixevFjBz4vD4cCyNElRSaLgF6SSsIbHypUwdmzOa8uqTFZWHB99VJqbbzbn0bDhZP71r3+xY8cOTp8+zRVXXMGYMWO47bbbPM7j8OH/8v334zh58luysi4QF1ePOnVuY/z4Z7PXWjh79izPPfccCxcu5KeffqJmzZr07j2AH3+cQExMmexyvPdeDAkJo6hWrTM7dozjwoXdtGnTmtdee42WLVvy6quvMnnyZPbt20eHDh3o23c2a9Z4fnX86NHP+P77Zzh69FPgPJ06Xc1zzz1Hx44ds9OMHTuW8ePHk5GRQe/eE/jhh39jWRZ16txKy5avUKpUfHZ5HA6YO3cuc+fOBWDIkCHMnp0zrWVJWfuipJyHhEdbwEpPT7fCYcGCdAuwFiwIT/6WZVmzZ8+2HA6HtXbtWuvw4cPWoUOHrK1bt1ojRoywSpcuba1ZsyY7bf369a3Ro0dbs2bNsqZPn25dc801lsPhsFasWJGdZuvWrVaZMmWs9u3bWy+//LL1+uuvW4888oiVlJSUnebixYvW9ddfb5UvX9566KGHrDfeeMP685//bMXGxlp9+/b1KJ/D4bBatWplNWjQwJo0aZL14osvWlWqVLEuu+wya+rUqVaLFi2sadOmWU899ZRVtmxZKzk52eP4tWvXWmXKlLE6depkTZs2zZo+fbp15ZVXWmXLlrU+//zz7HTPPPOM5XA4rLZt21q333679eqrr1p/+tOfLIfDYT322GPZ6RYsWGDFxcVZXbt2tRYuXGgtXLjQ+vTTT0P2+5DQSk83f0POv9WwuQYYhfke79N+HiVNiQl+3o+4uDhr3rx5Hml/++03j9fnz5+3WrZsaXXv3j1727Rp0yyHw2H98ssvft9z/vz5VqlSpawNGzZ4bH/ttdcsh8Nhbdy4MXubw+Gw4uPjrT179mRve/311y2Hw2HVqVPHOnnyZPb2xx9/3HI4HNbu3bsty7KsrKwsq2nTplavXr083ufMmTNWo0aNrOuvvz57myv43X333R5pb731Vqt69eoe2ypUqGDdddddfs9PIkegwa8wa3j8G+gUQNrxQb6HhNmsWbNo1qwZAAcPHmT+/PkMHz6cChUq8Ic//AGAsmXLZqc/evQoFy9epHPnzixevDh7e9WqVQFYvnw5Q4cOJSYm9yCCpUuXkpiYSPPmzcnMzMze3q1bNwDS0tLo0KFD9vbu3bvTwK1t1b59ewBuv/12ypcvn2v7rl27uOyyy9i8eTM7d+7kqaee8ngfgOTkZBYsWJCrbCNHjvR43blzZ5YtW8bJkyepUKFC7gsnJUKwwW8qJvCtA+YC+4ALISpToBKApzDfM64N7McspvQscN4tXQPg70ASZnKFucAY4KJbmlbAK5hF2A8DLwMvhbPwkaB9+/YeHR533HEHbdq0YfTo0fTp04fSpUvzn//8h4kTJ/L1119z9uzZ7LTuAa5///68+eab3H333fz1r3+le/fu3Hrrrdx+++04HGaOi4yMDLZv306NGjVylcPhcHD48GGPbQ28bipVrlwZgPr16/vcfvTo0ez3AXNPzheHw8Hx48ezj/P1Xq5gfvToUQW/EizY4HcT8AVwHZAVuuIUSHPM7DH3YNYQbomZc7A88IgzTSlgBSYwdgDqYhZUOo9pqgNUwqxEt9qZVyvM/IPHnPnZhsPhICkpiRkzZpCRkUFmZiY333wzSUlJ/P3vf6dOnTrExsby9ttvs2jRouzj4uLi+Pjjj0lLS2PFihWsXLmSd955h+TkZFavXk1MTAxZWVm0atWKqVOn+nzvSy+91ON1qVKlfKbzt91y9sRmZZmP4+TJk2ndurXPtO41x0DylJIp2OAXD3xE8QU+gFXOh8tuYDJwLznB73ogEUhfVPOLAAAgAElEQVTG1Oi2YGqLLwLPYGqrAzHXYZjz9TagNfAQNgt+ABcumAr8r7/+yj//+U/KlSvHqlWriI2NzU7z1ltvZdfoXBwOB8nJySQnJzNlyhSef/55nnjiCdatW0dycjJNmjTh66+/Jjk5Oazlb9y4MQAVK1YM6Xt5n69Ev2C/4fE1ptkZaaoAv7i97oAJeO5tqtWY2l4LtzQf49lsX42pWVbGRs6fP8/q1aspW7YsiYmJ2TUiV0AE2L17N8uXL/c4ztXkdHfllVcCZDeV+/Xrx759+3jjjdz/T86cOcPp06dDcg5XXXUVjRs3ZvLkyZw6dSrXfu/mdaDKly/v8zwlegVb8xsLvIsJHJ+ErDSF0wQz2ar7jNG1gYNe6Q667fva+fy/PNIcD20xI8f777/Pd999B8ChQ4dYtGgRO3fuZMyYMVSsWJGbbrqJadOm0bNnTwYMGMChQ4eYNWsWTZs2ZcuWLdn5jBs3jvXr19O7d28aNGiQna5+/fp07twZgDvvvJMlS5YwcuRI0tLS6NixIxcvXmT79u0sXbqU1atXe9x/DJbD4eDNN9+kV69etGjRgrvuuou6deuyb98+0tLSqFy5Mu+++26B823Xrh1r1qxh2rRp1KlTh0aNGmV3tkh0CjT4DcFzDV4H5l7aOmARkI6Z7NSXgi5a/gJmmvy8XI7nmiD1gJXAEuAtr7T5tVeCurGTkpJCFa9RzgMGDGBAFIy8dDXhnn46ZyRSXFwciYmJvPrqq9xzzz2A6Yl96623eOGFF3jwwQdp1KgRkyZNYteuXXzzzTfZx95yyy3s2bOHt99+m8zMTGrUqEFSUhLjxo2jYsWK2e+5fPlypk2bxrx581i2bBnlypWjcePGpKSk0LRp00Kfj0vXrl355JNPmDBhAjNnzuTkyZPUqVOHa665hhEjRngc568567196tSp3HPPPTz55JOcOXOGoUOHKvhFgNTUVFK9RlQfO3YspO+RFeTjoq/M8lEdaJbPI9YtfV1MIJzjI69xwFde2xo6y3al8/VcYJlXmm7ONL6avVE/zk+kJAv1OL9hAaYLhUznIxD1gDRMz/NdPvZ/gunVrUHOfb8emKbsd25pnsVciwtuabZTgpu8InYXaPCbE85CBKkeptm9G9O7W8tt3wHn82pMkJuPaUrXASZgxvS5xgIuwvT8vgVMAn4H3A+khLPwIlK8gu3wGIxZqGhLHmlaAm0o+D2/QPUAGgONgJ/ctluY8X1gmq43YQY5fwKcwgRy96/dncAMiXkFsyznYUxz+c0wlVtEIkCwwW8Opsc3r+B3CyaIhCv4zSGwGulezLrBefkG6FLI8ohIFAnnTM6lCLInVUQk3MIZ/FoDR8KYv4hI0ArS7E3DsyY3FDNZgLdSwKWYISVLgi2YiEg4FST4dfV6nYDvr7hZmBrfEuCBoEolIhJmBQl+7k3kLExnxrjQFid6lIRp7CNhunGdRw6dR46imMY+2KkqkoBdwJ7CvX1Uagukp6enh+S7qN4WLtzEoEHtWLAgnYEDwzoLt0iJtGnTJtq1awfQDtjkL12wQ13Wuf3swIy1q4T5RsQPQeYpIlJkCtPbWwWYgbm/l4GZ3GAncBT4GzabDkpEokuwNb+awP/DTCN1HDOx6UHMV8xaA38GegGdgUOFL6aISGgFW/N7HhP4XsAMa+kG3OF8ro+ZKbmJM52ISMQJtubXBzPu73Ef+05iFgi6xplORCTiBFvzK0/+Mzh/6kwnIhJxgg1+35L/Gh6XAVuDzF9EJKyCDX7PAv+HmVbKl+uB253pREQiTrD3/KqQs3Tkf4H15PT2dsGs5/sfZ7rBXseGa4orEZGABRv8Zrv93APfNcCbnA93Fgp+IhIBgg1+wa7pofn9RCQiFGYmZxGRqBXOyUxFRCJWYYPfrcBSzBoY/3PbfjlmtbR6hcxfRCQsgm32xgCLMcNZLOA3IM5t/zFy1sJ9rjAFFBEJh2Brfg9iAt+rQDXgJTznBjyAmfjgxkKVTkQkTIINfkMxa9zeh5nVxZedmHU8REQiTrDBrwnwcT5pfgGqB5m/iEhYBXvP7zfyn6y0AebeX4mkNTwMrRlh6DxyRMJ5hNNaYC8Q73w9FrOokUs1zAzP/y7aYhWJtoCVnp5uhcOCBekWYC1YEJ78RUq69HTzN+T8W/Ur2GbvDMwkpv90PrtrAiwnZ5p7EZGIE2yz99+Y2Zofw6zgdtq5/RA59/kmYGqIIiIRpzCDnMcAN2BmbzkNXARKAR9g1u94ptClExEJk2Brfi7/dT5ERKKKvtsrIrYUbM3vUqAvcBU59/gOA18Ay4CfC180EZHwCSb4jcdMWlDGx74hwGTMkpbjC1EuEZGwKmjwexbT0XEWmA+sI6eWVxdIAvphxv2VQp0eIhKhChL8GmFqfLuBnsAOH2neBiZi1vYYg5n0dFehSigiEgYF6fAYgqnN3YnvwOeyAxiECaxDgi+aiEj4FCT4dcKsw7shgLQbnGk7B1MoEZFwK0jwSwQ+K0D6zzEzOodLAvAW8ANmkPVOzL3GWK90WT4e/bzStMIsv3kG853lR8JUZhGJEAW551cF8/W1QB0CqhasOAXSHDOB6j2YwNcSeAMoT+7gNRRY6fbafQ7CSsBq5+MeTCB8GzMjzRthKLeIRICCBL94TC9voM6RM+tLOLgWTXfZjRlmcy+5g99x/AfugZjrMAy4AGwDWgMPoeAnUmKVtG94VMFMourtFcwg7M+Au7z2dcBMzHrBbdtqTM0yvzkLRSRKFXSc3yDg2gDTNqVoFylvAowGHvba/jRmdpnTmIkYZgEVgJed+2vjufIcwEG3ff6m6ReRKFbQ4NfE+QinFzDjCfNyOZ7Dbeph7uktwXSCuJvo9vPXQDlMs9gV/IoyQItIhCjoIOeiMBnT4ZAX94HTdYE0zGpx9wSQ/xeY2mAscB6z0lxtrzS1nM8H/GXSo0cKsbGe89jXqzeAevUGaBp7N3aZNl3nkaMozyM1NZVUrzc7dqzErp7hoR6mBrgQz6Uz8/IEkOn2eiTmPqH7P4LngO/8HK9p7EUiWLinsY8E9TDfLd6DacbWwtTg3GtxNwF3A7/DNNfvxXzt7mW3NIswPdNvAS2A/sD9wNSwll5EilVhJzMtTj2Axpjm+E9u2y3M1/DANGvvwwQyB5CBWXD9Tbf0J4DrMT3CX2J6hcd5pRGREiaag98c5yMv3mMB/fkG6FLI8ohIFInmZq+ISNAU/ETElhT8RMSWFPxExJYU/ETElhT8RMSWFPxExJYU/ETElhT8RMSWFPxExJYU/ETElhT8RMSWFPxExJYU/ETElqJ5SqtilZICVar43qdp7HOUtGnT/dF55IiE8whEoFO/S462QHp6ejpt2+Y5S3ZQFi7cxKBB7ViwIJ2BA0Ofv0hJt2nTJtq1awfQDtjkL52avSJiSwp+ImJLCn4iYksKfiJiSwp+ImJLCn4iYksKfiJiSwp+ImJLCn4iYksKfiJiSwp+ImJLCn4iYksKfiJiSwp+ImJLCn4iYksKfiJiSwp+ImJLCn4iYktawyNIWsPD0JoRhs4jRyScRyC0hkfBaQ0PkQimNTxERPKg4CcithTtwe9dYA9wBtgPzAPqeKVpAKwATgEHgUlAKa80rYD1znz2Ao+Er8giEgmiPfh9CPwf0Ay4DWgM/MttfylM4CsNdACGAEOB8W5pKgGrgV2Y+3mPAGOBP4W15CJSrKK9t3e6288/Ai8CyzBB7yJwPZAIJAOHgS3AU850zwAXgIGY6zDM+Xob0Bp4CHijKE5CRIpetNf83FXDBLI0TOADU9vbggl8Lqsxtb0Wbmk+xgQ+9zTNgcphLK+IFKOSEPxeBE4CmUBDoL/bvtqY+3zuDrrtCzSNiJQwkdjsfQF4NJ80lwM7nD9PwjRPEzBN2eVAF8By7s9vLKOVz36fUlJSqOI1ynnAgAEMKOzISxEJWGpqKqleI6qPHTsW0LGRGPwmA2/nk2aX28+/OB87MffrfsQ0ZTcCB4CrvY6t5Xw+4PbsXcPzTpPL9OnTwzLIWUQC56vC4TbIOU+RGPwynY9glPJ6/gR4HKhBzn2/HsBx4Du3NM9irsUFtzTbnelEpASK5nt+7YHRmJ7ZyzA9uqlABiagAazCBLn5mLF8NwATgFeA8840i4BzwFuYTpD+wP3A1KI4CREpHtEc/E4DfwDWYGppbwKbga7k1OCygJswvb+fYILgXOBpt3xOYIbENAS+BF4CxjnzE5ESKhKbvYHaCnQPIN1eoHc+ab7BdJKIiE1Ec81PRCRoCn4iYksKfiJiSwp+ImJLCn4iYksKfiJiSwp+ImJLCn4iYkvRPMi5WGnpSkNLJRo6jxyRcB6B0NKVBaelK0UimJauFBHJg4KfiNiSgp+I2JKCn4jYkoKfiNiSgp+I2JKCn4jYkoKfiNiSgp+I2JKCn4jYkoKfiNiSgp+I2JKCn4jYkoKfiNiSgp+I2JKCn4jYkoKfiNiSgp+I2JKCn4jYkoKfiNiSgp+I2JKCn4jYkoKfiNiSgp+I2JKCn4jYkoKfiNiSgp+I2FLp4i5AIb0LXAnUBI4Ca4DHgJ/d0mT5OO4OYInb61bAK8BVwGHgZeClMJQ3amRkZPDrr78WdzFE/KpYsSJNmzYN+vhoD34fAhMxwe5SYDLwL6CDV7qhwEq318fdfq4ErHY+7sEEwreBY8Ab4Sh0pMvIyKBZs2bFXQyRfO3YsSPoABjtwW+6288/Ai8Cy4BSwEW3fceBQ37yGIi5DsOAC8A2oDXwEDYNfq4a34IFC0hMTCzm0ojktm3bNgYNGlSo1km0Bz931TCBLA3PwAemSfsm8APwKjDbbV8H4GNM4HNZjWk+V8azlpgtJQWqVPFdkPr14ZVX8i7sqFHw44+5t//0k3neuBEGDvR//N69MHp03u8xcyY0aOB/f2qqeXg7dsw8JyYm0rZt27zfRCRKlYTg9yIwCigHfAn08tr/NLAWOA3cAMwCKmDu6wHUBv7ndcxBt30+g9/06VCYuOAvOC5cCIMGQceOeR/foAG8+27w7w8wYIB5eNu0Cdq1K1zeIpEuEnt7X8B0UuT1cL8hNQnTTL0eOAssBxxu+ycCnwBfO9O+CDzitt8Kx0mISGSLxJrfZEyHQ152uf38i/OxE3O/7kdMU3ajn2O/wNQGY4HzwAFMDc9dLefzAX8FSElJoYpXu3fAgAEM8FWVEpGwWLlyJWPHjvXYdsx13yYfkRj8Mp2PYJTyevalNXAEE/jA1AqfxVwL132/HsB2/DR5AaZPn677YSXEunXrSE5O5tixY1SqVMlvuoSEBB588EEeeOCBgPPu1q0bbdq0YerUqaEoasjFxMSwfPlybr755uIuSlB69uzJ448/7rFt06ZNtAvgvk0kNnsD1R4YjQlmlwHJQCqQgQloADcBdwO/A5oA9wJjyLnfB7AIOAe8BbQA+gP3A5H5aRW/Xn31VSpVqkRWVs7QzpMnTxIbG0u3bt080q5bt46YmBh27dpFp06dOHDgQHbgmzNnDlWrVs2Vv8PhwOFw5Nqel2XLljFhwoSA0+/evZuYmBi2bNlSoPcJ1oEDB+jZs2eRvFekiebgdxr4A2Zg83ZMb+5moCs5NbjzwH2YJvBXwJ+AB4HxbvmcwNwvbIjpMHkJGOfMT6JIcnIyJ0+e5Isvvsjetn79eurUqcPnn3/O2bNns7enpaVx2WWX0bBhQ2JjY6lZs2ZYylSlShXKly9f4OMsK+9b0efOnQu2SB5q1qxJmTJlQpJXtInm4LcV6A5UB+KBRpheX/f7dKuAtpiBzBWdP79B7k6Ob4AuznwaYPNvd0SrZs2aUadOHdatW5e9bd26ddxyyy0kJCTw6aefemx31QZdtcATJ06wbt06hg0bxvHjx4mJiSEmJobx43P+V546dYphw4ZRqVIlLrvsMt54I++hoElJSTz44IPZrxMSEnj++ef95tGoUSMA2rRpQ0xMDMnJyQAMHTqUP/zhDzz77LPUrVs3e/xlTEwM73p1+1epUoW5c+cCJkiOHj2aunXrEh8fT0JCAi+88EJ2Wu/jv/nmG5KTkylXrhzVq1dnxIgRnDp1Knu/qxyTJ0+mbt26VK9endGjR3PhgvtIsegQzcFPJJdu3bqRlpaW/XrdunUkJSXRtWvX7O1nzpzh888/z9UUBujUqRPTp0+nUqVKHDhwgAMHDvCXv/wFMLWxKVOm0L59ezZv3sx9993Hvffey44dO/yWx1dTOa88Pv/8cwDWrl3LgQMH+Ne//pV93Nq1a8nIyGDt2rX85z//Ceg9Z8yYwXvvvcfSpUvZsWMHCxcuJCEhwedxp06d4oYbbuCSSy7hyy+/ZOnSpaxZs4bRXgNK09LS2LVrF+vWrWPu3LnMmTOHOXPm+C1PpIrEDg+JEqdPn2b79u0hzfPyyy+nXLlyQR/vqmllZWVx6tQpvvrqK5KSkjh//jyvvvoqAJ988glnz571GfxiY2OpVKkSDocjV1PY4XDQu3dvRo4cCcBjjz3GtGnTSEtLC/jrgPnlUb16dQAuueSSXO9foUIF3nzzTUqXDvzP9scff6Rp06Z06tQJgPr16/tNu2jRIs6ePcu8efOIj4/niiuuYObMmfTp04dJkyZRo0YNAKpVq8bMmTNxOBw0a9aM3r17s3btWu6+++6AyxUJFPwkaNu3bw+oV60g0tPTC9WLnpSUxKlTp/j88885cuQIzZo145JLLqFLly7cddddnD17lnXr1tG4cWMuvfTSAuffqlUrj9e1a9fm8OHDRZJHy5YtCxT4wDRTe/ToQfPmzenZsyc33XQTPXr08Jl227ZttG7dmvj4+OxtHTt2JCsri++//z47+LVo0cKjNlu7dm22bt1aoHJFAgU/Cdrll19Oenp6yPMsjCZNmnDppZeSlpbG0aNHSUpKAqBu3brUr1+fjRs3kpaWln0vraBiY2M9XjscDo/e5XDm4atG7HA4cnWOnD9/PvvnNm3asGvXLj744APWrFlDv379uO6661i6dKnP98ivowXIFYCDuQaRQMFPglauXLmIHOvYrVs31q1bx9GjR3n00Uezt3fp0oX333+fL774glGjRvk9vkyZMly86P318KLh6nkN9P1r1KjB/v37s19nZGRw+vRpjzQVK1akX79+9OvXj9tvv52ePXty7NixXIP0r7jiCubOncvp06ezA+2GDRuIiYmhefPmhTmtiKQODylxunXrxvr169m8eTNdu3bN3t61a1dee+01zp8/7/N+n0tCQgInT57kww8/JDMzkzNnzvhNm19NybKsAqWpWbMm8fHxfPDBBxw8eJATJ07keWxycjIzZ85k8+bNfPnll4wcOdKjZjl16lQWL17M9u3b2bFjB0uWLKFOnTq5Ah/AwIEDiYuLY8iQIXz77bekpaXx5z//mcGDB2c3eUsSBT8pcbp168Zvv/1G06ZNPf5ou3btysmTJ2nevDm1atXyOMb9HlbHjh0ZOXIk/fv3p2bNmrz0kv+RT/kNeg5kYLR7mtKlSzNjxgxee+016tWrR9++ffPMZ8qUKdSvX5/f//73DBo0iEceecSjeVypUiUmTZrE1VdfTfv27dm7dy/vv/++z3LEx8ezatUqjhw5wtVXX83//d//0aNHD2bOnJnn+QQz+FuiU1vASk9Pt8JhwYJ0C7AWLAhP/oFITzdlCNc5ihRWXp9R1z7n36pfqvmJiC0p+ImILSn4iYgtKfiJiC0p+ImILSn4iYgtKfiJiC0p+ImILSn4iYgtKfiJ7bnP5JyXhIQE/va3vxVRqfLnaxbnSBHoNS1OCn5SYkTiAkbBSEhIYMaMGfmmK+jiQ/7OKxy8r2kkUvCTEiMSFzAKhq85+nwJ1+JD7vMBBivSrqkvCn5SYkTCAkb5LQDkvaARQN++fbnrrruy9+/Zs4cHH3yQmJgYSpXyvwS1e7PXteTlsmXL6NatG+XLl6d169bZ55zXeSUkJDBx4kQGDx5M5cqVGTFihM9m6+bNm4mJiWHv3r0A7Nmzhz59+lCtWjUqVKjA7373Oz744INc19Tln//8Jy1atCAuLo6GDRvmWss4v8WdQk3BT0qU4lzAKJAFgPKbEmrZsmVceumlTJgwgQMHDvDzzz8X6PyfeOIJHn30UTZv3kyzZs0YMGAAWVlZeZ4XwOTJk2nTpg2bN2/mqaeeCui9Ro0axfnz51m/fj1bt25l0qRJVKhQwWfa9PR0+vfvzx//+Ee2bt3K2LFjeeqpp7JXmXMp6AJRhaGZnCVop09DiNcv4vLLoRDrFxXLAkbr1q2jWbNmAS8A5IurmVu1alVKlSpFxYoVg2o2PvLII/Tq1QuAcePG0aJFC3bu3EmzZs38nhdA9+7dPWqke/bsyfe9fvzxR2677TZatGgB4HdVODCTql533XU88cQTgFlu4LvvvuOll15iyJAhQGgWiCoIBT8J2vbtEOL1i0hPh8LMjF8cCxgdOnQICHwBoHByL1/t2rUBOHToUJ7Bw+FwcNVVVxX4ve6//37uvfdeVq9ezXXXXcdtt91Gy5Ytfabdvn179sSsLh07dmT69OlYlpVd8w3FAlGBUvCToF1+uQlWoc6zMIp7AaP8OipiYmJypTl37lzIepHdy+fKM5DFhcqXL+/xOibG3BFzL6t3R8jw4cO54YYbWLFiBatXr+b5559nypQpudb5dQmkEycUC0QFSsFPglauXOFqaeFSXAsYBbIAkPeCQxcvXmTr1q0e0+qHawGlguTrqqXu37+fypUrA6bDw9ull17KiBEjGDFiBI8//jhvvPGGz+CXmJjIhg0bPLZt2LCB5s2bF9sU+OrwkBKnuBYwCmQBoOTkZFasWMH777/P9u3buffeezl+/Hiu9//oo4/Yv38/mZmZwV6GQp1X06ZNqV+/PmPHjmXnzp2sWLGCKVOmeKRJSUlh9erV7Nq1i02bNvHhhx9yxRVX+Mzv4YcfZu3atUycOJEdO3Ywd+5cXnnlFY9OF18CqS0GS8FPSpziWsAokAWAhg0bxpAhQxg8eDDdunWjSZMmuQLx+PHj2b17N40bN85Vzrz4qkEFe16lS5cmNTWV7du306pVK1566SWeffZZj/yysrIYNWoUV1xxBb169eLyyy9n1qxZPt+7TZs2LFmyhMWLF9OyZUvGjh3LhAkTGDx4cIHPSYqPFjASKWZawEhEJEgKfiJiSwp+ImJLCn4iYksKfiJiSwp+ImJL+oaH+LVt27biLoKIT6H4bCr4SS4VK1YEYNCgQcVcEpG8uT6rwSgpwa8s8BnQCmgNbHHb1wD4O5AEnATmAmMA9y85tgJeAa4CDgMvA/6Hv5dwTZs2ZceOHfz666/FXZSgrFy5skDTu0tu0XANK1asSNOmTYM+vqQEv0nAPkwQc1cKWAHsBzoAdYF5wHngCWeaSsBq5+MeZx5vA8cAv9PIpqRAlSq+99WvD6+8kneBR42CH3/Mvf2nn8zzxo0wcKD/4/fuBT+TZ2SbORMaNPC/PzXVPHxrWqjzcBkwwDz8Ccd5fP75WD799PHs19F6Ht6K8jy8r6G7aDgPu+gFfAskAll4BsBewAXAfSK1EZjA5gr89wKZeP4jeB7wd1OhxH+9Ldr16dOnuIsQ9aL5Gtrl6221gNeBOwFfU1R0wDSB3WdDXI2p7bVwS/MxJki6p2kOVC5ogVJ9/MsLZJuvNOFSmPcK9Ni80hV0X6Rdv8K8n65f4d4vlOWM5uDnAOZg7udt8pOmNnDQa9tBt32BpglYNHz4FPwKT8GvcCIh+EXiPb8XgEfzSZMI3ABUcKZ35z0HTn5z4gQ1YZi/rvZjx46xadOmAm9zvd61y+S7a9c2NvkL6YXkqzyhPjavdAXdV5DrV5AyFkaw7xEN168g5QxWOK9fNA/Rqg40y+cRCyzDNFXPuz2ynM+znXmNB77yyr+hM92VztdznXm56+ZM46vZWwf4CRM09dBDj8h8/IT5W/UrEmt+mc5Hfu4np8cWoB6wCuiHGfYCsBF4HNPh4brv1wM4DnznfP0J8CzmWlxwS7Pdmc7bz8DV5HNhRaRY/ex82EICuXt7YzAdHiud22/A3M+b6JamEuYizcV0gvTHjAe8O+wlFhEJgQTMwGXvsX4NMGP9TgGHMGMCvTt6WmJ6fM8Ae4FHwllQERERERERERERES9VgC8ww3i+BfL5Vql4qQ+sw1y7r4Hbi7U00WkZcARYWtwFEXuJAeKcP5cDduH5/WXJW21yOsZqYcaExRdfcaJSV+Amojj4RfPX2+wsC/jN+XM8cNbtteTvADnTnh3EjCutVnzFiUofYYaERS0Fv+hVGdNk2wvMAKJz8r3i1w7zd7CvuAsiIgVTE3PvqklxFyQKVQO2AtcWd0GiVBJq9ko+ugDvYWoXWcAtPtKMAnZjBlp/ivkKnct9mM6NTeTc63M5hLl53zqUBY4w4bh+ZTE37Z93pi/JwvX5s8JQVilhemImWeiL+fDd7LW/P+ae3RDgcuA1TE+av06MmoBr8YLKmPtXzUJb5IgS6uvnAFKBZ8JR2AgU6uvnkkQU1/yk6Pn68H2GuW/n4sD0QD7mJ4+rMf+JNzufB4e4jJEsFNevM+arkJsw1+8rcia3LelCcf0A1mBaHaeAH4FrQlhGKaG8P3xlMNNweX8g5wDLi6hM0UTXr3B0/Zx0z6/4VccstOQ9m/QhgphJ2oZ0/QrHttdPwU9EbEnBr/hlYu4/1fLaXgsbTcZYCLp+hWPb66fgV/zOAenAdW7bYoDumFmmJW+6foWj6ydhVR4zDq815oZzivPn+s79/TDjqwZjFmd6DfgFfV/XRdevcHT9pNgkYT50WZgmhuvnt93SuAaZ/ob5j3s14pKErl9hJKHrJyIiIiIiIiIiIiIiIiIiIiIiIiIiIiIiIiIiEglKFXcBpERKAn5w/vxRMZbDJYnClycUeRRWHYwAloIAAAiASURBVMyawwDri6kMgaqGmRC1ErC2mMvik6a0ii7tgLeADMyC0aeBncA8PKckihRFubpXFpCWT5pQlMc7j93ArhDkG4ixmIkHZnhtdwCDgA8xs7GcxQTJTcArmNXb/JmJmdaqUojLesSZ9/1A3RDnLTYSA0zF/IGfBT4AXgKew6xCdti578niKqCXJEx5ni7C98zC/PH7Eo9Z3a5aIfL3l8ducmqE4dQAuIBZatPbbMz5Z2LW3ngW83n5EBMs5+WR715gdSgL6qYWZn0Q72AtErDnMB/udKChj/1lgYec6SJBEpEV/MJpN0UT/MZhzvF3Xtt/T85no4KP4yoDHfzk2dZ57KgQldGXVZhaoPd60yL5aoL5j3+I/CeXLOP1ujowHdMs+w2zSM07+F6mcQ7mDyEB01TZ7jxmNyaIOXwcEw+8gFm68AzwDXA3voNfgnPbbD9l99dsrYhZX3cLZpnEY5jm3HigNJ5z1Xk/hjjzcKVxX6d3J3DCeQ6+vOs8pomfPFzn4+vxDGYm5CxMs9OXxs79K/3s97YH+M7H9ked+dwfYD7uXAG1vts21++hHrAIU5s8AfyHnH+8V2BWdjvi3LcUs5a0L8Oded4RRPnE5iZiPjwTCnhcDcwfeBbmhvOzmCbyecz9wk5e6ec40y7FBNq3gGmY4JflLIe7GOC/zn2bMc2xN4BfgffwH/zexjdfNbeawDZyajYvAVOA9zGBuRJwGSbYZGFqYE+7PVo580nyUR7XMQN8lKU65j7YRrdt3nlUduZx1Plwf1/XPbYdzn2+Auzzzvxu9bHPW1Nn2rd87BtG3kE2L19jrqs71+/zB2AD5pq7/hH8AFwJHMc0lSdhfmeuz5gvVzj3vxFE+cTm0jAfnm4FPO5tfAetXs7tO/Cszc1xbt+J52I2l2D+wx8HYt22D3WmX+GVz+8wgSkUwe8f+A/8NfAcrZBXszfJR3lcNa8VPtKPdu67N588IO9m71+cxwz22l4a2I9ZICiQERd3OfO5z8e+epja8EVgAXAb5v5gfhKceT7ltd1Ve53stf0V5/bjwJ+99v3Hua+Nj/eJwfxD9FVrFcnTNswHu2kBjimDaYYewve9llWYD2tnt21z8Gwq4mOfe3PZ9R+/tY/0b1D44FebnCAdSIAoaPADU7M5R+7bCZ9hArh754a/PHbjP/hVd+bzsdf2W5x5veDnOG/jnelv8bO/Ozk1dNfjELAY//80H3Cma+W13RXgvD83ncn5fXgbhP/PDpjRCaf97Cs2GupSMl2O6QT5HPPH522d8/lKH/u8m0EAPzmfq7htuxLTfN7sI/3/C6iUebvK+ZyGCf7hMB9TC3Nv+jbFrF+xElPjLYxM4J+YwNHcbfvdmCEzbwaYT3Xn81E/+9diarI9MIFyBaaW3o+cWx7ebsHcR9ziY18GuT83rvGFvtK79vkb0vIL5vNY3s/+YqHgF/kOYJqVlxbgGNeYrYN+9v/slc7dCR/bLjif3WtglTFDbHzx974FUdn5vC8EefnzDqbmN8ht253O5/kheo/XnM93O5/rYm49fIS5xRAqFzGBbizQBxMw/4T53Y3Bs0laDdNL/G8/eeX1GchrX6yPfeC7s6zYKfhFPlctqnsBjnF9QL0Xonap7ZUuGMfx3/vs632znM+lfeyr7GPbMedzvQKWqyCOYjpPriLntsIg53u/F6L3+BjTcz4YExzuwvzdFaQDINP5XJBxihcxHSSLnK/dm7+9Mf/Ilhcgv8KohhmfeqqI3i8gCn6Rbw7mg3wPOc0ff1xDXbZhPmxX47unMcn57KvJGqjNmHFlvm5y/97HtryCma88vsAEzGR8B0xvFsF9XdNVw7sT0wOegOloORfg8RcDeN/XMP8o+mJ6Z49gmsOBct1TDOYfgSvguH8z5RZnGbzvRYZDDOZrebuL4L0KRMEv8v0PM6SgOuabHQk+0sRhehbHOV+fx/zHr4Fp8rjrCVyPua+zoRDlcgWNZ/H8HLUkp+no7gTwPSYwNnbbXhHf31o4hAkQjfEcn+dSE8+gc4SC3RpwWYGpAQ4kp1e2IE3eI5jrXDaPNHMx99CmYcbKzSfw4Ao5tf/2Pvb1xAQzXwG4CfB/mMDnyqMscAOmxpvl45hQSwTKEZr7wCEVyH9UKX5PYgLcg5gA8iHwLSbINcR8r7ca8ITbMY8BXZ3HdsR0fiRg/hhOYZpfhTEX+CPmj+8rTAdBNcxg1lXATT6OmQK8jlkU+x+YoNnTWbZrfKS/DzN05gngRkznhwPzNbMe/P927lilYSgK4/hf6KLFRYUqODgIgquLiEjxDXwBEUR8AxcHV8HJSXBxcOviIghCF19BEBRRBx2UIjqJhYrDl2skJJY2UiJ+v7FJ7k1v29Obm3OiABgu3etogf8IzUpbaE3rvM37aAI1YB2l79zR2UMD6qjm+gT9wJtoPe97Gy9RH8soEHWa83aNytDmUrZNoaDaQDO5GzRGk2jMSsAemkmDvitlstf7fluoLinkww3s75hBdwivUAB7QzPDQ3R5mDRMXOHxTlzhMZ2y7wEKGGk5YlvRtoXE62kVHqso6KalhYBy5y6j87mN2i6RnaoyiGa0F1Efz+iOdDguqKDUjie0AN8inslVfzgfUFD5iI5J5kUGWW2U0WXtA/ozamX0sxgd3+1sOyRlJ1OLRtCY19Byxysa23sU4JYS+++jtJOBjH6yPocJslOVqmSP7ynx3V4z+4dCGdpKl8ePo1nlTo5z6EN3+o9ztNGJUfRHtNuj/sysYPpRTl2DfAX+e2h9stvHT82iALyW4xw6sY1yQcd61J+ZFcQ8Wq88Q0FnI2d7FVQqttluxwIYQpfgRXnSkJn1UFine0S1ss6uMDMzMzMzMzMzMzMzMzMzMzMzMzMzMzMzM/vyCel/c6fbKdCk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2" descr="data:image/png;base64,iVBORw0KGgoAAAANSUhEUgAAAT8AAAHSCAYAAACafMz3AAAABHNCSVQICAgIfAhkiAAAAAlwSFlzAAAPYQAAD2EBqD+naQAAIABJREFUeJzs3Xl8U1X+//FXCoWWHWRHsOxWBmRRlGWgFFEQUUb9ggwICI6gMFp11MGVzQ3ZBpFxZ6cIMwOjgwIDFuUHrkVEFKSMLAqyVDZZZOv9/XGSNkmTNk2TNul9Px+PPNLce+7Jubfpp+fcc3IOiIiIiIiIiIiIiIiIiIiIiIiIiIiIiIiIiIiISDEbBewGzgCfAlcXa2lERIpAf+A3YAhwOfAacASoUZyFEhEJt8+AGW6vHcBPwGPFUxwRCaeY4i5AhCgDtAXWuG2znK87FEuJRCSsFPyM6kAp4KDX9kNA7aIvjoiEW+niLkCUquN8iEhk+tn58EvBz8gELgK1vLbXIvcFrFO3bt39+/fvL5KCiUhQ9mFGa/gNgAp+xjkgHbgOeNe5LQbojmcnCECd/fv3s2DBAhITE3NllJKSwvTp0wu8zf21r/ShVJj8Az02r3QF3Rdp168w7xEN168g5QxWOK/ftm3bGDRoUD1M60zBLwBTgbnAl8AXQAoQD8z2lTgxMZG2bdvm2l6lSpVc2wPZ5v7aV/pQKkz+gR6bV7qC7ou061eY94iG61eQcgYr3NcvEKVCkkvJ8C1wDHgS+Aumt3cgkOGVrg4wYsSIEdSp4/u2X8uWLYPa5nqdmprKgAEDClj8gvFVnlAfm1e6gu6LtOvnr0yhPK64rh9E9mcwv+N+/vlnXn/9dYDXyee+nxRMW8BKT0+3wqVPnz5hy9sOdP0KL5qvYXp6uoWpvORZRdRQFxGxJQW/CFQUTbaSTNev8OxwDRX8IpAdPnjhpOtXeHa4hgp+EpTMzNMsXLiJzMzTxV0UkaBoqEuQUlKgShXf++rXh1deyfv4UaPgxx/97x8wwDz82bsXRo/O+z1mzoQGDfzvT001D3/yOo9Vq7YzaFA7rrsunfh4//eVI/08XKL99+Gi8wico3CH21JbID09PT3sY8ki2cKFmxg0qB0LFqQzcKB9r4NEnk2bNtGuXTuAdsAmf+nU7BURW1LwExFbUvATEVtS8BMRW1LwExFbUvATEVtS8BMRW1LwExFbUvATEVtS8BMRW1LwExFbUvATEVtS8BMRW1LwExFbUvATEVtS8BMRW1LwExFbUvATEVvSGh5BsvsaHi5z5sA77/jfHy3nUVJ+HzqPwGkNj4LTGh5oDQ+JXFrDQ0QkDwp+ImJLCn4iYksKfiJiSwp+ImJLCn4iYksKfiJiSwp+ImJLCn4iYksKfiJiSwp+ImJLdgh+u4Esr8ejXmkaACuAU8BBYBJQquiKKCJFzQ6zuljAU8AbbttOuv1cChP49gMdgLrAPOA88EQRlVFEipgdan5ggt0ht8dpt33XA4nAIGALsBITLEdhj38OIrZkl+D3VyATM73NX/Bs0nbABL3DbttWA5WAFkVVQBEpWnao2cwA0oEjQCfgeaAO8LBzf23MfT53B932fV0EZRSRIhatwe8FcndaeLsc2AFMc9u2FTgLvI6pDZ53brfVpK4ZGfDrr4XLY9cu1/M2NvmdLlLEt4oVK9K0adNiLUO0/tFXB6rlk2YXOcHNXQvgG6A5kAGMB/oAbdzSNAT+59zmXfNrC6RXq/Z7YmM957GvV28A9eoNiOjpxjMyoFmzvI8LTAYQkozEpnbs2OE3AAb695Gamkqq15z5x44dY/369ZDPTM7RGvwKYyAwF7gEOA70BP6DaQq77vvdA7wI1CR3AI3qaew3bYJ27WDBAkhMLFxev/ySwSWXFLIKKbazbds2Bg0aRLj+hgKdxj5am72Butb5SAN+xXRuTAXmYwIfmM6N75zbHsUEwQnAK/iuOZYIiYlQ+M9d8TZbRAqjpAe/s0B/4BmgLPADJvhNdUuTBdwE/B34BDPQeQ7wdFEWVESKVkkPfl9hanv52Qv0DnNZRCSC2GWcn4iIBwU/EbElBT8RsSUFPxGxJQU/EbElBT8RsSUFPxGxJQU/EbElBT8RsSUFPxGxJQU/EbElBT8RsSUFPxGxJQU/EbElBT8RsaWSPp9f2KSkQJUqvvdF8hoe7lJTzcMfnUcOnUeOwp5HXFze+UPhzyMQdlzDo7BKxBoe6emhmMZepOBca2wU9xoeavaKiC0p+ImILSn4iYgtKfiJiC0p+ImILSn4iYgtKfiJiC0p+ImILSn4iYgtKfiJiC0p+ImILSn4iYgtKfiJiC0p+ImILSn4iYgtKfiJiC0p+ImILWka+yBpGntD52HoPHJoGvuSS9PYixSCprEXESlGCn4iYkvRHvyeADYCp4GjftI0AFYAp4CDwCSglFeaVsB64AywF3gkHIUVkcgR7cEvFngHmOVnfylM4CsNdACGAEOB8W5pKgGrgV2Y+3mPAGOBP4WjwCISGaI9+I0F/gZs9bP/eiARGARsAVYCTwGjyOnpHuj8eRiwDRNMZwAPhavQJcnu3buJiYlh7ty5xV0UyUdMTAzjxo3LM42dfp/RHvzy0wET9A67bVuNqe21cEvzMXDBK01zoHIRlLFYvPvuHGJiYjwetWrVIjk5mZUrVxYoL4fDgcMR3QMHFi1axN/+9rfiLkbYyxHo7ynaf5+BKOnj/Gpj7vO5O+i272vn8//ySHM8bKWLABMmTKBhw4ZYlsWBAweYM2cON954I++99x69e/fO9/iEhATOnDlD6dLR/VFatGgR3377LQ888IDKYROR+Il9AXg0nzSXAzsCzC+/f2FWgPmUSL169fIYazV8+HBq1arF4sWL8wx+Fy5cwLIsYmNjKVOmTFEUNezCUds5c+YM8fHxxV6OkuLUqVOUL18+JHlFYrN3Mia45fXYFWBePwO1vLa5Xh9we66dT5pcUlJSuPnmmz0eqXkNa48SlStXJi4uzqMm57oPNGXKFKZPn07jxo2Ji4tj27ZtPu8RDR06lIoVK7J//3769u1LxYoVqVmzJo888ghZWVke75eVlcX06dNp0aIF8fHx1K5dm5EjR3Ls2LF8y3rgwAHuuusuLr30UuLi4qhbty59+/Zlz5492Wn+/e9/07t3b+rVq0dcXBxNmjRh4sSJHuVISkri/fffzz6XmJgYGjZsCMCcOeb2wN69ez3ee926dcTExPDxxx975NOyZUvS09Pp0qUL5cuX5/HHHw9JOQDOnj3LM888Q5MmTYiLi6NBgwY89thjnDt3zqNsZ8+e5cEHH6RGjRpUqlSJW265hZ9++inf6+nPli1bGDp0KI0aNSI+Pp46deowfPhwjhw5kp0mLS2NmJgYli9fnuv4RYsWERMTw2effeax/dFHH+WSSy4hPj6eq6++mvfee89jv+vaf/zxx9x3333UrFmT+vXre6RJTU3N9XeYkpIS0HlFYs0v0/kIhU8ww2FqkHPfrwemKfudW5pnMdfiglua7eTR5J0+fXpUfsPD27Fjx8jMzMSyLA4dOsTLL7/M6dOnGTRoUK60s2fP5uzZs4wcOZKyZctStWpVLl68COSurVy8eJEbbriBa6+9lilTpvDf//6XKVOm0LhxY0aOHJmdbsSIEcydO5dhw4aRkpLCDz/8wMyZM/nqq6/YsGFDns3p2267je+++47777+fhIQEDh48yJo1a/jxxx+57LLLAJg7dy6VKlXi4YcfpkKFCqxdu5ann36aEydOMGnSJACefPJJHn30UX766SemT58OQIUKFQp8LR0OB7/88gs33ngjAwYMYPDgwdSqVSsk5cjKyuLmm29mw4YNjBgxgsTERLZs2cK0adPYsWMHy5Ytyy7H3XffzcKFCxk4cCAdO3Zk7dq1Ad3C8GfNmjXs2rWL4cOHU7t2bbZu3crrr7/Ot99+y6effgpAt27dqF+/PgsXLqRv374exy9cuJAmTZpwzTXXAPC//5m7TLt372bMmDGUL1+ed955h759+/LPf/4z1/GuwDd27FhOnTrlsW/AgAEM8Pqem9s3PEq0BkBr4GngBHCl87WrXhxDTi9vK+AGzP28iW55VMLUEOdiOkH6AyeBu/28Z1vASk9Pt6JRerplgWU988xsy+Fw5HrExcVZ8+bN8zhm165dlsPhsKpUqWJlZmb63Dd37tzsbUOGDLEcDoc1ceJEj7Rt27a1rrrqquzX69evtxwOh7V48WKPdKtWrbIcDoe1aNEiv+dx9OhRy+FwWFOmTMnzfM+cOZNr28iRI63y5ctb586dy97Wu3dvq2HDhrnSzp5trtOePXs8tqelpVkOh8P66KOPsrd17drVcjgc1uuvvx7ycsyfP98qVaqUtWHDBo/tr732muVwOKyNGzdalmVZmzdvthwOhzV69GiPdAMHDrQcDoc1bty4XHm78/X79FX2xYsXWw6Hw1q/fn32tscff9yKi4uzjh8/nr3t0KFDVmxsrMf7tm/f3gKsTz/91CPPTp06Wc2aNct+7br2Xbp0sbKysvIst7v09HQLczsrz9pJJDZ7C2I85rt7YzEB7ysgHfOdPoAs4CbgIqaGNx8T5J52y+MEZkhMQ+BL4CVgHPBm2EsfAWbNmsWaNWtYs2YNCxcupFu3bgwfPtyjJuFy2223cckllwSct3sND6Bz58788MMP2a+XLl1K5cqV6d69O5mZmdmPtm3bUr58edLS0vzmHR8fT5kyZUhLS8uziRzn9i36X3/9lczMTDp37szp06fZvn17wOcSqLi4OO66666Ql2Pp0qUkJibSvHlzj2vVrVs3wDTDAd5//30A7r//fo/jA20K+uJe9t9++43MzMzsWtxXX32VvW/w4MGcPXuWf/zjH9nb3nnnHS5cuJDdkjhy5AhffvklACdPnvQ4l+uvv56MjAx+/vlnj/f/05/+FJb7oJHY7C2Ioc5HXvYC+dX5vwG6hKA8Uad9+/Yezfc77riDNm3aMHr0aG666SZiY2Oz97nff8pPfHx8rkBZtWpVjh7N+SJORkYGx48fp2bNmj7zOHz4sM/tAGXLluXFF1/k4YcfplatWlx77bXcdNNNHk1NgG+//ZYnn3yStLQ0Tpw44ZHH8eOh78ivV6+ez6Z6YcuRkZHB9u3bqVGjRq59DoeDQ4cOAbBnzx5iYmJo3LixR5pmzZoV5DQ8HDlyhHHjxrF48eJcvxP3sjdv3pyrr76ahQsXMmzYMMA0eTt06ECjRo0A2LlzJ5Zl+hh79Ojh91zq1KmTva0gn7uCiPbgJyHmcDhISkpixowZ7Ny5k8TExOx9Bem1jInJv1GRlZVFzZo1WbRokc/9vv7Q3T3wwAP06dOH5cuXs2rVKp566imef/55PvzwQ1q3bs2xY8fo2rUrVapUYcKECdkdNenp6Tz22GO5Ol988VfjcN3r9ObrGoWiHFlZWbRq1YqpU6f63O/dERBK/fr145NPPuHRRx+ldevWVKhQgYsXL9KzZ89cZR88eDAPPPAA+/fv58yZM3z22We84jYPl3v6WbNm+QzK3oG7oL3lgVLwk1wuXDD9PidPngzr+zRu3Ji1a9fSsWNHj6ZVQTRq1IiHHnqIhx56iJ07d9K6dWumTJnC/PnzWbduHUeOHGH58uV07tw5+xjXDXd3/oJc1apVARPAGrhNYufeo5yfUJSjSZMmfP311yQnJ+f5XpdddhlZWVns3LnTI7B8//33AZfX3dGjR/nwww8ZP348Tz75ZPb2jIwMn+nvuOMOHnroIRYtWsTp06eJjY2lf//+2ftdNUDI3eooatF+z09C7Pz586xevZqyZct61PoKKpB7NP379+fixYtMmDAh174LFy7k2Rw8c+YMv/32m8e2Ro0aUaFCheyhH6VKmfkr3Gsb586dY9as3F8FL1++vM97h65ayEcffZS97eLFi7z++ut5nZqHUJSjX79+7Nu3jzfeeCPXvjNnznD69GkAbrzxRgBmzJjhkcbVe1xQvsqeV36XXHIJvXr1YsGCBSxatIhevXpRrVq17P01a9bM7onNzMw9qCOvWx2hppqfzb3//vt8950Z9XPo0CEWLVrEzp07GTNmTFDDPVxc93Xy0qVLF0aMGMHzzz/P5s2b6dGjB7GxsWRkZPCPf/yDGTNmcOutt/o89vvvv6d79+7079+fxMRESpcuzbJlyzh8+DB33HEHAJ06daJq1aoMGTIkuwNg/vz5PvO76qqrWLJkCQ8//DBXXXUVFSpUoE+fPrRo0YJrr72WMWPGcOTIEapWrcrixYv9Nnt9nXcoynHnnXeyZMkSRo4cSVpaGh07duTixYts376dpUuXsnr1atq2bcuVV17JgAEDmDVrFsePH6dDhw6sXbvWZy0zEJUqVaJLly5MmjSJ8+fPU7duXVavXs3u3bv9HjN48GBuv/12ACZOnJhr/1//+lduv/12+vfvz7333kvDhg05ePAgn3zyCfv27WPz5s1BlbWgFPyCFO3T2LtqZk89ldPxHRMTR8WKibRs+SrffHMPo0blfx5PPQWWBdOmgauTb/NmB7/95uDmmz3Pw9d3gMeM+TsbN7Zjw4bXWLXqCRyO0pQr15CaNe/ktdc6MWeO7/No0KABf/zjH1m7di2zZ8/n4sXSVKiQSJs2S5g9+w/Mng1QjcTE/7Bz58M8+eSTVKtWjUGDBpGcnEzPnj098tux4z7q1t3Myy/P5vz5aZQrl0D37n0AKFduIY0ajeCFF16gatWqDB8+nKSkJK6//vrs4/fuha1bHZw7Z87bkynHmTN5lyM1FT780F85HNSvv5wXXpjGvHnzWLZsGeXKlaNx48akpKTQtGlTwHyujh17m4SEGixZspDU1OVUr96dli1XYFn1+eabvH+f+/bl/n2WKbOIihX/zIsvvgJY9Ox5Ax988AF169b1mcepU30oXdr8ccyZczPz5nnuj4szHRidO3dmzpw5/PLLL9SqVYs2bdrwzDPPZJ/Hxo1gWQ6ff2uhmMZeCq5EjPOL0uJLFDh//rxVo0YN6+677/a53zUOL1x/Q3YZ5yciEWb58uVkZmYyePDg4i5KntTsFZGQ+Oyzz9iyZQsTJkygbdu2/P73vy/uIuVJNT8RCYlXX32V++67j9q1azPP+0ZfBFLNT0RCYvbs2cw2PU1RQTU/EbElBT8RsSUFPxGxJQU/EbElBT8RsSUFPxGxJQU/EbElBT8RsSUFPxGxJQU/EbElBT8RsSUFPxGxJQU/EbElBT8RsSVNaRWkaF/DA8yaEamp/vfrPHLoPHIU9jwCWaW0sOcRiPzXFxRvbYH09PT0Yl1zNFibNkG7dpCeDlFYfCkBNm3aRLt27QjX35Arf6AdsMlfOjV7RcSWFPxExJYU/ETElhT8RMSWFPxExJYU/ETElhT8RMSWFPxExJYU/ETElhT8RMSWFPxExJaiPfg9AWwETgNH/aTJ8vHo55WmFbAeOAPsBR4JR2FFJHJE+6wuscA7mAA4PI90Q4GVbq+Pu/1cCVjtfNyDCYRvA8eAN0JYVhGJINEe/MY6n4fmk+44cMjPvoGY6zAMuABsA1oDD6HgJ1JiRXuzN1CvAIeBz4C7vPZ1AD7GBD6X1UBzoHKRlE5Eily01/wC8TSwFnNf8AZgFlABeNm5vzbwP69jDrrtO46IlDiRGPxeAB7NJ83lwI4A85vo9vPXQDlMh4Yr+FkFKl0R+O9/Mzh06New5L1rl3neti0s2Yvka1uEfPgiMfhNxnQ45GVXIfL/AlMbjAXOAwcwNTx3tZzPB/xl0qNHCrGxnvPY16s3gHr1BhRquvHDhzP49NNmeR8cAoMGhf0tRPJUsWJFv/sCncY+NTWVVK85848dOxbQ+wc7jX0Z4GqgE9AQqO7cnokJTP8PE2TOB5l/QQ0FpgFVA0j7BPAgOWUeCTyLCXiu+37PAX2BK3wcH9Zp7Bcu3MSgQe24994FdOqUGPL8AcqXz3sNBpFwq1ixIk2bNg1L3oFOY1/Qml9bzHCQAYD/sG2cAFKB14GvCvg+gWoAVHM+lwKuxAT0DOAU0AcT1D4FfgN6AGOAl9zyWAQ8A7wFTAJ+B9wPpISpzAHp1CmRgQO1yIZIuAQa/K4AnscEkyzgE0xA+QLYB/yCCTrVgHqYWmEHTKAcAbyLCTqhbuyPBwY7f7YwQdYCumF6cM8B9wFTyQmKDwJvuuVxArge0yP8JaZXeJxXGhEpYQINflswQe4RYLHz57wscT7Xw9QS73fmERtEGfMylLzH+K1yPvLzDdAlBOURkSgRaPC7F5hDwe/h7cN0YMwAhhTwWBGRsAk0+BX2mw7nQpCHiEjI2OUbHiIiHkIxzi8G06Pq737e3hC8h4hISBUm+N0J/AVIzCMfCzMERUQkogQb/P6CGRN3DjMP3s94TgzgEnFfHRMRgeCD358xPbkdgJ9CVxwRkaIRbIdHDeAfKPCJSJQKNvhlENj3aEVEIlKwwW8q5ov/CaEriohI0Qn2nt9coA5m7YxZwGbMd2R9+TjI9xARCZtgg58Ds/BPFczkAv5oqIuIRKRgg9844K+YRYEWYSb91FAXEYkawQa/YZhp5K8CToauOCIiRSPY4FcVM7WVbQNfSgpUqeJ7X2Gmsf/JOXho40YYOND/8Xv3wujReb/HzJl5z9icmmoe/hTmPFxc0437o/PIofPIUdjzCESw09h/BuzErHlrN0Uyjf2CBemayVkkCIFOYx/sUJeJwB+cmYuIRJ1gm73VMAt7bwAWkPdQl3lBvoeISNgEG/xmu/08LI90Fgp+IhKBCtPbGwgNdRGRiBRs8JsTykKIiBQ1TWMvIrYUaPC7LATvFYo8RERCItDgl4FZfa15EO/RAngb840QEZGIEGjw+wtmCqttwJfAo8DvgfI+0lYAugFPYIbAfAP0Bh4ubGFFREIl0A6PGZhOjtHAn4AXnNstzPi+o87X1YCK5HxzZBfwODATG38VTkQiT0F6e08AzwHPY2p23YHOQEOgtjNNJqa29/+ANcC6UBVURCSUghnqYgEfOh8iIlFJQ11ExJYU/ETElhT8RMSWFPxsaM6cOcTExHg8atWqRXJyMitXrizu4kWk5557jn//+9/FXQwJoWC/2yslwIQJE2jYsCGWZXHgwAHmzJnDjTfeyHvvvUfv3r2Lu3gR5bnnnqNfv37ccsstxV0UCREFPxvr1auXx2zUw4cPp1atWixevFjBz4vD4cCyNElRSaLgF6SSsIbHypUwdmzOa8uqTFZWHB99VJqbbzbn0bDhZP71r3+xY8cOTp8+zRVXXMGYMWO47bbbPM7j8OH/8v334zh58luysi4QF1ePOnVuY/z4Z7PXWjh79izPPfccCxcu5KeffqJmzZr07j2AH3+cQExMmexyvPdeDAkJo6hWrTM7dozjwoXdtGnTmtdee42WLVvy6quvMnnyZPbt20eHDh3o23c2a9Z4fnX86NHP+P77Zzh69FPgPJ06Xc1zzz1Hx44ds9OMHTuW8ePHk5GRQe/eE/jhh39jWRZ16txKy5avUKpUfHZ5HA6YO3cuc+fOBWDIkCHMnp0zrWVJWfuipJyHhEdbwEpPT7fCYcGCdAuwFiwIT/6WZVmzZ8+2HA6HtXbtWuvw4cPWoUOHrK1bt1ojRoywSpcuba1ZsyY7bf369a3Ro0dbs2bNsqZPn25dc801lsPhsFasWJGdZuvWrVaZMmWs9u3bWy+//LL1+uuvW4888oiVlJSUnebixYvW9ddfb5UvX9566KGHrDfeeMP685//bMXGxlp9+/b1KJ/D4bBatWplNWjQwJo0aZL14osvWlWqVLEuu+wya+rUqVaLFi2sadOmWU899ZRVtmxZKzk52eP4tWvXWmXKlLE6depkTZs2zZo+fbp15ZVXWmXLlrU+//zz7HTPPPOM5XA4rLZt21q333679eqrr1p/+tOfLIfDYT322GPZ6RYsWGDFxcVZXbt2tRYuXGgtXLjQ+vTTT0P2+5DQSk83f0POv9WwuQYYhfke79N+HiVNiQl+3o+4uDhr3rx5Hml/++03j9fnz5+3WrZsaXXv3j1727Rp0yyHw2H98ssvft9z/vz5VqlSpawNGzZ4bH/ttdcsh8Nhbdy4MXubw+Gw4uPjrT179mRve/311y2Hw2HVqVPHOnnyZPb2xx9/3HI4HNbu3bsty7KsrKwsq2nTplavXr083ufMmTNWo0aNrOuvvz57myv43X333R5pb731Vqt69eoe2ypUqGDdddddfs9PIkegwa8wa3j8G+gUQNrxQb6HhNmsWbNo1qwZAAcPHmT+/PkMHz6cChUq8Ic//AGAsmXLZqc/evQoFy9epHPnzixevDh7e9WqVQFYvnw5Q4cOJSYm9yCCpUuXkpiYSPPmzcnMzMze3q1bNwDS0tLo0KFD9vbu3bvTwK1t1b59ewBuv/12ypcvn2v7rl27uOyyy9i8eTM7d+7kqaee8ngfgOTkZBYsWJCrbCNHjvR43blzZ5YtW8bJkyepUKFC7gsnJUKwwW8qJvCtA+YC+4ALISpToBKApzDfM64N7McspvQscN4tXQPg70ASZnKFucAY4KJbmlbAK5hF2A8DLwMvhbPwkaB9+/YeHR533HEHbdq0YfTo0fTp04fSpUvzn//8h4kTJ/L1119z9uzZ7LTuAa5///68+eab3H333fz1r3+le/fu3Hrrrdx+++04HGaOi4yMDLZv306NGjVylcPhcHD48GGPbQ28bipVrlwZgPr16/vcfvTo0ez3AXNPzheHw8Hx48ezj/P1Xq5gfvToUQW/EizY4HcT8AVwHZAVuuIUSHPM7DH3YNYQbomZc7A88IgzTSlgBSYwdgDqYhZUOo9pqgNUwqxEt9qZVyvM/IPHnPnZhsPhICkpiRkzZpCRkUFmZiY333wzSUlJ/P3vf6dOnTrExsby9ttvs2jRouzj4uLi+Pjjj0lLS2PFihWsXLmSd955h+TkZFavXk1MTAxZWVm0atWKqVOn+nzvSy+91ON1qVKlfKbzt91y9sRmZZmP4+TJk2ndurXPtO41x0DylJIp2OAXD3xE8QU+gFXOh8tuYDJwLznB73ogEUhfVPOLAAAgAElEQVTG1Oi2YGqLLwLPYGqrAzHXYZjz9TagNfAQNgt+ABcumAr8r7/+yj//+U/KlSvHqlWriI2NzU7z1ltvZdfoXBwOB8nJySQnJzNlyhSef/55nnjiCdatW0dycjJNmjTh66+/Jjk5Oazlb9y4MQAVK1YM6Xt5n69Ev2C/4fE1ptkZaaoAv7i97oAJeO5tqtWY2l4LtzQf49lsX42pWVbGRs6fP8/q1aspW7YsiYmJ2TUiV0AE2L17N8uXL/c4ztXkdHfllVcCZDeV+/Xrx759+3jjjdz/T86cOcPp06dDcg5XXXUVjRs3ZvLkyZw6dSrXfu/mdaDKly/v8zwlegVb8xsLvIsJHJ+ErDSF0wQz2ar7jNG1gYNe6Q667fva+fy/PNIcD20xI8f777/Pd999B8ChQ4dYtGgRO3fuZMyYMVSsWJGbbrqJadOm0bNnTwYMGMChQ4eYNWsWTZs2ZcuWLdn5jBs3jvXr19O7d28aNGiQna5+/fp07twZgDvvvJMlS5YwcuRI0tLS6NixIxcvXmT79u0sXbqU1atXe9x/DJbD4eDNN9+kV69etGjRgrvuuou6deuyb98+0tLSqFy5Mu+++26B823Xrh1r1qxh2rRp1KlTh0aNGmV3tkh0CjT4DcFzDV4H5l7aOmARkI6Z7NSXgi5a/gJmmvy8XI7nmiD1gJXAEuAtr7T5tVeCurGTkpJCFa9RzgMGDGBAFIy8dDXhnn46ZyRSXFwciYmJvPrqq9xzzz2A6Yl96623eOGFF3jwwQdp1KgRkyZNYteuXXzzzTfZx95yyy3s2bOHt99+m8zMTGrUqEFSUhLjxo2jYsWK2e+5fPlypk2bxrx581i2bBnlypWjcePGpKSk0LRp00Kfj0vXrl355JNPmDBhAjNnzuTkyZPUqVOHa665hhEjRngc568567196tSp3HPPPTz55JOcOXOGoUOHKvhFgNTUVFK9RlQfO3YspO+RFeTjoq/M8lEdaJbPI9YtfV1MIJzjI69xwFde2xo6y3al8/VcYJlXmm7ONL6avVE/zk+kJAv1OL9hAaYLhUznIxD1gDRMz/NdPvZ/gunVrUHOfb8emKbsd25pnsVciwtuabZTgpu8InYXaPCbE85CBKkeptm9G9O7W8tt3wHn82pMkJuPaUrXASZgxvS5xgIuwvT8vgVMAn4H3A+khLPwIlK8gu3wGIxZqGhLHmlaAm0o+D2/QPUAGgONgJ/ctluY8X1gmq43YQY5fwKcwgRy96/dncAMiXkFsyznYUxz+c0wlVtEIkCwwW8Opsc3r+B3CyaIhCv4zSGwGulezLrBefkG6FLI8ohIFAnnTM6lCLInVUQk3MIZ/FoDR8KYv4hI0ArS7E3DsyY3FDNZgLdSwKWYISVLgi2YiEg4FST4dfV6nYDvr7hZmBrfEuCBoEolIhJmBQl+7k3kLExnxrjQFid6lIRp7CNhunGdRw6dR46imMY+2KkqkoBdwJ7CvX1Uagukp6enh+S7qN4WLtzEoEHtWLAgnYEDwzoLt0iJtGnTJtq1awfQDtjkL12wQ13Wuf3swIy1q4T5RsQPQeYpIlJkCtPbWwWYgbm/l4GZ3GAncBT4GzabDkpEokuwNb+awP/DTCN1HDOx6UHMV8xaA38GegGdgUOFL6aISGgFW/N7HhP4XsAMa+kG3OF8ro+ZKbmJM52ISMQJtubXBzPu73Ef+05iFgi6xplORCTiBFvzK0/+Mzh/6kwnIhJxgg1+35L/Gh6XAVuDzF9EJKyCDX7PAv+HmVbKl+uB253pREQiTrD3/KqQs3Tkf4H15PT2dsGs5/sfZ7rBXseGa4orEZGABRv8Zrv93APfNcCbnA93Fgp+IhIBgg1+wa7pofn9RCQiFGYmZxGRqBXOyUxFRCJWYYPfrcBSzBoY/3PbfjlmtbR6hcxfRCQsgm32xgCLMcNZLOA3IM5t/zFy1sJ9rjAFFBEJh2Brfg9iAt+rQDXgJTznBjyAmfjgxkKVTkQkTIINfkMxa9zeh5nVxZedmHU8REQiTrDBrwnwcT5pfgGqB5m/iEhYBXvP7zfyn6y0AebeX4mkNTwMrRlh6DxyRMJ5hNNaYC8Q73w9FrOokUs1zAzP/y7aYhWJtoCVnp5uhcOCBekWYC1YEJ78RUq69HTzN+T8W/Ur2GbvDMwkpv90PrtrAiwnZ5p7EZGIE2yz99+Y2Zofw6zgdtq5/RA59/kmYGqIIiIRpzCDnMcAN2BmbzkNXARKAR9g1u94ptClExEJk2Brfi7/dT5ERKKKvtsrIrYUbM3vUqAvcBU59/gOA18Ay4CfC180EZHwCSb4jcdMWlDGx74hwGTMkpbjC1EuEZGwKmjwexbT0XEWmA+sI6eWVxdIAvphxv2VQp0eIhKhChL8GmFqfLuBnsAOH2neBiZi1vYYg5n0dFehSigiEgYF6fAYgqnN3YnvwOeyAxiECaxDgi+aiEj4FCT4dcKsw7shgLQbnGk7B1MoEZFwK0jwSwQ+K0D6zzEzOodLAvAW8ANmkPVOzL3GWK90WT4e/bzStMIsv3kG853lR8JUZhGJEAW551cF8/W1QB0CqhasOAXSHDOB6j2YwNcSeAMoT+7gNRRY6fbafQ7CSsBq5+MeTCB8GzMjzRthKLeIRICCBL94TC9voM6RM+tLOLgWTXfZjRlmcy+5g99x/AfugZjrMAy4AGwDWgMPoeAnUmKVtG94VMFMourtFcwg7M+Au7z2dcBMzHrBbdtqTM0yvzkLRSRKFXSc3yDg2gDTNqVoFylvAowGHvba/jRmdpnTmIkYZgEVgJed+2vjufIcwEG3ff6m6ReRKFbQ4NfE+QinFzDjCfNyOZ7Dbeph7uktwXSCuJvo9vPXQDlMs9gV/IoyQItIhCjoIOeiMBnT4ZAX94HTdYE0zGpx9wSQ/xeY2mAscB6z0lxtrzS1nM8H/GXSo0cKsbGe89jXqzeAevUGaBp7N3aZNl3nkaMozyM1NZVUrzc7dqzErp7hoR6mBrgQz6Uz8/IEkOn2eiTmPqH7P4LngO/8HK9p7EUiWLinsY8E9TDfLd6DacbWwtTg3GtxNwF3A7/DNNfvxXzt7mW3NIswPdNvAS2A/sD9wNSwll5EilVhJzMtTj2Axpjm+E9u2y3M1/DANGvvwwQyB5CBWXD9Tbf0J4DrMT3CX2J6hcd5pRGREiaag98c5yMv3mMB/fkG6FLI8ohIFInmZq+ISNAU/ETElhT8RMSWFPxExJYU/ETElhT8RMSWFPxExJYU/ETElhT8RMSWFPxExJYU/ETElhT8RMSWFPxExJYU/ETElqJ5SqtilZICVar43qdp7HOUtGnT/dF55IiE8whEoFO/S462QHp6ejpt2+Y5S3ZQFi7cxKBB7ViwIJ2BA0Ofv0hJt2nTJtq1awfQDtjkL52avSJiSwp+ImJLCn4iYksKfiJiSwp+ImJLCn4iYksKfiJiSwp+ImJLCn4iYksKfiJiSwp+ImJLCn4iYksKfiJiSwp+ImJLCn4iYksKfiJiSwp+ImJLCn4iYktawyNIWsPD0JoRhs4jRyScRyC0hkfBaQ0PkQimNTxERPKg4CcithTtwe9dYA9wBtgPzAPqeKVpAKwATgEHgUlAKa80rYD1znz2Ao+Er8giEgmiPfh9CPwf0Ay4DWgM/MttfylM4CsNdACGAEOB8W5pKgGrgV2Y+3mPAGOBP4W15CJSrKK9t3e6288/Ai8CyzBB7yJwPZAIJAOHgS3AU850zwAXgIGY6zDM+Xob0Bp4CHijKE5CRIpetNf83FXDBLI0TOADU9vbggl8Lqsxtb0Wbmk+xgQ+9zTNgcphLK+IFKOSEPxeBE4CmUBDoL/bvtqY+3zuDrrtCzSNiJQwkdjsfQF4NJ80lwM7nD9PwjRPEzBN2eVAF8By7s9vLKOVz36fUlJSqOI1ynnAgAEMKOzISxEJWGpqKqleI6qPHTsW0LGRGPwmA2/nk2aX28+/OB87MffrfsQ0ZTcCB4CrvY6t5Xw+4PbsXcPzTpPL9OnTwzLIWUQC56vC4TbIOU+RGPwynY9glPJ6/gR4HKhBzn2/HsBx4Du3NM9irsUFtzTbnelEpASK5nt+7YHRmJ7ZyzA9uqlABiagAazCBLn5mLF8NwATgFeA8840i4BzwFuYTpD+wP3A1KI4CREpHtEc/E4DfwDWYGppbwKbga7k1OCygJswvb+fYILgXOBpt3xOYIbENAS+BF4CxjnzE5ESKhKbvYHaCnQPIN1eoHc+ab7BdJKIiE1Ec81PRCRoCn4iYksKfiJiSwp+ImJLCn4iYksKfiJiSwp+ImJLCn4iYkvRPMi5WGnpSkNLJRo6jxyRcB6B0NKVBaelK0UimJauFBHJg4KfiNiSgp+I2JKCn4jYkoKfiNiSgp+I2JKCn4jYkoKfiNiSgp+I2JKCn4jYkoKfiNiSgp+I2JKCn4jYkoKfiNiSgp+I2JKCn4jYkoKfiNiSgp+I2JKCn4jYkoKfiNiSgp+I2JKCn4jYkoKfiNiSgp+I2JKCn4jYkoKfiNiSgp+I2FLp4i5AIb0LXAnUBI4Ca4DHgJ/d0mT5OO4OYInb61bAK8BVwGHgZeClMJQ3amRkZPDrr78WdzFE/KpYsSJNmzYN+vhoD34fAhMxwe5SYDLwL6CDV7qhwEq318fdfq4ErHY+7sEEwreBY8Ab4Sh0pMvIyKBZs2bFXQyRfO3YsSPoABjtwW+6288/Ai8Cy4BSwEW3fceBQ37yGIi5DsOAC8A2oDXwEDYNfq4a34IFC0hMTCzm0ojktm3bNgYNGlSo1km0Bz931TCBLA3PwAemSfsm8APwKjDbbV8H4GNM4HNZjWk+V8azlpgtJQWqVPFdkPr14ZVX8i7sqFHw44+5t//0k3neuBEGDvR//N69MHp03u8xcyY0aOB/f2qqeXg7dsw8JyYm0rZt27zfRCRKlYTg9yIwCigHfAn08tr/NLAWOA3cAMwCKmDu6wHUBv7ndcxBt30+g9/06VCYuOAvOC5cCIMGQceOeR/foAG8+27w7w8wYIB5eNu0Cdq1K1zeIpEuEnt7X8B0UuT1cL8hNQnTTL0eOAssBxxu+ycCnwBfO9O+CDzitt8Kx0mISGSLxJrfZEyHQ152uf38i/OxE3O/7kdMU3ajn2O/wNQGY4HzwAFMDc9dLefzAX8FSElJoYpXu3fAgAEM8FWVEpGwWLlyJWPHjvXYdsx13yYfkRj8Mp2PYJTyevalNXAEE/jA1AqfxVwL132/HsB2/DR5AaZPn677YSXEunXrSE5O5tixY1SqVMlvuoSEBB588EEeeOCBgPPu1q0bbdq0YerUqaEoasjFxMSwfPlybr755uIuSlB69uzJ448/7rFt06ZNtAvgvk0kNnsD1R4YjQlmlwHJQCqQgQloADcBdwO/A5oA9wJjyLnfB7AIOAe8BbQA+gP3A5H5aRW/Xn31VSpVqkRWVs7QzpMnTxIbG0u3bt080q5bt46YmBh27dpFp06dOHDgQHbgmzNnDlWrVs2Vv8PhwOFw5Nqel2XLljFhwoSA0+/evZuYmBi2bNlSoPcJ1oEDB+jZs2eRvFekiebgdxr4A2Zg83ZMb+5moCs5NbjzwH2YJvBXwJ+AB4HxbvmcwNwvbIjpMHkJGOfMT6JIcnIyJ0+e5Isvvsjetn79eurUqcPnn3/O2bNns7enpaVx2WWX0bBhQ2JjY6lZs2ZYylSlShXKly9f4OMsK+9b0efOnQu2SB5q1qxJmTJlQpJXtInm4LcV6A5UB+KBRpheX/f7dKuAtpiBzBWdP79B7k6Ob4AuznwaYPNvd0SrZs2aUadOHdatW5e9bd26ddxyyy0kJCTw6aefemx31QZdtcATJ06wbt06hg0bxvHjx4mJiSEmJobx43P+V546dYphw4ZRqVIlLrvsMt54I++hoElJSTz44IPZrxMSEnj++ef95tGoUSMA2rRpQ0xMDMnJyQAMHTqUP/zhDzz77LPUrVs3e/xlTEwM73p1+1epUoW5c+cCJkiOHj2aunXrEh8fT0JCAi+88EJ2Wu/jv/nmG5KTkylXrhzVq1dnxIgRnDp1Knu/qxyTJ0+mbt26VK9endGjR3PhgvtIsegQzcFPJJdu3bqRlpaW/XrdunUkJSXRtWvX7O1nzpzh888/z9UUBujUqRPTp0+nUqVKHDhwgAMHDvCXv/wFMLWxKVOm0L59ezZv3sx9993Hvffey44dO/yWx1dTOa88Pv/8cwDWrl3LgQMH+Ne//pV93Nq1a8nIyGDt2rX85z//Ceg9Z8yYwXvvvcfSpUvZsWMHCxcuJCEhwedxp06d4oYbbuCSSy7hyy+/ZOnSpaxZs4bRXgNK09LS2LVrF+vWrWPu3LnMmTOHOXPm+C1PpIrEDg+JEqdPn2b79u0hzfPyyy+nXLlyQR/vqmllZWVx6tQpvvrqK5KSkjh//jyvvvoqAJ988glnz571GfxiY2OpVKkSDocjV1PY4XDQu3dvRo4cCcBjjz3GtGnTSEtLC/jrgPnlUb16dQAuueSSXO9foUIF3nzzTUqXDvzP9scff6Rp06Z06tQJgPr16/tNu2jRIs6ePcu8efOIj4/niiuuYObMmfTp04dJkyZRo0YNAKpVq8bMmTNxOBw0a9aM3r17s3btWu6+++6AyxUJFPwkaNu3bw+oV60g0tPTC9WLnpSUxKlTp/j88885cuQIzZo145JLLqFLly7cddddnD17lnXr1tG4cWMuvfTSAuffqlUrj9e1a9fm8OHDRZJHy5YtCxT4wDRTe/ToQfPmzenZsyc33XQTPXr08Jl227ZttG7dmvj4+OxtHTt2JCsri++//z47+LVo0cKjNlu7dm22bt1aoHJFAgU/Cdrll19Oenp6yPMsjCZNmnDppZeSlpbG0aNHSUpKAqBu3brUr1+fjRs3kpaWln0vraBiY2M9XjscDo/e5XDm4atG7HA4cnWOnD9/PvvnNm3asGvXLj744APWrFlDv379uO6661i6dKnP98ivowXIFYCDuQaRQMFPglauXLmIHOvYrVs31q1bx9GjR3n00Uezt3fp0oX333+fL774glGjRvk9vkyZMly86P318KLh6nkN9P1r1KjB/v37s19nZGRw+vRpjzQVK1akX79+9OvXj9tvv52ePXty7NixXIP0r7jiCubOncvp06ezA+2GDRuIiYmhefPmhTmtiKQODylxunXrxvr169m8eTNdu3bN3t61a1dee+01zp8/7/N+n0tCQgInT57kww8/JDMzkzNnzvhNm19NybKsAqWpWbMm8fHxfPDBBxw8eJATJ07keWxycjIzZ85k8+bNfPnll4wcOdKjZjl16lQWL17M9u3b2bFjB0uWLKFOnTq5Ah/AwIEDiYuLY8iQIXz77bekpaXx5z//mcGDB2c3eUsSBT8pcbp168Zvv/1G06ZNPf5ou3btysmTJ2nevDm1atXyOMb9HlbHjh0ZOXIk/fv3p2bNmrz0kv+RT/kNeg5kYLR7mtKlSzNjxgxee+016tWrR9++ffPMZ8qUKdSvX5/f//73DBo0iEceecSjeVypUiUmTZrE1VdfTfv27dm7dy/vv/++z3LEx8ezatUqjhw5wtVXX83//d//0aNHD2bOnJnn+QQz+FuiU1vASk9Pt8JhwYJ0C7AWLAhP/oFITzdlCNc5ihRWXp9R1z7n36pfqvmJiC0p+ImILSn4iYgtKfiJiC0p+ImILSn4iYgtKfiJiC0p+ImILSn4iYgtKfiJ7bnP5JyXhIQE/va3vxVRqfLnaxbnSBHoNS1OCn5SYkTiAkbBSEhIYMaMGfmmK+jiQ/7OKxy8r2kkUvCTEiMSFzAKhq85+nwJ1+JD7vMBBivSrqkvCn5SYkTCAkb5LQDkvaARQN++fbnrrruy9+/Zs4cHH3yQmJgYSpXyvwS1e7PXteTlsmXL6NatG+XLl6d169bZ55zXeSUkJDBx4kQGDx5M5cqVGTFihM9m6+bNm4mJiWHv3r0A7Nmzhz59+lCtWjUqVKjA7373Oz744INc19Tln//8Jy1atCAuLo6GDRvmWss4v8WdQk3BT0qU4lzAKJAFgPKbEmrZsmVceumlTJgwgQMHDvDzzz8X6PyfeOIJHn30UTZv3kyzZs0YMGAAWVlZeZ4XwOTJk2nTpg2bN2/mqaeeCui9Ro0axfnz51m/fj1bt25l0qRJVKhQwWfa9PR0+vfvzx//+Ee2bt3K2LFjeeqpp7JXmXMp6AJRhaGZnCVop09DiNcv4vLLoRDrFxXLAkbr1q2jWbNmAS8A5IurmVu1alVKlSpFxYoVg2o2PvLII/Tq1QuAcePG0aJFC3bu3EmzZs38nhdA9+7dPWqke/bsyfe9fvzxR2677TZatGgB4HdVODCTql533XU88cQTgFlu4LvvvuOll15iyJAhQGgWiCoIBT8J2vbtEOL1i0hPh8LMjF8cCxgdOnQICHwBoHByL1/t2rUBOHToUJ7Bw+FwcNVVVxX4ve6//37uvfdeVq9ezXXXXcdtt91Gy5Ytfabdvn179sSsLh07dmT69OlYlpVd8w3FAlGBUvCToF1+uQlWoc6zMIp7AaP8OipiYmJypTl37lzIepHdy+fKM5DFhcqXL+/xOibG3BFzL6t3R8jw4cO54YYbWLFiBatXr+b5559nypQpudb5dQmkEycUC0QFSsFPglauXOFqaeFSXAsYBbIAkPeCQxcvXmTr1q0e0+qHawGlguTrqqXu37+fypUrA6bDw9ull17KiBEjGDFiBI8//jhvvPGGz+CXmJjIhg0bPLZt2LCB5s2bF9sU+OrwkBKnuBYwCmQBoOTkZFasWMH777/P9u3buffeezl+/Hiu9//oo4/Yv38/mZmZwV6GQp1X06ZNqV+/PmPHjmXnzp2sWLGCKVOmeKRJSUlh9erV7Nq1i02bNvHhhx9yxRVX+Mzv4YcfZu3atUycOJEdO3Ywd+5cXnnlFY9OF18CqS0GS8FPSpziWsAokAWAhg0bxpAhQxg8eDDdunWjSZMmuQLx+PHj2b17N40bN85Vzrz4qkEFe16lS5cmNTWV7du306pVK1566SWeffZZj/yysrIYNWoUV1xxBb169eLyyy9n1qxZPt+7TZs2LFmyhMWLF9OyZUvGjh3LhAkTGDx4cIHPSYqPFjASKWZawEhEJEgKfiJiSwp+ImJLCn4iYksKfiJiSwp+ImJL+oaH+LVt27biLoKIT6H4bCr4SS4VK1YEYNCgQcVcEpG8uT6rwSgpwa8s8BnQCmgNbHHb1wD4O5AEnATmAmMA9y85tgJeAa4CDgMvA/6Hv5dwTZs2ZceOHfz666/FXZSgrFy5skDTu0tu0XANK1asSNOmTYM+vqQEv0nAPkwQc1cKWAHsBzoAdYF5wHngCWeaSsBq5+MeZx5vA8cAv9PIpqRAlSq+99WvD6+8kneBR42CH3/Mvf2nn8zzxo0wcKD/4/fuBT+TZ2SbORMaNPC/PzXVPHxrWqjzcBkwwDz8Ccd5fP75WD799PHs19F6Ht6K8jy8r6G7aDgPu+gFfAskAll4BsBewAXAfSK1EZjA5gr89wKZeP4jeB7wd1OhxH+9Ldr16dOnuIsQ9aL5Gtrl6221gNeBOwFfU1R0wDSB3WdDXI2p7bVwS/MxJki6p2kOVC5ogVJ9/MsLZJuvNOFSmPcK9Ni80hV0X6Rdv8K8n65f4d4vlOWM5uDnAOZg7udt8pOmNnDQa9tBt32BpglYNHz4FPwKT8GvcCIh+EXiPb8XgEfzSZMI3ABUcKZ35z0HTn5z4gQ1YZi/rvZjx46xadOmAm9zvd61y+S7a9c2NvkL6YXkqzyhPjavdAXdV5DrV5AyFkaw7xEN168g5QxWOK9fNA/Rqg40y+cRCyzDNFXPuz2ynM+znXmNB77yyr+hM92VztdznXm56+ZM46vZWwf4CRM09dBDj8h8/IT5W/UrEmt+mc5Hfu4np8cWoB6wCuiHGfYCsBF4HNPh4brv1wM4DnznfP0J8CzmWlxwS7Pdmc7bz8DV5HNhRaRY/ex82EICuXt7YzAdHiud22/A3M+b6JamEuYizcV0gvTHjAe8O+wlFhEJgQTMwGXvsX4NMGP9TgGHMGMCvTt6WmJ6fM8Ae4FHwllQERERERERERERES9VgC8ww3i+BfL5Vql4qQ+sw1y7r4Hbi7U00WkZcARYWtwFEXuJAeKcP5cDduH5/WXJW21yOsZqYcaExRdfcaJSV+Amojj4RfPX2+wsC/jN+XM8cNbtteTvADnTnh3EjCutVnzFiUofYYaERS0Fv+hVGdNk2wvMAKJz8r3i1w7zd7CvuAsiIgVTE3PvqklxFyQKVQO2AtcWd0GiVBJq9ko+ugDvYWoXWcAtPtKMAnZjBlp/ivkKnct9mM6NTeTc63M5hLl53zqUBY4w4bh+ZTE37Z93pi/JwvX5s8JQVilhemImWeiL+fDd7LW/P+ae3RDgcuA1TE+av06MmoBr8YLKmPtXzUJb5IgS6uvnAFKBZ8JR2AgU6uvnkkQU1/yk6Pn68H2GuW/n4sD0QD7mJ4+rMf+JNzufB4e4jJEsFNevM+arkJsw1+8rcia3LelCcf0A1mBaHaeAH4FrQlhGKaG8P3xlMNNweX8g5wDLi6hM0UTXr3B0/Zx0z6/4VccstOQ9m/QhgphJ2oZ0/QrHttdPwU9EbEnBr/hlYu4/1fLaXgsbTcZYCLp+hWPb66fgV/zOAenAdW7bYoDumFmmJW+6foWj6ydhVR4zDq815oZzivPn+s79/TDjqwZjFmd6DfgFfV/XRdevcHT9pNgkYT50WZgmhuvnt93SuAaZ/ob5j3s14pKErl9hJKHrJyIiIiIiIiIiIiIiIiIiIiIiIiIiIiIiIiIiEglKFXcBpERKAn5w/vxRMZbDJYnClycUeRRWHYwAloIAAAiASURBVMyawwDri6kMgaqGmRC1ErC2mMvik6a0ii7tgLeADMyC0aeBncA8PKckihRFubpXFpCWT5pQlMc7j93ArhDkG4ixmIkHZnhtdwCDgA8xs7GcxQTJTcArmNXb/JmJmdaqUojLesSZ9/1A3RDnLTYSA0zF/IGfBT4AXgKew6xCdti578niKqCXJEx5ni7C98zC/PH7Eo9Z3a5aIfL3l8ducmqE4dQAuIBZatPbbMz5Z2LW3ngW83n5EBMs5+WR715gdSgL6qYWZn0Q72AtErDnMB/udKChj/1lgYec6SJBEpEV/MJpN0UT/MZhzvF3Xtt/T85no4KP4yoDHfzk2dZ57KgQldGXVZhaoPd60yL5aoL5j3+I/CeXLOP1ujowHdMs+w2zSM07+F6mcQ7mDyEB01TZ7jxmNyaIOXwcEw+8gFm68AzwDXA3voNfgnPbbD9l99dsrYhZX3cLZpnEY5jm3HigNJ5z1Xk/hjjzcKVxX6d3J3DCeQ6+vOs8pomfPFzn4+vxDGYm5CxMs9OXxs79K/3s97YH+M7H9ked+dwfYD7uXAG1vts21++hHrAIU5s8AfyHnH+8V2BWdjvi3LcUs5a0L8Oded4RRPnE5iZiPjwTCnhcDcwfeBbmhvOzmCbyecz9wk5e6ec40y7FBNq3gGmY4JflLIe7GOC/zn2bMc2xN4BfgffwH/zexjdfNbeawDZyajYvAVOA9zGBuRJwGSbYZGFqYE+7PVo580nyUR7XMQN8lKU65j7YRrdt3nlUduZx1Plwf1/XPbYdzn2+Auzzzvxu9bHPW1Nn2rd87BtG3kE2L19jrqs71+/zB2AD5pq7/hH8AFwJHMc0lSdhfmeuz5gvVzj3vxFE+cTm0jAfnm4FPO5tfAetXs7tO/Cszc1xbt+J52I2l2D+wx8HYt22D3WmX+GVz+8wgSkUwe8f+A/8NfAcrZBXszfJR3lcNa8VPtKPdu67N588IO9m71+cxwz22l4a2I9ZICiQERd3OfO5z8e+epja8EVgAXAb5v5gfhKceT7ltd1Ve53stf0V5/bjwJ+99v3Hua+Nj/eJwfxD9FVrFcnTNswHu2kBjimDaYYewve9llWYD2tnt21z8Gwq4mOfe3PZ9R+/tY/0b1D44FebnCAdSIAoaPADU7M5R+7bCZ9hArh754a/PHbjP/hVd+bzsdf2W5x5veDnOG/jnelv8bO/Ozk1dNfjELAY//80H3Cma+W13RXgvD83ncn5fXgbhP/PDpjRCaf97Cs2GupSMl2O6QT5HPPH522d8/lKH/u8m0EAPzmfq7htuxLTfN7sI/3/C6iUebvK+ZyGCf7hMB9TC3Nv+jbFrF+xElPjLYxM4J+YwNHcbfvdmCEzbwaYT3Xn81E/+9diarI9MIFyBaaW3o+cWx7ebsHcR9ziY18GuT83rvGFvtK79vkb0vIL5vNY3s/+YqHgF/kOYJqVlxbgGNeYrYN+9v/slc7dCR/bLjif3WtglTFDbHzx974FUdn5vC8EefnzDqbmN8ht253O5/kheo/XnM93O5/rYm49fIS5xRAqFzGBbizQBxMw/4T53Y3Bs0laDdNL/G8/eeX1GchrX6yPfeC7s6zYKfhFPlctqnsBjnF9QL0Xonap7ZUuGMfx3/vs632znM+lfeyr7GPbMedzvQKWqyCOYjpPriLntsIg53u/F6L3+BjTcz4YExzuwvzdFaQDINP5XJBxihcxHSSLnK/dm7+9Mf/Ilhcgv8KohhmfeqqI3i8gCn6Rbw7mg3wPOc0ff1xDXbZhPmxX47unMcn57KvJGqjNmHFlvm5y/97HtryCma88vsAEzGR8B0xvFsF9XdNVw7sT0wOegOloORfg8RcDeN/XMP8o+mJ6Z49gmsOBct1TDOYfgSvguH8z5RZnGbzvRYZDDOZrebuL4L0KRMEv8v0PM6SgOuabHQk+0sRhehbHOV+fx/zHr4Fp8rjrCVyPua+zoRDlcgWNZ/H8HLUkp+no7gTwPSYwNnbbXhHf31o4hAkQjfEcn+dSE8+gc4SC3RpwWYGpAQ4kp1e2IE3eI5jrXDaPNHMx99CmYcbKzSfw4Ao5tf/2Pvb1xAQzXwG4CfB/mMDnyqMscAOmxpvl45hQSwTKEZr7wCEVyH9UKX5PYgLcg5gA8iHwLSbINcR8r7ca8ITbMY8BXZ3HdsR0fiRg/hhOYZpfhTEX+CPmj+8rTAdBNcxg1lXATT6OmQK8jlkU+x+YoNnTWbZrfKS/DzN05gngRkznhwPzNbMe/P927lilYSgK4/hf6KLFRYUqODgIgquLiEjxDXwBEUR8AxcHV8HJSXBxcOviIghCF19BEBRRBx2UIjqJhYrDl2skJJY2UiJ+v7FJ7k1v29Obm3OiABgu3etogf8IzUpbaE3rvM37aAI1YB2l79zR2UMD6qjm+gT9wJtoPe97Gy9RH8soEHWa83aNytDmUrZNoaDaQDO5GzRGk2jMSsAemkmDvitlstf7fluoLinkww3s75hBdwivUAB7QzPDQ3R5mDRMXOHxTlzhMZ2y7wEKGGk5YlvRtoXE62kVHqso6KalhYBy5y6j87mN2i6RnaoyiGa0F1Efz+iOdDguqKDUjie0AN8inslVfzgfUFD5iI5J5kUGWW2U0WXtA/ozamX0sxgd3+1sOyRlJ1OLRtCY19Byxysa23sU4JYS+++jtJOBjH6yPocJslOVqmSP7ynx3V4z+4dCGdpKl8ePo1nlTo5z6EN3+o9ztNGJUfRHtNuj/sysYPpRTl2DfAX+e2h9stvHT82iALyW4xw6sY1yQcd61J+ZFcQ8Wq88Q0FnI2d7FVQqttluxwIYQpfgRXnSkJn1UFine0S1ss6uMDMzMzMzMzMzMzMzMzMzMzMzMzMzMzMzM/vyCel/c6fbKdCk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pSp>
        <p:nvGrpSpPr>
          <p:cNvPr id="22" name="그룹 21"/>
          <p:cNvGrpSpPr/>
          <p:nvPr/>
        </p:nvGrpSpPr>
        <p:grpSpPr>
          <a:xfrm>
            <a:off x="8217834" y="3018812"/>
            <a:ext cx="9852267" cy="9343849"/>
            <a:chOff x="8217834" y="3018812"/>
            <a:chExt cx="9852267" cy="9343849"/>
          </a:xfrm>
        </p:grpSpPr>
        <p:pic>
          <p:nvPicPr>
            <p:cNvPr id="2052" name="Picture 4" descr="https://lh6.googleusercontent.com/pKmxkZ5eoFk_FQcUbxVNvjsxvcCpslmCKHfDpLJENeZW6JbiDKymXdvxR4XKk3F28DI5OH-S1AT3BXC_O-O4aH0anNt0JfB36gDbXtxhMJziYS4b6lpAffaisd5HyZRioA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58" b="25182"/>
            <a:stretch/>
          </p:blipFill>
          <p:spPr bwMode="auto">
            <a:xfrm>
              <a:off x="12589050" y="8462129"/>
              <a:ext cx="5481051" cy="3362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C:\Users\SEOGI\AppData\Local\Temp\x10sctmp21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52" t="19123" r="33430" b="5566"/>
            <a:stretch/>
          </p:blipFill>
          <p:spPr bwMode="auto">
            <a:xfrm>
              <a:off x="10267680" y="3018812"/>
              <a:ext cx="4956602" cy="5336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s://lh6.googleusercontent.com/tPZDtZNLYZpZu-zTAdtE_cjR_hU3wlv-Uwql5k7PV6ta6Ck9SANOdSiSKu-DfKKgMlYGdUhPXQqtiNVO6yfDKMv7BKxt6Qto-we9lrtgmFd52NDAefyl1PuOMjRkx641X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7834" y="7924010"/>
              <a:ext cx="3038475" cy="44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구부러진 연결선 9"/>
            <p:cNvCxnSpPr/>
            <p:nvPr/>
          </p:nvCxnSpPr>
          <p:spPr>
            <a:xfrm rot="10800000" flipV="1">
              <a:off x="9807170" y="6694236"/>
              <a:ext cx="856980" cy="1056389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/>
            <p:nvPr/>
          </p:nvCxnSpPr>
          <p:spPr>
            <a:xfrm rot="10800000" flipH="1" flipV="1">
              <a:off x="14431996" y="7222431"/>
              <a:ext cx="856980" cy="1056389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1493500" y="10143335"/>
              <a:ext cx="8636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813259" y="7222431"/>
              <a:ext cx="1504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1D</a:t>
              </a:r>
              <a:endParaRPr lang="en-CA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175709" y="8123298"/>
              <a:ext cx="1504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CA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988550" y="3456048"/>
              <a:ext cx="15049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3D</a:t>
              </a:r>
              <a:endParaRPr lang="en-CA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64" name="Picture 16" descr="https://lh6.googleusercontent.com/pKmxkZ5eoFk_FQcUbxVNvjsxvcCpslmCKHfDpLJENeZW6JbiDKymXdvxR4XKk3F28DI5OH-S1AT3BXC_O-O4aH0anNt0JfB36gDbXtxhMJziYS4b6lpAffaisd5HyZRi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259" y="1577142"/>
            <a:ext cx="15240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lh3.googleusercontent.com/ERGbdFantZtYvICzgGksIx5mXvtBUg3BmR08sNBDzrCl0lHzDtpH4JYGJ8wj7V9OjUb_LVgma0sAQ9XnaXkWlVjtkBmrQmRsi10AC2FNBu4iX6C3yXHxNJgSTXZMCWoW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725" y="11690427"/>
            <a:ext cx="15240000" cy="11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h5.googleusercontent.com/EqOHTjZ7qahxS0nwS5hkdsZpyM86sZOFITZ7z3bpVDlUJYOEtCwDSppsQI-xS_-ucukEW0H8CbDFOKa7faEyvsjckbHtXx6YM2WdcjhzlVfYln8trblYrw5asoGbVGP6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56" y="13924786"/>
            <a:ext cx="15240000" cy="1016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lh5.googleusercontent.com/3mcivOFC6QdnpMj2Ml-LFZyUFnIu-1xgCvgTQe-ZeOikrNjjZ1j4Ins4SJUtdsfDIEvRK-U8Z1yR8ZIJx06BKlQ-3UPIELbs03eHdVHBs7OfQbGs9tGAVXF8mFFupxPzf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7222431"/>
            <a:ext cx="15240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23" descr="C:\Users\SEOGI\projects\AGU2014\examples\figures\1DinvT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3963" y="8686800"/>
            <a:ext cx="1097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lh5.googleusercontent.com/5Lsf0slxXwojJP7OSlkH9VnYXITlRRdYfmlWVVlAcC1KJh9nWG1Vjl3Rv7IWdbzRyCNOOavFkBSz8WvvKeD0H06CqXXWNNcdMKOTUOXhcU0Cl81DIa26nk88q2uWrZuBI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62" y="943728"/>
            <a:ext cx="695325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8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SEOGI\projects\AGU2014\examples\figures\sigtru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818" y="13233095"/>
            <a:ext cx="7920000" cy="3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/>
          <p:cNvGrpSpPr/>
          <p:nvPr/>
        </p:nvGrpSpPr>
        <p:grpSpPr>
          <a:xfrm>
            <a:off x="28988999" y="9646635"/>
            <a:ext cx="7920000" cy="6574467"/>
            <a:chOff x="29150363" y="9619741"/>
            <a:chExt cx="7920000" cy="6574467"/>
          </a:xfrm>
        </p:grpSpPr>
        <p:pic>
          <p:nvPicPr>
            <p:cNvPr id="1039" name="Picture 15" descr="C:\Users\SEOGI\projects\AGU2014\examples\figures\sigestTD.png"/>
            <p:cNvPicPr>
              <a:picLocks noChangeAspect="1" noChangeArrowheads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01"/>
            <a:stretch/>
          </p:blipFill>
          <p:spPr bwMode="auto">
            <a:xfrm>
              <a:off x="29150363" y="9806154"/>
              <a:ext cx="7920000" cy="301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2" descr="C:\Users\SEOGI\projects\AGU2014\examples\figures\sigestFD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0363" y="12894208"/>
              <a:ext cx="7920000" cy="33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29783734" y="9619741"/>
              <a:ext cx="21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TEM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783734" y="12645194"/>
              <a:ext cx="2181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CA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</a:t>
              </a:r>
              <a:endParaRPr lang="en-CA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8" name="Picture 14" descr="C:\Users\SEOGI\projects\AGU2014\examples\figures\obspredTD_7_3mstx1.png"/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" b="11897"/>
          <a:stretch/>
        </p:blipFill>
        <p:spPr bwMode="auto">
          <a:xfrm>
            <a:off x="37020466" y="4407444"/>
            <a:ext cx="6959116" cy="332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3" descr="C:\Users\SEOGI\projects\AGU2014\examples\figures\obspredFDamp10Hztx1.png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4" b="14178"/>
          <a:stretch/>
        </p:blipFill>
        <p:spPr bwMode="auto">
          <a:xfrm>
            <a:off x="37020466" y="8258895"/>
            <a:ext cx="6961371" cy="32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lh5.googleusercontent.com/EqOHTjZ7qahxS0nwS5hkdsZpyM86sZOFITZ7z3bpVDlUJYOEtCwDSppsQI-xS_-ucukEW0H8CbDFOKa7faEyvsjckbHtXx6YM2WdcjhzlVfYln8trblYrw5asoGbVGP6ow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455" y="16495120"/>
            <a:ext cx="7456958" cy="49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SEOGI\projects\AGU2014\examples\figures\ampratio_freq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5476" y="4401327"/>
            <a:ext cx="5400000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lh3.googleusercontent.com/jey9HVsRAPyImOtzf0Bxl4qRKVOL-SDS7UNOEeRV9DHDrWXEgjrUsUr5W9gWp0mHi_D8oKl9Vd_Iyd-RUgieoa9r4oVC1w4H2dG2hqn3u0Daxc2lNrOVm5FiKcFKXEwpTw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621" y="14998255"/>
            <a:ext cx="7920000" cy="33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F_logo.ps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63" y="-1619052"/>
            <a:ext cx="5122479" cy="66290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2120" y="416339"/>
            <a:ext cx="25862421" cy="2641062"/>
          </a:xfrm>
          <a:prstGeom prst="rect">
            <a:avLst/>
          </a:prstGeom>
          <a:noFill/>
          <a:ln w="28575" cap="rnd" cmpd="sng">
            <a:solidFill>
              <a:srgbClr val="17375E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7200" dirty="0" smtClean="0">
                <a:latin typeface="Trebuchet MS"/>
                <a:cs typeface="Trebuchet MS"/>
              </a:rPr>
              <a:t>Moving between dimensions in electromagnetic inversions</a:t>
            </a:r>
            <a:endParaRPr lang="en-US" sz="3200" dirty="0" smtClean="0">
              <a:latin typeface="Trebuchet MS"/>
              <a:cs typeface="Trebuchet M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latin typeface="Trebuchet MS"/>
                <a:cs typeface="Trebuchet MS"/>
              </a:rPr>
              <a:t>Seogi</a:t>
            </a:r>
            <a:r>
              <a:rPr lang="en-US" sz="3200" dirty="0" smtClean="0">
                <a:latin typeface="Trebuchet MS"/>
                <a:cs typeface="Trebuchet MS"/>
              </a:rPr>
              <a:t> Kang, Rowan </a:t>
            </a:r>
            <a:r>
              <a:rPr lang="en-US" sz="3200" dirty="0" err="1" smtClean="0">
                <a:latin typeface="Trebuchet MS"/>
                <a:cs typeface="Trebuchet MS"/>
              </a:rPr>
              <a:t>Cockett</a:t>
            </a:r>
            <a:r>
              <a:rPr lang="en-US" sz="3200" dirty="0" smtClean="0">
                <a:latin typeface="Trebuchet MS"/>
                <a:cs typeface="Trebuchet MS"/>
              </a:rPr>
              <a:t>, Lindsey J. </a:t>
            </a:r>
            <a:r>
              <a:rPr lang="en-US" sz="3200" dirty="0" err="1" smtClean="0">
                <a:latin typeface="Trebuchet MS"/>
                <a:cs typeface="Trebuchet MS"/>
              </a:rPr>
              <a:t>Heagy</a:t>
            </a:r>
            <a:r>
              <a:rPr lang="en-US" sz="3200" dirty="0" smtClean="0">
                <a:latin typeface="Trebuchet MS"/>
                <a:cs typeface="Trebuchet MS"/>
              </a:rPr>
              <a:t> and Douglas W. Oldenburg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Trebuchet MS"/>
                <a:cs typeface="Trebuchet MS"/>
              </a:rPr>
              <a:t>Geophysical Inversion Facility (GIF), University of British Columbia, Canada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26536" y="16352886"/>
            <a:ext cx="14400000" cy="3513096"/>
          </a:xfrm>
          <a:prstGeom prst="rect">
            <a:avLst/>
          </a:prstGeom>
          <a:noFill/>
          <a:ln w="28575" cap="rnd" cmpd="sng">
            <a:solidFill>
              <a:srgbClr val="254061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latin typeface="Trebuchet MS"/>
                <a:cs typeface="Trebuchet MS"/>
              </a:rPr>
              <a:t>Conclusions</a:t>
            </a:r>
            <a:endParaRPr lang="en-US" sz="1800" dirty="0" smtClean="0">
              <a:latin typeface="Trebuchet MS"/>
              <a:cs typeface="Trebuchet MS"/>
            </a:endParaRP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>
                <a:latin typeface="Trebuchet MS"/>
                <a:cs typeface="Trebuchet MS"/>
              </a:rPr>
              <a:t>We are gearing towards recovering 3D conductivity distribution of the earth from EM data: 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3D inversion is extremely non-unique inverse problem: “Important to set right model space”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Geophysical inversion should be iterative process: “Not one-click” </a:t>
            </a:r>
            <a:r>
              <a:rPr lang="en-US" sz="1800" dirty="0" smtClean="0">
                <a:latin typeface="Trebuchet MS"/>
                <a:cs typeface="Trebuchet MS"/>
              </a:rPr>
              <a:t>process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latin typeface="Trebuchet MS"/>
                <a:cs typeface="Trebuchet MS"/>
              </a:rPr>
              <a:t>Model </a:t>
            </a:r>
            <a:r>
              <a:rPr lang="en-US" sz="1800" dirty="0">
                <a:latin typeface="Trebuchet MS"/>
                <a:cs typeface="Trebuchet MS"/>
              </a:rPr>
              <a:t>space of geophysical inversion can be different from discretization for the forward problem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latin typeface="Trebuchet MS"/>
                <a:cs typeface="Trebuchet MS"/>
              </a:rPr>
              <a:t>3D forward modeling mesh – model space can be 1D, 2D or 3D with mapping function</a:t>
            </a:r>
            <a:r>
              <a:rPr lang="en-US" sz="1800" dirty="0" smtClean="0">
                <a:latin typeface="Trebuchet MS"/>
                <a:cs typeface="Trebuchet MS"/>
              </a:rPr>
              <a:t>:</a:t>
            </a:r>
          </a:p>
          <a:p>
            <a:pPr marL="753750" indent="-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rebuchet MS"/>
                <a:cs typeface="Trebuchet MS"/>
              </a:rPr>
              <a:t>We can easily move from 1D to 3D or 2D to 3D with this mapping</a:t>
            </a: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latin typeface="Trebuchet MS"/>
                <a:cs typeface="Trebuchet MS"/>
              </a:rPr>
              <a:t>With this flexibility in model space of EM inversion, we can effectively perform iterative inversion procedure in practice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26536" y="20255814"/>
            <a:ext cx="14380319" cy="1538196"/>
          </a:xfrm>
          <a:prstGeom prst="rect">
            <a:avLst/>
          </a:prstGeom>
          <a:noFill/>
          <a:ln w="28575" cap="rnd" cmpd="sng">
            <a:solidFill>
              <a:srgbClr val="254061"/>
            </a:solidFill>
            <a:prstDash val="solid"/>
          </a:ln>
        </p:spPr>
        <p:txBody>
          <a:bodyPr wrap="square" lIns="180000" tIns="180000" rIns="180000" bIns="180000" rtlCol="0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dirty="0" smtClean="0">
                <a:latin typeface="Trebuchet MS"/>
                <a:cs typeface="Trebuchet MS"/>
              </a:rPr>
              <a:t>Acknowledgements</a:t>
            </a:r>
            <a:endParaRPr lang="en-US" sz="1800" dirty="0">
              <a:latin typeface="Trebuchet MS"/>
              <a:cs typeface="Trebuchet MS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 smtClean="0">
                <a:latin typeface="Trebuchet MS"/>
                <a:cs typeface="Trebuchet MS"/>
              </a:rPr>
              <a:t>Thank you for </a:t>
            </a:r>
            <a:r>
              <a:rPr lang="en-US" sz="1800" dirty="0" err="1" smtClean="0">
                <a:latin typeface="Trebuchet MS"/>
                <a:cs typeface="Trebuchet MS"/>
              </a:rPr>
              <a:t>Klara</a:t>
            </a:r>
            <a:r>
              <a:rPr lang="en-US" sz="1800" dirty="0" smtClean="0">
                <a:latin typeface="Trebuchet MS"/>
                <a:cs typeface="Trebuchet MS"/>
              </a:rPr>
              <a:t> </a:t>
            </a:r>
            <a:r>
              <a:rPr lang="en-US" sz="1800" dirty="0" err="1" smtClean="0">
                <a:latin typeface="Trebuchet MS"/>
                <a:cs typeface="Trebuchet MS"/>
              </a:rPr>
              <a:t>Steklova</a:t>
            </a:r>
            <a:r>
              <a:rPr lang="en-US" sz="1800" dirty="0" smtClean="0">
                <a:latin typeface="Trebuchet MS"/>
                <a:cs typeface="Trebuchet MS"/>
              </a:rPr>
              <a:t> for helpful discussion about </a:t>
            </a:r>
            <a:r>
              <a:rPr lang="en-US" sz="1800" dirty="0">
                <a:latin typeface="Trebuchet MS"/>
                <a:cs typeface="Trebuchet MS"/>
              </a:rPr>
              <a:t>hydrological problem and  </a:t>
            </a:r>
            <a:r>
              <a:rPr lang="en-US" sz="1800" dirty="0" err="1">
                <a:latin typeface="Trebuchet MS"/>
                <a:cs typeface="Trebuchet MS"/>
              </a:rPr>
              <a:t>SimPEG</a:t>
            </a:r>
            <a:r>
              <a:rPr lang="en-US" sz="1800" dirty="0">
                <a:latin typeface="Trebuchet MS"/>
                <a:cs typeface="Trebuchet MS"/>
              </a:rPr>
              <a:t> </a:t>
            </a:r>
            <a:r>
              <a:rPr lang="en-US" sz="1800" dirty="0" smtClean="0">
                <a:latin typeface="Trebuchet MS"/>
                <a:cs typeface="Trebuchet MS"/>
              </a:rPr>
              <a:t>developers. </a:t>
            </a:r>
            <a:r>
              <a:rPr lang="en-US" sz="1800" dirty="0">
                <a:latin typeface="Trebuchet MS"/>
                <a:cs typeface="Trebuchet MS"/>
              </a:rPr>
              <a:t>G</a:t>
            </a:r>
            <a:r>
              <a:rPr lang="en-US" sz="1800" dirty="0" smtClean="0">
                <a:latin typeface="Trebuchet MS"/>
                <a:cs typeface="Trebuchet MS"/>
              </a:rPr>
              <a:t>enerating 3D distribution of seawater intrusion model was </a:t>
            </a:r>
            <a:r>
              <a:rPr lang="en-US" sz="1800" dirty="0">
                <a:latin typeface="Trebuchet MS"/>
                <a:cs typeface="Trebuchet MS"/>
              </a:rPr>
              <a:t>performed using </a:t>
            </a:r>
            <a:r>
              <a:rPr lang="en-US" sz="1800" dirty="0" err="1" smtClean="0">
                <a:latin typeface="Trebuchet MS"/>
                <a:cs typeface="Trebuchet MS"/>
              </a:rPr>
              <a:t>GIFtools</a:t>
            </a:r>
            <a:r>
              <a:rPr lang="en-US" sz="1800" dirty="0" smtClean="0">
                <a:latin typeface="Trebuchet MS"/>
                <a:cs typeface="Trebuchet MS"/>
              </a:rPr>
              <a:t>. </a:t>
            </a:r>
            <a:endParaRPr lang="en-US" sz="3200" dirty="0">
              <a:latin typeface="Trebuchet MS"/>
              <a:cs typeface="Trebuchet MS"/>
            </a:endParaRPr>
          </a:p>
        </p:txBody>
      </p:sp>
      <p:pic>
        <p:nvPicPr>
          <p:cNvPr id="1026" name="Picture 2" descr="https://lh4.googleusercontent.com/0NvdAKbPL4zXwDgW0TkPGCNOpCi47yzraW35qsXqXn0EoARGng6_qE0PipK14MOzeHh5YgqA53xJB3pa_qtSlOiCwPPZf-BICc9-Qhayci6dAlLu0KfLPzp-UK_bhLnx1Q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8" y="12987486"/>
            <a:ext cx="6366297" cy="38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01" y="4104371"/>
            <a:ext cx="6692140" cy="634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18" descr="https://lh3.googleusercontent.com/ERGbdFantZtYvICzgGksIx5mXvtBUg3BmR08sNBDzrCl0lHzDtpH4JYGJ8wj7V9OjUb_LVgma0sAQ9XnaXkWlVjtkBmrQmRsi10AC2FNBu4iX6C3yXHxNJgSTXZMCWoWOw"/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67"/>
          <a:stretch/>
        </p:blipFill>
        <p:spPr bwMode="auto">
          <a:xfrm>
            <a:off x="19322864" y="4401327"/>
            <a:ext cx="4872612" cy="40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14750363" y="8686800"/>
            <a:ext cx="14400000" cy="13102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직사각형 34"/>
          <p:cNvSpPr/>
          <p:nvPr/>
        </p:nvSpPr>
        <p:spPr>
          <a:xfrm>
            <a:off x="230464" y="3630965"/>
            <a:ext cx="14400000" cy="734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직사각형 35"/>
          <p:cNvSpPr/>
          <p:nvPr/>
        </p:nvSpPr>
        <p:spPr>
          <a:xfrm>
            <a:off x="230464" y="11201400"/>
            <a:ext cx="14400000" cy="10587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직사각형 36"/>
          <p:cNvSpPr/>
          <p:nvPr/>
        </p:nvSpPr>
        <p:spPr>
          <a:xfrm>
            <a:off x="14733504" y="3630964"/>
            <a:ext cx="14400000" cy="4847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직사각형 37"/>
          <p:cNvSpPr/>
          <p:nvPr/>
        </p:nvSpPr>
        <p:spPr>
          <a:xfrm>
            <a:off x="29306855" y="3630965"/>
            <a:ext cx="14400000" cy="123498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/>
          <p:cNvSpPr txBox="1"/>
          <p:nvPr/>
        </p:nvSpPr>
        <p:spPr>
          <a:xfrm>
            <a:off x="259038" y="3643665"/>
            <a:ext cx="8060963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??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Maxwell’s equations in time and frequency domain can be expressed as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C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ompute forward responses:</a:t>
            </a:r>
          </a:p>
          <a:p>
            <a:pPr lvl="0"/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    is Maxwell’s operator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    is electrical conductivity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et up an optimization problem: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he core of our optimization is the sensitivity function: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model space can be generalized in any types of form in the inversion using mapping function: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And it’s derivative:                          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9039" y="11201400"/>
            <a:ext cx="143714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Hydrological problem</a:t>
            </a:r>
          </a:p>
          <a:p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Near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the ocean, sea water intrusion is serious problem due to the contamination of groundwater. </a:t>
            </a:r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generic question that we ask </a:t>
            </a: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here: “What is 3D </a:t>
            </a:r>
            <a:r>
              <a:rPr lang="en-CA" sz="1800" dirty="0">
                <a:solidFill>
                  <a:prstClr val="black"/>
                </a:solidFill>
                <a:latin typeface="Trebuchet MS"/>
                <a:cs typeface="Trebuchet MS"/>
              </a:rPr>
              <a:t>distribution of the intruded seawater </a:t>
            </a: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in the earth”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Conductivity contrast between fresh groundwater and seawater is dramatic: ~3.03 S/m (sea water), ~0.01 S/m(ground water) </a:t>
            </a:r>
            <a:endParaRPr lang="en-CA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8565" y="17068800"/>
            <a:ext cx="7161900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Ground Loop EM survey</a:t>
            </a:r>
            <a:endParaRPr lang="en-CA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CA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Due to the sensitivity of EM induction method for conductive body, loop EM survey has been used to detect intruded seawater (Mills et al., 1988)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Time domain EM (TEM) is conventionally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used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Measure vertical component of b-field (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bz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Mostly considered as 1D problem: </a:t>
            </a:r>
          </a:p>
          <a:p>
            <a:pPr marL="465750" indent="285750">
              <a:spcBef>
                <a:spcPts val="25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Data acquisition: ground loop source with couple profile lines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Frequency domain EM (FEM) system can be used as well</a:t>
            </a: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Multi-dimensional inversion can help to recover 3D distribution of the seawater saturation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760398" y="3657859"/>
            <a:ext cx="1437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Simple feasibility test: anomalous responses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33504" y="8686800"/>
            <a:ext cx="7216859" cy="7981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Forward problem: 3D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3D mesh is used to discretize the earth: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The # of cells: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Nx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×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Ny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 ×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Nz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= 54 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×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44 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× 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54 = 128304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Core cell size: dx /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dy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/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dz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= 20 / 20 / 20 m</a:t>
            </a:r>
          </a:p>
          <a:p>
            <a:pPr marL="285750"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Conductivity model includes intruded seawater, which is much more conducive (0.2 S/m) than surrounding (0.0033 S/m)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Two ground circular loops are deployed: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Radius of the loop: 250 m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Receivers are deployed only in the loop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Only measure vertical component of b-field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 optimal parameters: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Time range: 0.1-10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ms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(Step-off waveform)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Tx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freqency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: 1, 10, 100 Hz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360000" lvl="0" indent="-180000">
              <a:spcBef>
                <a:spcPts val="250"/>
              </a:spcBef>
              <a:spcAft>
                <a:spcPts val="500"/>
              </a:spcAft>
              <a:buFont typeface="Arial"/>
              <a:buChar char="•"/>
            </a:pP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We use </a:t>
            </a:r>
            <a:r>
              <a:rPr lang="en-US" sz="1800" dirty="0" err="1">
                <a:solidFill>
                  <a:prstClr val="black"/>
                </a:solidFill>
                <a:latin typeface="Trebuchet MS"/>
                <a:cs typeface="Trebuchet MS"/>
              </a:rPr>
              <a:t>SimPEG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-EM package, which uses </a:t>
            </a:r>
            <a:r>
              <a:rPr lang="en-US" sz="1800" dirty="0" err="1">
                <a:solidFill>
                  <a:prstClr val="black"/>
                </a:solidFill>
                <a:latin typeface="Trebuchet MS"/>
                <a:cs typeface="Trebuchet MS"/>
              </a:rPr>
              <a:t>SimPEG’s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 framework</a:t>
            </a:r>
            <a:endParaRPr lang="en-CA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Provides FEM and TEM  forward modeling and inversions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23" descr="C:\Users\SEOGI\projects\AGU2014\examples\figures\1DinvTD.png"/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" r="8176"/>
          <a:stretch/>
        </p:blipFill>
        <p:spPr bwMode="auto">
          <a:xfrm>
            <a:off x="14999748" y="15056910"/>
            <a:ext cx="6908370" cy="33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6" descr="https://lh5.googleusercontent.com/5Lsf0slxXwojJP7OSlkH9VnYXITlRRdYfmlWVVlAcC1KJh9nWG1Vjl3Rv7IWdbzRyCNOOavFkBSz8WvvKeD0H06CqXXWNNcdMKOTUOXhcU0Cl81DIa26nk88q2uWrZuBI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934" y="18281715"/>
            <a:ext cx="6253762" cy="329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lh5.googleusercontent.com/axF4PpvBGGEj9PbyEGg3dyj2zNTn9CZAmt78KozKBVqpHrwtbpuYTB_dxyDRNo-EK8FN50qYdy_72C1U45YHNW5YjzzgYuLWCYPMopwRsy9U0VLR3d1UbnKdx5X0RIRp-w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6754" y="18330016"/>
            <a:ext cx="6120000" cy="322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29306855" y="3630964"/>
            <a:ext cx="745910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Inverse problem: 3D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For 3D inversion we use 2D grid of receiver points, which are only located in the circular loops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3D inversion is much more non-unique problem compared to 1D and 2.5D inversion: “We need a good initial guess and reference model and proper regularization”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Inversion results that we have got from 1D and 2.5D inversion can be valuable information for 3D inversion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Exponential and active mappings are used: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Shows better data misfit compared 1D and 2D cases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We can reasonably recover 3D distribution of conductive seawater plume with both 3D TEM and FEM inversions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4" descr="C:\Users\SEOGI\AppData\Local\Temp\x10sctmp23.png"/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9124" r="30592" b="7716"/>
          <a:stretch/>
        </p:blipFill>
        <p:spPr bwMode="auto">
          <a:xfrm>
            <a:off x="36495316" y="11963498"/>
            <a:ext cx="3501296" cy="35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SEOGI\Documents\simpegPaper\Poster\images\simpeg-logo.png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9367" y="318676"/>
            <a:ext cx="6672600" cy="240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4751435" y="4455715"/>
            <a:ext cx="49666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Feasibility of EM methods should be tested by computing anomalous responses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Use 1D model (with and without seawater)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Amplitude ratio:</a:t>
            </a:r>
          </a:p>
          <a:p>
            <a:pPr lvl="0"/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Parameters: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time or frequency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Distance from the center of the loop (r)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Optimal parameters</a:t>
            </a:r>
            <a:r>
              <a:rPr lang="en-US" sz="1800" dirty="0">
                <a:solidFill>
                  <a:prstClr val="black"/>
                </a:solidFill>
                <a:latin typeface="Trebuchet MS"/>
                <a:cs typeface="Trebuchet MS"/>
              </a:rPr>
              <a:t>: 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0.1-10 </a:t>
            </a:r>
            <a:r>
              <a:rPr lang="en-US" sz="1800" dirty="0" err="1" smtClean="0">
                <a:solidFill>
                  <a:prstClr val="black"/>
                </a:solidFill>
                <a:latin typeface="Trebuchet MS"/>
                <a:cs typeface="Trebuchet MS"/>
              </a:rPr>
              <a:t>ms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; 1-100 Hz (</a:t>
            </a:r>
            <a:r>
              <a:rPr lang="en-US" sz="1800" i="1" dirty="0" smtClean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 and </a:t>
            </a:r>
            <a:r>
              <a:rPr lang="en-US" sz="1800" i="1" dirty="0" smtClean="0">
                <a:solidFill>
                  <a:prstClr val="black"/>
                </a:solidFill>
                <a:latin typeface="Trebuchet MS"/>
                <a:cs typeface="Trebuchet MS"/>
              </a:rPr>
              <a:t>f</a:t>
            </a: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0-200 m (distance from the center)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pic>
        <p:nvPicPr>
          <p:cNvPr id="49" name="그림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5199" y="5719516"/>
            <a:ext cx="3583975" cy="57108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20878868" y="4394777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819168" y="4394777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41" name="Picture 17" descr="C:\Users\SEOGI\Documents\simpegPaper\Poster\images\simpeg-logo-block.png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949" y="16387544"/>
            <a:ext cx="2607870" cy="262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4369606" y="2482212"/>
            <a:ext cx="880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Simulation and Parameter </a:t>
            </a:r>
            <a:r>
              <a:rPr lang="en-US" sz="2400" dirty="0">
                <a:latin typeface="Trebuchet MS" panose="020B0603020202020204" pitchFamily="34" charset="0"/>
                <a:cs typeface="Arial" panose="020B0604020202020204" pitchFamily="34" charset="0"/>
              </a:rPr>
              <a:t>E</a:t>
            </a:r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stimation in Geophysics (</a:t>
            </a:r>
            <a:r>
              <a:rPr lang="en-US" sz="2400" dirty="0" err="1" smtClean="0">
                <a:latin typeface="Trebuchet MS" panose="020B0603020202020204" pitchFamily="34" charset="0"/>
                <a:cs typeface="Arial" panose="020B0604020202020204" pitchFamily="34" charset="0"/>
              </a:rPr>
              <a:t>SimPEG</a:t>
            </a:r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www.simpeg.xyz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085794" y="8731624"/>
            <a:ext cx="704602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Inverse problem: 1D and 2D model</a:t>
            </a:r>
          </a:p>
          <a:p>
            <a:endParaRPr lang="en-US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For 1D and 2.5D inversion we only use a profile line in the loops (black dots)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Exponential and 1 or 2D mappings are used with active mapping: </a:t>
            </a:r>
          </a:p>
          <a:p>
            <a:pPr lvl="0"/>
            <a:endParaRPr lang="en-US" sz="1800" dirty="0" smtClean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1D stitched inversion (Conventional)</a:t>
            </a: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Recover 1D conductivity model for every stations and stitch together to make 2D-like model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Recover reasonable model when we do not have multi-dimensional structures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endParaRPr lang="en-US" sz="1800"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2.5D inversion (Use 2D mapping function)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Shows better resolution in lateral variation of the conductivity model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Better data misfit, especially for frequency domain case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Still, cannot explain responses from 3D structure</a:t>
            </a:r>
          </a:p>
          <a:p>
            <a:pPr marL="285750" lvl="0" indent="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Thus, we need to change our model as 3D </a:t>
            </a:r>
          </a:p>
          <a:p>
            <a:endParaRPr lang="en-US" sz="3200" dirty="0" smtClean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598" y="4974684"/>
            <a:ext cx="1954126" cy="90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63" y="5150056"/>
            <a:ext cx="2337650" cy="6679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58" y="6330026"/>
            <a:ext cx="1317829" cy="2845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96" y="6607580"/>
            <a:ext cx="362403" cy="2470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7" y="6941445"/>
            <a:ext cx="133280" cy="10932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73" y="7512550"/>
            <a:ext cx="3314189" cy="57860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046" y="8610591"/>
            <a:ext cx="5307453" cy="54989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23" y="9628741"/>
            <a:ext cx="1344728" cy="28803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13" y="10107693"/>
            <a:ext cx="1700430" cy="615972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01" y="6751070"/>
            <a:ext cx="1901706" cy="255095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178" y="7130372"/>
            <a:ext cx="1901706" cy="2550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021612" y="9904507"/>
            <a:ext cx="3161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prstClr val="black"/>
                </a:solidFill>
                <a:latin typeface="Trebuchet MS"/>
                <a:cs typeface="Trebuchet MS"/>
              </a:rPr>
              <a:t>Typical example: </a:t>
            </a:r>
            <a:endParaRPr lang="en-CA" dirty="0"/>
          </a:p>
        </p:txBody>
      </p:sp>
      <p:pic>
        <p:nvPicPr>
          <p:cNvPr id="63" name="그림 6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00" y="10452523"/>
            <a:ext cx="2133128" cy="26061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0437" y="10994775"/>
            <a:ext cx="3880605" cy="260615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55" y="10260508"/>
            <a:ext cx="1004642" cy="605561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7435024" y="3852864"/>
            <a:ext cx="218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TEM: 7.3ms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435024" y="7738925"/>
            <a:ext cx="2181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FEM: 10 Hz</a:t>
            </a:r>
            <a:endParaRPr lang="en-C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2" descr="C:\Users\SEOGI\AppData\Local\Temp\x10sctmp22.png"/>
          <p:cNvPicPr>
            <a:picLocks noChangeAspect="1" noChangeArrowheads="1"/>
          </p:cNvPicPr>
          <p:nvPr/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0" t="19124" r="30592" b="7716"/>
          <a:stretch/>
        </p:blipFill>
        <p:spPr bwMode="auto">
          <a:xfrm>
            <a:off x="40006778" y="11963498"/>
            <a:ext cx="3501296" cy="355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그림 8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241" y="7796605"/>
            <a:ext cx="2640800" cy="260615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36495316" y="11597228"/>
            <a:ext cx="292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True intruded seawater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006777" y="11597228"/>
            <a:ext cx="3501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intruded seawater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" name="그림 10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871" y="18625513"/>
            <a:ext cx="1344728" cy="28803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630765" y="4960892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69519" y="4960892"/>
            <a:ext cx="1566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1878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text{amplitude ratio} = \Big |\frac{b_z[\sigma_{seawater}]}{b_z[\sigma_{background}]} \Big|&#10;\end{eqnarray*}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5"/>
  <p:tag name="ORIGINALWIDTH" val="73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frac{\partial\sigma}{\partial m} =  \frac{\mathcal{M}(m)}{\partial m}&#10;\end{eqnarray*}&#10;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1D}(\sigma_{1D})&#10;\end{eqnarray*}&#10;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2D}(\sigma_{2D})&#10;\end{eqnarray*}&#10;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098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_{exp}(m) = e^{m},&#10;\end{eqnarray*}&#10;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2453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(m) = \mathcal{M}_{exp}(\mathcal{M}_{1 \ or \ 2D}(\mathcal{M}_{active}(m))))&#10;\end{eqnarray*}&#10;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.75"/>
  <p:tag name="ORIGINALWIDTH" val="434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frac{\partial\sigma}{\partial m} = \sigma&#10;\end{eqnarray*}&#10;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836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(m) = \mathcal{M}_{exp}(\mathcal{M}_{active}(m)))&#10;\end{eqnarray*}&#10;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81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(m)&#10;\end{eqnarray*}&#10;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1878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text{amplitude ratio} = \Big |\frac{b_z[\sigma_{seawater}]}{b_z[\sigma_{background}]} \Big|&#10;\end{eqnarray*}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0.5"/>
  <p:tag name="ORIGINALWIDTH" val="106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\curl \e + \frac{\partial \b}{\partial t} = 0 \\&#10;    \curl \mu^{-1}\b -\sigma\e = \j_s \\&#10;\end{eqnarray*}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0.5"/>
  <p:tag name="ORIGINALWIDTH" val="106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\curl \e + \frac{\partial \b}{\partial t} = 0 \\&#10;    \curl \mu^{-1}\b -\sigma\e = \j_s \\&#10;\end{eqnarray*}&#10;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4.5"/>
  <p:tag name="ORIGINALWIDTH" val="1170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\curl \E + \imath \omega\B = 0 \\&#10;    \curl \mu^{-1}\B -\sigma \E = \J_s \\&#10;\end{eqnarray*}&#10;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2.5"/>
  <p:tag name="ORIGINALWIDTH" val="660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d^{pred} = F[\sigma]&#10;\end{eqnarray*}&#10;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81.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F[\cdot]&#10;\end{eqnarray*}&#10;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5"/>
  <p:tag name="ORIGINALWIDTH" val="66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&#10;\end{eqnarray*}&#10;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5"/>
  <p:tag name="ORIGINALWIDTH" val="1705.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minimize \ \phi =  \phi_d(\mathbf{m}) + \phi_m(\mathbf{m})\nonumber \\&#10;  s.t. \ 0 \le \mathbf{m}&#10;\end{eqnarray*}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3.75"/>
  <p:tag name="ORIGINALWIDTH" val="2931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J = \frac{\partial d^{pred}}{\partial m} = \frac{\partial d^{pred}}{\partial \sigma} \frac{\partial \sigma}{\partial m} = \frac{\partial d^{pred}}{\partial \sigma} \frac{\partial \sigma}{\partial m_i}&#10;\frac{\partial m_i}{\partial m_{i+1}}...\frac{\partial m_N}{\partial m}&#10;\end{eqnarray*}&#10;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81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(m)&#10;\end{eqnarray*}&#10;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6.25"/>
  <p:tag name="ORIGINALWIDTH" val="73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frac{\partial\sigma}{\partial m} =  \frac{\mathcal{M}(m)}{\partial m}&#10;\end{eqnarray*}&#10;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1D}(\sigma_{1D})&#10;\end{eqnarray*}&#10;&#10;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82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_{2D}(\sigma_{2D})&#10;\end{eqnarray*}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4.5"/>
  <p:tag name="ORIGINALWIDTH" val="1170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\curl \E + \imath \omega\B = 0 \\&#10;    \curl \mu^{-1}\B -\sigma \E = \J_s \\&#10;\end{eqnarray*}&#10;&#10;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06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_{exp}(m) = e^{m}&#10;\end{eqnarray*}&#10;&#10;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932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_{exp}(\mathcal{M}_{1 \ or \ 2D}(\mathcal{M}_{active}(m))))&#10;\end{eqnarray*}&#10;&#10;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.75"/>
  <p:tag name="ORIGINALWIDTH" val="434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frac{\partial\sigma}{\partial m} = \sigma&#10;\end{eqnarray*}&#10;&#10;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5"/>
  <p:tag name="ORIGINALWIDTH" val="1314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\mathcal{M}_{exp}(\mathcal{M}_{active}(m)))&#10;\end{eqnarray*}&#10;&#10;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81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(m)&#10;\end{eqnarray*}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2.5"/>
  <p:tag name="ORIGINALWIDTH" val="660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d^{pred} = F[\sigma]&#10;\end{eqnarray*}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81.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F[\cdot]&#10;\end{eqnarray*}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.75"/>
  <p:tag name="ORIGINALWIDTH" val="66.7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&#10;\end{eqnarray*}&#10;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7.75"/>
  <p:tag name="ORIGINALWIDTH" val="1705.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minimize \ \phi =  \phi_d(\mathbf{m}) + \phi_m(\mathbf{m})\nonumber \\&#10;  s.t. \ 0 \le \mathbf{m}&#10;\end{eqnarray*}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7.5"/>
  <p:tag name="ORIGINALWIDTH" val="1349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    J = \frac{\partial d^{pred}}{\partial m} = \frac{\partial d^{pred}}{\partial \sigma} \frac{\partial \sigma}{\partial m}&#10;\end{eqnarray*}&#10;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81.25"/>
  <p:tag name="LATEXADDIN" val="\documentclass{article}&#10;\usepackage{amsmath}&#10;\pagestyle{empty}&#10;\begin{document}&#10;&#10;\renewcommand{\div}{\nabla\cdot}&#10;\newcommand{\grad}{\vec \nabla}&#10;\newcommand{\curl}{{\vec \nabla}\times}&#10;\newcommand {\J}{{\vec J}}&#10;\renewcommand{\H}{{\vec H}}&#10;\newcommand {\E}{{\vec E}}&#10;\newcommand{\siginf}{\sigma_\infty}&#10;\newcommand{\dsig}{\triangle\sigma}&#10;\newcommand{\dcurl}{{\mathbf C}}&#10;\newcommand{\dgrad}{{\mathbf G}}&#10;\newcommand{\Acf}{{\mathbf A_c^f}}&#10;\newcommand{\Ace}{{\mathbf A_c^e}}&#10;\renewcommand{\S}{{\mathbf \Sigma}}&#10;\newcommand{\St}{{\mathbf \Sigma_\tau}}&#10;\newcommand{\T}{{\mathbf T}}&#10;\newcommand{\Tt}{{\mathbf T_\tau}}&#10;\newcommand{\diag}{\mathbf{diag}}&#10;\newcommand{\M}{{\mathbf M}}&#10;\newcommand{\MfMui}{{\M^f_{\mu^{-1}}}}&#10;\newcommand{\MfMuoi}{{\M^f_{\mu_0^{-1}}}}&#10;\newcommand{\dMfMuI}{{d_m (\M^f_{\mu^{-1}})^{-1}}}&#10;\newcommand{\dMfMuoI}{{d_m (\M^f_{\mu_0^{-1}})^{-1}}}&#10;\newcommand{\MeSig}{{\M^e_\sigma}}&#10;\newcommand{\MeSigInf}{{\M^e_{\sigma_\infty}}}&#10;\newcommand{\MeSigInfEtab}{{\M^e_{\sigma_\infty \bar{\eta}}}}&#10;\newcommand{\MeSigInfEtat}{{\M^e_{\sigma_\infty \peta}}}&#10;\newcommand{\MedSig}{{\M^e_{\triangle\sigma}}}&#10;\newcommand{\MeSigO}{{\M^e_{\sigma_0}}}&#10;\newcommand{\Me}{{\M^e}}&#10;\newcommand{\Js}{\mathbf{J}^s}&#10;\newcommand{\Mes}[1]{{\M^e_{#1}}}&#10;\newcommand{\Mee}{{\M^e_e}}&#10;\newcommand{\Mej}{{\M^e_j}}&#10;\newcommand{\BigO}[1]{\mathcal{O}\bigl(#1\bigr)}&#10;\newcommand{\bE}{\mathbf{E}}&#10;\newcommand{\bEp}{\mathbf{E}^p}&#10;\newcommand{\bB}{\mathbf{B}}&#10;\newcommand{\bBp}{\mathbf{B}^p}&#10;\newcommand{\bEs}{\mathbf{E}^s}&#10;\newcommand{\bBs}{\mathbf{B}^s}&#10;\newcommand{\bH}{\mathbf{H}}&#10;\newcommand{\B}{\vec{B}}&#10;\newcommand{\D}{\vec{D}}&#10;\renewcommand{\H}{\vec{H}}&#10;\newcommand{\s}{\vec{s}}&#10;\newcommand{\bfJ}{\bf{J}}&#10;\newcommand{\vecm}{\vec m}&#10;\renewcommand{\Re}{\mathsf{Re}}&#10;\renewcommand{\Im}{\mathsf{Im}}&#10;\renewcommand {\j}  { {\vec j} }&#10;\newcommand {\h}  { {\vec h} }&#10;\renewcommand {\b}  { {\vec b} }&#10;\newcommand {\e}  { {\vec e} }&#10;\renewcommand {\d}  { {\vec d} }&#10;\renewcommand {\u}  { {\vec u} }&#10;&#10;\renewcommand {\dj}  { {\mathbf{j} } }&#10;\renewcommand {\dh}  { {\mathbf{h} } }&#10;\newcommand {\db}  { {\mathbf{b} } }&#10;\newcommand {\de}  { {\mathbf{e} } }&#10;&#10;\newcommand{\vol}{\mathbf{v}}&#10;\newcommand{\I}{\vec{I}}&#10;\newcommand{\A}{\mathbf{A}}&#10;\newcommand{\bI}{\mathbf{I}}&#10;\newcommand{\bus}{\mathbf{u}^s}&#10;\newcommand{\brhss}{\mathbf{rhs}_s}&#10;\newcommand{\bup}{\mathbf{u}^p}&#10;\newcommand{\brhs}{\mathbf{rhs}}&#10;%%-------------------------------&#10;\newcommand{\bon}{b^{on}(t)}&#10;\newcommand{\bp}{b^{p}}&#10;\newcommand{\dbondt}{\frac{db^{on}(t)}{dt}}&#10;\newcommand{\dfdt}{\frac{df(t)}{dt}}&#10;\newcommand{\dfdtdsiginf}{\frac{\partial\frac{df(t)}{dt}}{\partial\siginf}}&#10;\newcommand{\dfdsiginf}{\frac{\partial f(t)}{\partial\siginf}}&#10;\newcommand{\dbgdsiginf}{\frac{\partial b^{Impulse}(t)}{\partial\siginf}}&#10;\newcommand{\digint}{\frac{2}{\pi}\int_0^{\infty}}&#10;\newcommand{\Gbiot}{\mathbf{G}_{Biot}}&#10;%%-------------------------------&#10;\newcommand{\peta}{\tilde{\eta}}&#10;\newcommand{\eFmax}{\e^{F}_{max}}&#10;\newcommand{\dip}{d^{IP}}&#10;\newcommand{\sigpert}{\delta\sigma}&#10;&#10;&#10;\begin{eqnarray*}&#10;\sigma =  \mathcal{M}(m)&#10;\end{eqnarray*}&#10;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1677</Words>
  <Application>Microsoft Office PowerPoint</Application>
  <PresentationFormat>사용자 지정</PresentationFormat>
  <Paragraphs>260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Heagy</dc:creator>
  <cp:lastModifiedBy>SEOGI KANG</cp:lastModifiedBy>
  <cp:revision>144</cp:revision>
  <cp:lastPrinted>2014-05-07T01:57:45Z</cp:lastPrinted>
  <dcterms:created xsi:type="dcterms:W3CDTF">2014-05-01T20:19:26Z</dcterms:created>
  <dcterms:modified xsi:type="dcterms:W3CDTF">2014-12-11T23:04:26Z</dcterms:modified>
</cp:coreProperties>
</file>