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57" r:id="rId5"/>
    <p:sldId id="258" r:id="rId6"/>
    <p:sldId id="259" r:id="rId7"/>
    <p:sldId id="260" r:id="rId8"/>
    <p:sldId id="261" r:id="rId9"/>
    <p:sldId id="269" r:id="rId10"/>
    <p:sldId id="267" r:id="rId11"/>
    <p:sldId id="264" r:id="rId12"/>
    <p:sldId id="265"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p:scale>
          <a:sx n="70" d="100"/>
          <a:sy n="70" d="100"/>
        </p:scale>
        <p:origin x="73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27EE-9361-465C-8B86-2F08C13D55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571180-828F-4442-B658-D45C64EA6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8D7BAC-D7E7-4EBE-B284-4AD243EC1A5A}"/>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5" name="Footer Placeholder 4">
            <a:extLst>
              <a:ext uri="{FF2B5EF4-FFF2-40B4-BE49-F238E27FC236}">
                <a16:creationId xmlns:a16="http://schemas.microsoft.com/office/drawing/2014/main" id="{8D90F941-3BA4-4059-BA20-625745DC9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5223A-0DDE-489E-A766-DDDB0E91CFF8}"/>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4088336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9FC1-31D2-45A7-94B4-816AC50AA1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9F3113-219B-4E53-BF4C-EC38A907C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25E9C-12ED-4677-9E20-B2314C7DE3DC}"/>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5" name="Footer Placeholder 4">
            <a:extLst>
              <a:ext uri="{FF2B5EF4-FFF2-40B4-BE49-F238E27FC236}">
                <a16:creationId xmlns:a16="http://schemas.microsoft.com/office/drawing/2014/main" id="{5D7860AB-157F-4C52-ACF3-06CC18996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712D9-72D8-4FBA-901B-6A505384F293}"/>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190976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91564-7A0E-4D4F-83EA-28D556F7CD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946B3A-DC02-4EF8-A17C-77A09BB2B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AE40D-7B01-4307-8913-28EBA7D973B4}"/>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5" name="Footer Placeholder 4">
            <a:extLst>
              <a:ext uri="{FF2B5EF4-FFF2-40B4-BE49-F238E27FC236}">
                <a16:creationId xmlns:a16="http://schemas.microsoft.com/office/drawing/2014/main" id="{7814105D-D85C-4DBE-9164-BF6E8E932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323E5-42BF-4510-B403-482311F9D845}"/>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328172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00C47-3E5A-4933-9574-70E5F6DF18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8673D-EBA6-44A7-9E07-5BB114057A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DF64D-FDC9-493F-803A-4251EDE80B6E}"/>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5" name="Footer Placeholder 4">
            <a:extLst>
              <a:ext uri="{FF2B5EF4-FFF2-40B4-BE49-F238E27FC236}">
                <a16:creationId xmlns:a16="http://schemas.microsoft.com/office/drawing/2014/main" id="{983FC17B-D92C-458E-B3E5-F6DB9A4A3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317F1-94D1-42D7-BE77-4168741B7FE1}"/>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5038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EC51-D8C2-4074-9299-A19962AB8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1ECC11-375D-4553-B1C7-92D6BE20E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53158-775D-4B72-B68E-1901D7AED6BC}"/>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5" name="Footer Placeholder 4">
            <a:extLst>
              <a:ext uri="{FF2B5EF4-FFF2-40B4-BE49-F238E27FC236}">
                <a16:creationId xmlns:a16="http://schemas.microsoft.com/office/drawing/2014/main" id="{8B60CFF8-C44E-4392-AF31-8F9D322D2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895B1-358B-4BEC-BE6C-E85551799496}"/>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17063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1BDD-7BC7-49B7-9E03-0F82F8F0C0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4787CF-10E7-4536-82F9-E573B9E611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6D7A17-7D22-41AE-8FE1-FDD0F81DB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141C58-A383-4707-838F-D3CFDB7E76FD}"/>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6" name="Footer Placeholder 5">
            <a:extLst>
              <a:ext uri="{FF2B5EF4-FFF2-40B4-BE49-F238E27FC236}">
                <a16:creationId xmlns:a16="http://schemas.microsoft.com/office/drawing/2014/main" id="{2C1FF8E0-CA59-48E2-AD75-5CA54F920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8800DE-03FB-4C39-8CD4-90169E2D2E9A}"/>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111838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2283-6698-4B4A-B974-A117C478EA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C52254-5537-4303-ABD0-245C80BC11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82FD95-6A16-4A4F-94B9-44E1F1E9E1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DD15D1-EEC8-4D4F-82C7-C562875F48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08636F-26A1-4732-A55A-9DBBD5E1BC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48B13-4986-4401-9AD3-2C3AB08011B8}"/>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8" name="Footer Placeholder 7">
            <a:extLst>
              <a:ext uri="{FF2B5EF4-FFF2-40B4-BE49-F238E27FC236}">
                <a16:creationId xmlns:a16="http://schemas.microsoft.com/office/drawing/2014/main" id="{50E0E068-7A83-4455-93CB-DBF5558A36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540E0-38F8-430E-8604-8691B9920941}"/>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2784765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F603-847C-4892-90E2-804D1E8440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94ECD3-376A-4EBF-A93F-3CA4BD0F7CBE}"/>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4" name="Footer Placeholder 3">
            <a:extLst>
              <a:ext uri="{FF2B5EF4-FFF2-40B4-BE49-F238E27FC236}">
                <a16:creationId xmlns:a16="http://schemas.microsoft.com/office/drawing/2014/main" id="{FAC1E928-CF63-4BFF-9FB7-0F5BFD3FC6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AB7FAB-4957-4C9B-84C3-25491BD9FF84}"/>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278733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B5781-AA96-4E75-94F2-24CD651DB54C}"/>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3" name="Footer Placeholder 2">
            <a:extLst>
              <a:ext uri="{FF2B5EF4-FFF2-40B4-BE49-F238E27FC236}">
                <a16:creationId xmlns:a16="http://schemas.microsoft.com/office/drawing/2014/main" id="{3B13A60F-5CA0-4E97-BF4C-1398348316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73D31A-1ECD-42B0-B449-BACE238BECBC}"/>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224108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91C9D-42CC-498B-BD55-5D44F6458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8A5901-E195-4E2F-B15C-FDEA5E683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4CE61-FE52-4065-B52E-4A03E8DE4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E2C0B-A160-49F5-B244-CB64545BB435}"/>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6" name="Footer Placeholder 5">
            <a:extLst>
              <a:ext uri="{FF2B5EF4-FFF2-40B4-BE49-F238E27FC236}">
                <a16:creationId xmlns:a16="http://schemas.microsoft.com/office/drawing/2014/main" id="{BA292B21-D8FC-436D-A218-361EA5BDB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C214B-599E-46DC-9CEB-6B568322B941}"/>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20097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E2BF-C938-4979-933A-664BCCCFA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AA48D-2947-4AF1-8331-311BCDD8BF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DD05B5-B3D3-4EF5-B11B-BC15CC1BC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378D6-A9C7-4D3F-8552-8EF384647603}"/>
              </a:ext>
            </a:extLst>
          </p:cNvPr>
          <p:cNvSpPr>
            <a:spLocks noGrp="1"/>
          </p:cNvSpPr>
          <p:nvPr>
            <p:ph type="dt" sz="half" idx="10"/>
          </p:nvPr>
        </p:nvSpPr>
        <p:spPr/>
        <p:txBody>
          <a:bodyPr/>
          <a:lstStyle/>
          <a:p>
            <a:fld id="{A3AA1FEC-B536-4937-88B4-EAD5B87E44EA}" type="datetimeFigureOut">
              <a:rPr lang="en-US" smtClean="0"/>
              <a:t>10/20/2020</a:t>
            </a:fld>
            <a:endParaRPr lang="en-US"/>
          </a:p>
        </p:txBody>
      </p:sp>
      <p:sp>
        <p:nvSpPr>
          <p:cNvPr id="6" name="Footer Placeholder 5">
            <a:extLst>
              <a:ext uri="{FF2B5EF4-FFF2-40B4-BE49-F238E27FC236}">
                <a16:creationId xmlns:a16="http://schemas.microsoft.com/office/drawing/2014/main" id="{5F783948-1E21-4AA4-8BF6-55D407E1C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4FA76-412E-416C-80DC-BF46034E486D}"/>
              </a:ext>
            </a:extLst>
          </p:cNvPr>
          <p:cNvSpPr>
            <a:spLocks noGrp="1"/>
          </p:cNvSpPr>
          <p:nvPr>
            <p:ph type="sldNum" sz="quarter" idx="12"/>
          </p:nvPr>
        </p:nvSpPr>
        <p:spPr/>
        <p:txBody>
          <a:bodyPr/>
          <a:lstStyle/>
          <a:p>
            <a:fld id="{088838F7-5FCA-4EA8-A59F-702A0D1FA921}" type="slidenum">
              <a:rPr lang="en-US" smtClean="0"/>
              <a:t>‹#›</a:t>
            </a:fld>
            <a:endParaRPr lang="en-US"/>
          </a:p>
        </p:txBody>
      </p:sp>
    </p:spTree>
    <p:extLst>
      <p:ext uri="{BB962C8B-B14F-4D97-AF65-F5344CB8AC3E}">
        <p14:creationId xmlns:p14="http://schemas.microsoft.com/office/powerpoint/2010/main" val="371725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7AACF-502D-4909-AC31-65D206BB0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621B78-9C1A-4C29-9859-777FF1BD54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3A908-8F01-4B70-94DF-384EB3B2F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A1FEC-B536-4937-88B4-EAD5B87E44EA}" type="datetimeFigureOut">
              <a:rPr lang="en-US" smtClean="0"/>
              <a:t>10/20/2020</a:t>
            </a:fld>
            <a:endParaRPr lang="en-US"/>
          </a:p>
        </p:txBody>
      </p:sp>
      <p:sp>
        <p:nvSpPr>
          <p:cNvPr id="5" name="Footer Placeholder 4">
            <a:extLst>
              <a:ext uri="{FF2B5EF4-FFF2-40B4-BE49-F238E27FC236}">
                <a16:creationId xmlns:a16="http://schemas.microsoft.com/office/drawing/2014/main" id="{96144DEA-34A3-496A-BE69-E2187030F7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B1C915-EC16-468B-88C6-DCE0B7C63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838F7-5FCA-4EA8-A59F-702A0D1FA921}" type="slidenum">
              <a:rPr lang="en-US" smtClean="0"/>
              <a:t>‹#›</a:t>
            </a:fld>
            <a:endParaRPr lang="en-US"/>
          </a:p>
        </p:txBody>
      </p:sp>
    </p:spTree>
    <p:extLst>
      <p:ext uri="{BB962C8B-B14F-4D97-AF65-F5344CB8AC3E}">
        <p14:creationId xmlns:p14="http://schemas.microsoft.com/office/powerpoint/2010/main" val="4219733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78D6913-D481-47C6-9595-9A00754C135B}"/>
              </a:ext>
            </a:extLst>
          </p:cNvPr>
          <p:cNvSpPr>
            <a:spLocks noGrp="1"/>
          </p:cNvSpPr>
          <p:nvPr>
            <p:ph type="ctrTitle"/>
          </p:nvPr>
        </p:nvSpPr>
        <p:spPr>
          <a:xfrm>
            <a:off x="3043403" y="1960616"/>
            <a:ext cx="6105194" cy="2618716"/>
          </a:xfrm>
        </p:spPr>
        <p:txBody>
          <a:bodyPr>
            <a:normAutofit/>
          </a:bodyPr>
          <a:lstStyle/>
          <a:p>
            <a:r>
              <a:rPr lang="en-US" dirty="0">
                <a:solidFill>
                  <a:srgbClr val="FFFFFF"/>
                </a:solidFill>
                <a:latin typeface="Andalus" panose="02020603050405020304" pitchFamily="18" charset="-78"/>
                <a:cs typeface="Andalus" panose="02020603050405020304" pitchFamily="18" charset="-78"/>
              </a:rPr>
              <a:t>Big Data</a:t>
            </a:r>
            <a:br>
              <a:rPr lang="en-US" dirty="0">
                <a:solidFill>
                  <a:srgbClr val="FFFFFF"/>
                </a:solidFill>
                <a:latin typeface="Andalus" panose="02020603050405020304" pitchFamily="18" charset="-78"/>
                <a:cs typeface="Andalus" panose="02020603050405020304" pitchFamily="18" charset="-78"/>
              </a:rPr>
            </a:br>
            <a:r>
              <a:rPr lang="en-US" dirty="0">
                <a:solidFill>
                  <a:srgbClr val="FFFFFF"/>
                </a:solidFill>
                <a:latin typeface="Andalus" panose="02020603050405020304" pitchFamily="18" charset="-78"/>
                <a:cs typeface="Andalus" panose="02020603050405020304" pitchFamily="18" charset="-78"/>
              </a:rPr>
              <a:t> Master Class</a:t>
            </a:r>
            <a:br>
              <a:rPr lang="en-US" dirty="0">
                <a:solidFill>
                  <a:srgbClr val="FFFFFF"/>
                </a:solidFill>
                <a:latin typeface="Andalus" panose="02020603050405020304" pitchFamily="18" charset="-78"/>
                <a:cs typeface="Andalus" panose="02020603050405020304" pitchFamily="18" charset="-78"/>
              </a:rPr>
            </a:br>
            <a:r>
              <a:rPr lang="en-US" dirty="0">
                <a:solidFill>
                  <a:srgbClr val="FFFFFF"/>
                </a:solidFill>
                <a:latin typeface="Andalus" panose="02020603050405020304" pitchFamily="18" charset="-78"/>
                <a:cs typeface="Andalus" panose="02020603050405020304" pitchFamily="18" charset="-78"/>
              </a:rPr>
              <a:t>Graduation Project</a:t>
            </a:r>
          </a:p>
        </p:txBody>
      </p:sp>
      <p:sp>
        <p:nvSpPr>
          <p:cNvPr id="3" name="TextBox 2">
            <a:extLst>
              <a:ext uri="{FF2B5EF4-FFF2-40B4-BE49-F238E27FC236}">
                <a16:creationId xmlns:a16="http://schemas.microsoft.com/office/drawing/2014/main" id="{B8E32CF5-5BFA-4BA6-A557-3769A9B0CF9C}"/>
              </a:ext>
            </a:extLst>
          </p:cNvPr>
          <p:cNvSpPr txBox="1"/>
          <p:nvPr/>
        </p:nvSpPr>
        <p:spPr>
          <a:xfrm>
            <a:off x="4220816" y="4685045"/>
            <a:ext cx="4512365" cy="523220"/>
          </a:xfrm>
          <a:prstGeom prst="rect">
            <a:avLst/>
          </a:prstGeom>
          <a:noFill/>
        </p:spPr>
        <p:txBody>
          <a:bodyPr wrap="square" rtlCol="0">
            <a:spAutoFit/>
          </a:bodyPr>
          <a:lstStyle/>
          <a:p>
            <a:r>
              <a:rPr lang="en-US" sz="2800" dirty="0">
                <a:solidFill>
                  <a:srgbClr val="FFFFFF"/>
                </a:solidFill>
                <a:latin typeface="Andalus" panose="02020603050405020304" pitchFamily="18" charset="-78"/>
                <a:ea typeface="+mj-ea"/>
                <a:cs typeface="Andalus" panose="02020603050405020304" pitchFamily="18" charset="-78"/>
              </a:rPr>
              <a:t>By Rowan</a:t>
            </a:r>
            <a:r>
              <a:rPr lang="en-US" sz="900" dirty="0"/>
              <a:t> </a:t>
            </a:r>
            <a:r>
              <a:rPr lang="en-US" sz="2800" dirty="0">
                <a:solidFill>
                  <a:srgbClr val="FFFFFF"/>
                </a:solidFill>
                <a:latin typeface="Andalus" panose="02020603050405020304" pitchFamily="18" charset="-78"/>
                <a:ea typeface="+mj-ea"/>
                <a:cs typeface="Andalus" panose="02020603050405020304" pitchFamily="18" charset="-78"/>
              </a:rPr>
              <a:t>Hazem</a:t>
            </a:r>
            <a:r>
              <a:rPr lang="en-US" sz="900" dirty="0">
                <a:solidFill>
                  <a:srgbClr val="FFFFFF"/>
                </a:solidFill>
                <a:latin typeface="Andalus" panose="02020603050405020304" pitchFamily="18" charset="-78"/>
                <a:ea typeface="+mj-ea"/>
                <a:cs typeface="Andalus" panose="02020603050405020304" pitchFamily="18" charset="-78"/>
              </a:rPr>
              <a:t> </a:t>
            </a:r>
            <a:r>
              <a:rPr lang="en-US" sz="2800" dirty="0" err="1">
                <a:solidFill>
                  <a:srgbClr val="FFFFFF"/>
                </a:solidFill>
                <a:latin typeface="Andalus" panose="02020603050405020304" pitchFamily="18" charset="-78"/>
                <a:ea typeface="+mj-ea"/>
                <a:cs typeface="Andalus" panose="02020603050405020304" pitchFamily="18" charset="-78"/>
              </a:rPr>
              <a:t>Wagieh</a:t>
            </a:r>
            <a:endParaRPr lang="en-US" sz="2800" dirty="0">
              <a:solidFill>
                <a:srgbClr val="FFFFFF"/>
              </a:solidFill>
              <a:latin typeface="Andalus" panose="02020603050405020304" pitchFamily="18" charset="-78"/>
              <a:ea typeface="+mj-ea"/>
              <a:cs typeface="Andalus" panose="02020603050405020304" pitchFamily="18" charset="-78"/>
            </a:endParaRPr>
          </a:p>
        </p:txBody>
      </p:sp>
      <p:sp>
        <p:nvSpPr>
          <p:cNvPr id="4" name="Rectangle 3">
            <a:extLst>
              <a:ext uri="{FF2B5EF4-FFF2-40B4-BE49-F238E27FC236}">
                <a16:creationId xmlns:a16="http://schemas.microsoft.com/office/drawing/2014/main" id="{4615D70A-6AC8-4D99-99E3-36D66872A4CA}"/>
              </a:ext>
            </a:extLst>
          </p:cNvPr>
          <p:cNvSpPr/>
          <p:nvPr/>
        </p:nvSpPr>
        <p:spPr>
          <a:xfrm>
            <a:off x="0" y="0"/>
            <a:ext cx="12192000" cy="6858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6F148C0C-7C57-4E31-8CFF-7E4E70F61EF8}"/>
              </a:ext>
            </a:extLst>
          </p:cNvPr>
          <p:cNvSpPr txBox="1"/>
          <p:nvPr/>
        </p:nvSpPr>
        <p:spPr>
          <a:xfrm>
            <a:off x="4668078" y="5129312"/>
            <a:ext cx="2855844" cy="369332"/>
          </a:xfrm>
          <a:prstGeom prst="rect">
            <a:avLst/>
          </a:prstGeom>
          <a:noFill/>
        </p:spPr>
        <p:txBody>
          <a:bodyPr wrap="square" rtlCol="0">
            <a:spAutoFit/>
          </a:bodyPr>
          <a:lstStyle/>
          <a:p>
            <a:r>
              <a:rPr lang="en-US" dirty="0">
                <a:solidFill>
                  <a:schemeClr val="bg1"/>
                </a:solidFill>
              </a:rPr>
              <a:t>rowanhazem@gmail.com</a:t>
            </a:r>
          </a:p>
        </p:txBody>
      </p:sp>
    </p:spTree>
    <p:extLst>
      <p:ext uri="{BB962C8B-B14F-4D97-AF65-F5344CB8AC3E}">
        <p14:creationId xmlns:p14="http://schemas.microsoft.com/office/powerpoint/2010/main" val="425646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4A7-3206-45C4-BCBA-22BB2A42C060}"/>
              </a:ext>
            </a:extLst>
          </p:cNvPr>
          <p:cNvSpPr txBox="1">
            <a:spLocks/>
          </p:cNvSpPr>
          <p:nvPr/>
        </p:nvSpPr>
        <p:spPr>
          <a:xfrm>
            <a:off x="838200" y="38936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latin typeface="Andalus" panose="02020603050405020304" pitchFamily="18" charset="-78"/>
                <a:cs typeface="Andalus" panose="02020603050405020304" pitchFamily="18" charset="-78"/>
              </a:rPr>
              <a:t>DATA VISUALIZATION</a:t>
            </a:r>
          </a:p>
        </p:txBody>
      </p:sp>
      <p:sp>
        <p:nvSpPr>
          <p:cNvPr id="3" name="Rectangle 2">
            <a:extLst>
              <a:ext uri="{FF2B5EF4-FFF2-40B4-BE49-F238E27FC236}">
                <a16:creationId xmlns:a16="http://schemas.microsoft.com/office/drawing/2014/main" id="{D175115D-5867-4FC3-B1B5-E28B2BD63931}"/>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1C3EE3-17B8-4CAA-8401-304369861595}"/>
              </a:ext>
            </a:extLst>
          </p:cNvPr>
          <p:cNvSpPr txBox="1"/>
          <p:nvPr/>
        </p:nvSpPr>
        <p:spPr>
          <a:xfrm>
            <a:off x="626164" y="1635327"/>
            <a:ext cx="4581939" cy="430887"/>
          </a:xfrm>
          <a:prstGeom prst="rect">
            <a:avLst/>
          </a:prstGeom>
          <a:solidFill>
            <a:schemeClr val="bg1">
              <a:lumMod val="85000"/>
            </a:schemeClr>
          </a:solidFill>
          <a:ln>
            <a:solidFill>
              <a:schemeClr val="tx1">
                <a:lumMod val="65000"/>
                <a:lumOff val="35000"/>
              </a:schemeClr>
            </a:solidFill>
          </a:ln>
          <a:effectLst>
            <a:softEdge rad="63500"/>
          </a:effectLst>
        </p:spPr>
        <p:txBody>
          <a:bodyPr wrap="square" rtlCol="0">
            <a:spAutoFit/>
          </a:bodyPr>
          <a:lstStyle>
            <a:defPPr>
              <a:defRPr lang="en-US"/>
            </a:defPPr>
            <a:lvl1pPr>
              <a:defRPr>
                <a:latin typeface="+mj-lt"/>
                <a:ea typeface="+mj-ea"/>
                <a:cs typeface="Andalus" panose="02020603050405020304" pitchFamily="18" charset="-78"/>
              </a:defRPr>
            </a:lvl1pPr>
          </a:lstStyle>
          <a:p>
            <a:r>
              <a:rPr lang="en-US" sz="2200" b="1" u="sng" dirty="0"/>
              <a:t>The fourth stage is the visualization:</a:t>
            </a:r>
          </a:p>
        </p:txBody>
      </p:sp>
      <p:sp>
        <p:nvSpPr>
          <p:cNvPr id="13" name="TextBox 12">
            <a:extLst>
              <a:ext uri="{FF2B5EF4-FFF2-40B4-BE49-F238E27FC236}">
                <a16:creationId xmlns:a16="http://schemas.microsoft.com/office/drawing/2014/main" id="{C19835FA-6382-46BB-AC35-4F7CC4BA1D68}"/>
              </a:ext>
            </a:extLst>
          </p:cNvPr>
          <p:cNvSpPr txBox="1"/>
          <p:nvPr/>
        </p:nvSpPr>
        <p:spPr>
          <a:xfrm>
            <a:off x="626164" y="2114949"/>
            <a:ext cx="9405732" cy="707886"/>
          </a:xfrm>
          <a:prstGeom prst="rect">
            <a:avLst/>
          </a:prstGeom>
          <a:solidFill>
            <a:schemeClr val="bg1">
              <a:lumMod val="85000"/>
            </a:schemeClr>
          </a:solidFill>
          <a:ln>
            <a:solidFill>
              <a:schemeClr val="tx1">
                <a:lumMod val="65000"/>
                <a:lumOff val="35000"/>
              </a:schemeClr>
            </a:solidFill>
          </a:ln>
          <a:effectLst>
            <a:softEdge rad="63500"/>
          </a:effectLst>
        </p:spPr>
        <p:txBody>
          <a:bodyPr wrap="square" rtlCol="0">
            <a:spAutoFit/>
          </a:bodyPr>
          <a:lstStyle>
            <a:defPPr>
              <a:defRPr lang="en-US"/>
            </a:defPPr>
            <a:lvl1pPr>
              <a:defRPr>
                <a:latin typeface="+mj-lt"/>
                <a:ea typeface="+mj-ea"/>
                <a:cs typeface="Andalus" panose="02020603050405020304" pitchFamily="18" charset="-78"/>
              </a:defRPr>
            </a:lvl1pPr>
          </a:lstStyle>
          <a:p>
            <a:pPr marL="342900" indent="-342900">
              <a:buFont typeface="Wingdings" panose="05000000000000000000" pitchFamily="2" charset="2"/>
              <a:buChar char="§"/>
            </a:pPr>
            <a:r>
              <a:rPr lang="en-US" sz="2000" dirty="0">
                <a:latin typeface="+mn-lt"/>
                <a:ea typeface="+mn-ea"/>
                <a:cs typeface="+mn-cs"/>
              </a:rPr>
              <a:t>First,  the csv file that was made from the previous stage is used to visualize the data by using Power BI tool.</a:t>
            </a:r>
          </a:p>
        </p:txBody>
      </p:sp>
      <p:sp>
        <p:nvSpPr>
          <p:cNvPr id="25" name="TextBox 24">
            <a:extLst>
              <a:ext uri="{FF2B5EF4-FFF2-40B4-BE49-F238E27FC236}">
                <a16:creationId xmlns:a16="http://schemas.microsoft.com/office/drawing/2014/main" id="{FAB6469A-9D22-4A5D-AD6C-E7E24A3661F0}"/>
              </a:ext>
            </a:extLst>
          </p:cNvPr>
          <p:cNvSpPr txBox="1"/>
          <p:nvPr/>
        </p:nvSpPr>
        <p:spPr>
          <a:xfrm>
            <a:off x="626164" y="2869002"/>
            <a:ext cx="9405732" cy="707886"/>
          </a:xfrm>
          <a:prstGeom prst="rect">
            <a:avLst/>
          </a:prstGeom>
          <a:solidFill>
            <a:schemeClr val="bg1">
              <a:lumMod val="85000"/>
            </a:schemeClr>
          </a:solidFill>
          <a:ln>
            <a:solidFill>
              <a:schemeClr val="tx1">
                <a:lumMod val="65000"/>
                <a:lumOff val="35000"/>
              </a:schemeClr>
            </a:solidFill>
          </a:ln>
          <a:effectLst>
            <a:softEdge rad="63500"/>
          </a:effectLst>
        </p:spPr>
        <p:txBody>
          <a:bodyPr wrap="square" rtlCol="0">
            <a:spAutoFit/>
          </a:bodyPr>
          <a:lstStyle>
            <a:defPPr>
              <a:defRPr lang="en-US"/>
            </a:defPPr>
            <a:lvl1pPr>
              <a:defRPr>
                <a:latin typeface="+mj-lt"/>
                <a:ea typeface="+mj-ea"/>
                <a:cs typeface="Andalus" panose="02020603050405020304" pitchFamily="18" charset="-78"/>
              </a:defRPr>
            </a:lvl1pPr>
          </a:lstStyle>
          <a:p>
            <a:pPr marL="342900" indent="-342900">
              <a:buFont typeface="Wingdings" panose="05000000000000000000" pitchFamily="2" charset="2"/>
              <a:buChar char="§"/>
            </a:pPr>
            <a:r>
              <a:rPr lang="en-US" sz="2000" dirty="0">
                <a:latin typeface="+mn-lt"/>
                <a:ea typeface="+mn-ea"/>
                <a:cs typeface="+mn-cs"/>
              </a:rPr>
              <a:t>The second visualization is also a map but instead it contains  the top  10 ranking countries in test rate.</a:t>
            </a:r>
          </a:p>
        </p:txBody>
      </p:sp>
      <p:sp>
        <p:nvSpPr>
          <p:cNvPr id="33" name="TextBox 32">
            <a:extLst>
              <a:ext uri="{FF2B5EF4-FFF2-40B4-BE49-F238E27FC236}">
                <a16:creationId xmlns:a16="http://schemas.microsoft.com/office/drawing/2014/main" id="{26CEBEB2-2C86-461A-8770-6C6475049C95}"/>
              </a:ext>
            </a:extLst>
          </p:cNvPr>
          <p:cNvSpPr txBox="1"/>
          <p:nvPr/>
        </p:nvSpPr>
        <p:spPr>
          <a:xfrm>
            <a:off x="626164" y="3543543"/>
            <a:ext cx="9405732" cy="400110"/>
          </a:xfrm>
          <a:prstGeom prst="rect">
            <a:avLst/>
          </a:prstGeom>
          <a:solidFill>
            <a:schemeClr val="bg1">
              <a:lumMod val="85000"/>
            </a:schemeClr>
          </a:solidFill>
          <a:ln>
            <a:solidFill>
              <a:schemeClr val="tx1">
                <a:lumMod val="65000"/>
                <a:lumOff val="35000"/>
              </a:schemeClr>
            </a:solidFill>
          </a:ln>
          <a:effectLst>
            <a:softEdge rad="63500"/>
          </a:effectLst>
        </p:spPr>
        <p:txBody>
          <a:bodyPr wrap="square" rtlCol="0">
            <a:spAutoFit/>
          </a:bodyPr>
          <a:lstStyle>
            <a:defPPr>
              <a:defRPr lang="en-US"/>
            </a:defPPr>
            <a:lvl1pPr>
              <a:defRPr>
                <a:latin typeface="+mj-lt"/>
                <a:ea typeface="+mj-ea"/>
                <a:cs typeface="Andalus" panose="02020603050405020304" pitchFamily="18" charset="-78"/>
              </a:defRPr>
            </a:lvl1pPr>
          </a:lstStyle>
          <a:p>
            <a:pPr marL="342900" indent="-342900">
              <a:buFont typeface="Wingdings" panose="05000000000000000000" pitchFamily="2" charset="2"/>
              <a:buChar char="§"/>
            </a:pPr>
            <a:r>
              <a:rPr lang="en-US" sz="2000" dirty="0">
                <a:latin typeface="+mn-lt"/>
                <a:ea typeface="+mn-ea"/>
                <a:cs typeface="+mn-cs"/>
              </a:rPr>
              <a:t>The third visualization is like the second one but instead it’s a pie chart not a map.</a:t>
            </a:r>
          </a:p>
        </p:txBody>
      </p:sp>
      <p:sp>
        <p:nvSpPr>
          <p:cNvPr id="35" name="TextBox 34">
            <a:extLst>
              <a:ext uri="{FF2B5EF4-FFF2-40B4-BE49-F238E27FC236}">
                <a16:creationId xmlns:a16="http://schemas.microsoft.com/office/drawing/2014/main" id="{4DE99C7E-AB09-417C-8BBA-8EB49E75447C}"/>
              </a:ext>
            </a:extLst>
          </p:cNvPr>
          <p:cNvSpPr txBox="1"/>
          <p:nvPr/>
        </p:nvSpPr>
        <p:spPr>
          <a:xfrm>
            <a:off x="626164" y="4070212"/>
            <a:ext cx="9405732" cy="1323439"/>
          </a:xfrm>
          <a:prstGeom prst="rect">
            <a:avLst/>
          </a:prstGeom>
          <a:solidFill>
            <a:schemeClr val="bg1">
              <a:lumMod val="85000"/>
            </a:schemeClr>
          </a:solidFill>
          <a:ln>
            <a:solidFill>
              <a:schemeClr val="tx1">
                <a:lumMod val="65000"/>
                <a:lumOff val="35000"/>
              </a:schemeClr>
            </a:solidFill>
          </a:ln>
          <a:effectLst>
            <a:softEdge rad="63500"/>
          </a:effectLst>
        </p:spPr>
        <p:txBody>
          <a:bodyPr wrap="square" rtlCol="0">
            <a:spAutoFit/>
          </a:bodyPr>
          <a:lstStyle>
            <a:defPPr>
              <a:defRPr lang="en-US"/>
            </a:defPPr>
            <a:lvl1pPr>
              <a:defRPr>
                <a:latin typeface="+mj-lt"/>
                <a:ea typeface="+mj-ea"/>
                <a:cs typeface="Andalus" panose="02020603050405020304" pitchFamily="18" charset="-78"/>
              </a:defRPr>
            </a:lvl1pPr>
          </a:lstStyle>
          <a:p>
            <a:pPr marL="342900" indent="-342900">
              <a:buFont typeface="Wingdings" panose="05000000000000000000" pitchFamily="2" charset="2"/>
              <a:buChar char="§"/>
            </a:pPr>
            <a:r>
              <a:rPr lang="en-US" sz="2000" dirty="0">
                <a:latin typeface="+mn-lt"/>
                <a:ea typeface="+mn-ea"/>
                <a:cs typeface="+mn-cs"/>
              </a:rPr>
              <a:t>The fourth visualization is a table that contains the country name as “Country”, death rate as “DEATH/1M” , the ranking of each country according to the death rate as “TOP_DEATH”, test rate as “TEST/1M”, and finally the ranking of each country according to the death rate as “TOP_TEST”</a:t>
            </a:r>
          </a:p>
        </p:txBody>
      </p:sp>
    </p:spTree>
    <p:extLst>
      <p:ext uri="{BB962C8B-B14F-4D97-AF65-F5344CB8AC3E}">
        <p14:creationId xmlns:p14="http://schemas.microsoft.com/office/powerpoint/2010/main" val="255562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56FE6C-6025-42C8-9198-531B3BD09840}"/>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4C43157-DD5F-4AE7-A4F3-23AF0B2AABF3}"/>
              </a:ext>
            </a:extLst>
          </p:cNvPr>
          <p:cNvPicPr>
            <a:picLocks noChangeAspect="1"/>
          </p:cNvPicPr>
          <p:nvPr/>
        </p:nvPicPr>
        <p:blipFill rotWithShape="1">
          <a:blip r:embed="rId2">
            <a:extLst>
              <a:ext uri="{28A0092B-C50C-407E-A947-70E740481C1C}">
                <a14:useLocalDpi xmlns:a14="http://schemas.microsoft.com/office/drawing/2010/main" val="0"/>
              </a:ext>
            </a:extLst>
          </a:blip>
          <a:srcRect l="8324" r="11038"/>
          <a:stretch/>
        </p:blipFill>
        <p:spPr>
          <a:xfrm>
            <a:off x="1139687" y="674475"/>
            <a:ext cx="9912626" cy="5509050"/>
          </a:xfrm>
          <a:prstGeom prst="rect">
            <a:avLst/>
          </a:prstGeom>
        </p:spPr>
      </p:pic>
    </p:spTree>
    <p:extLst>
      <p:ext uri="{BB962C8B-B14F-4D97-AF65-F5344CB8AC3E}">
        <p14:creationId xmlns:p14="http://schemas.microsoft.com/office/powerpoint/2010/main" val="241138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9446-3A25-4794-928C-BF57B1B9E488}"/>
              </a:ext>
            </a:extLst>
          </p:cNvPr>
          <p:cNvSpPr>
            <a:spLocks noGrp="1"/>
          </p:cNvSpPr>
          <p:nvPr>
            <p:ph type="title"/>
          </p:nvPr>
        </p:nvSpPr>
        <p:spPr>
          <a:xfrm>
            <a:off x="838200" y="191069"/>
            <a:ext cx="10515600" cy="1325563"/>
          </a:xfrm>
        </p:spPr>
        <p:txBody>
          <a:bodyPr/>
          <a:lstStyle/>
          <a:p>
            <a:pPr algn="ctr"/>
            <a:r>
              <a:rPr lang="en-US" b="1" u="sng" dirty="0">
                <a:latin typeface="Andalus" panose="02020603050405020304" pitchFamily="18" charset="-78"/>
                <a:cs typeface="Andalus" panose="02020603050405020304" pitchFamily="18" charset="-78"/>
              </a:rPr>
              <a:t>Automation Using OOZIE</a:t>
            </a:r>
          </a:p>
        </p:txBody>
      </p:sp>
      <p:pic>
        <p:nvPicPr>
          <p:cNvPr id="6" name="Picture 5">
            <a:extLst>
              <a:ext uri="{FF2B5EF4-FFF2-40B4-BE49-F238E27FC236}">
                <a16:creationId xmlns:a16="http://schemas.microsoft.com/office/drawing/2014/main" id="{2F226156-BCC8-4B58-AFCE-997E518C0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85" y="2194200"/>
            <a:ext cx="12010030" cy="4273948"/>
          </a:xfrm>
          <a:prstGeom prst="rect">
            <a:avLst/>
          </a:prstGeom>
        </p:spPr>
      </p:pic>
      <p:sp>
        <p:nvSpPr>
          <p:cNvPr id="3" name="Rectangle 2">
            <a:extLst>
              <a:ext uri="{FF2B5EF4-FFF2-40B4-BE49-F238E27FC236}">
                <a16:creationId xmlns:a16="http://schemas.microsoft.com/office/drawing/2014/main" id="{CCA06911-E978-4755-BBB6-9B6B8CFB66BF}"/>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39911C6-FC2C-4F43-8B7D-8E8565FDDA66}"/>
              </a:ext>
            </a:extLst>
          </p:cNvPr>
          <p:cNvSpPr txBox="1"/>
          <p:nvPr/>
        </p:nvSpPr>
        <p:spPr>
          <a:xfrm>
            <a:off x="371060" y="1384535"/>
            <a:ext cx="7779027" cy="707886"/>
          </a:xfrm>
          <a:prstGeom prst="rect">
            <a:avLst/>
          </a:prstGeom>
          <a:solidFill>
            <a:schemeClr val="bg1">
              <a:lumMod val="85000"/>
            </a:schemeClr>
          </a:solidFill>
          <a:effectLst>
            <a:softEdge rad="127000"/>
          </a:effectLst>
        </p:spPr>
        <p:txBody>
          <a:bodyPr wrap="square" rtlCol="0">
            <a:spAutoFit/>
          </a:bodyPr>
          <a:lstStyle/>
          <a:p>
            <a:r>
              <a:rPr lang="en-US" sz="2000" dirty="0"/>
              <a:t>It’s the last thing is where OOZIE is used to automatically run the HDFS and HIVE scripts as a pipeline instead of doing it manually.</a:t>
            </a:r>
          </a:p>
        </p:txBody>
      </p:sp>
    </p:spTree>
    <p:extLst>
      <p:ext uri="{BB962C8B-B14F-4D97-AF65-F5344CB8AC3E}">
        <p14:creationId xmlns:p14="http://schemas.microsoft.com/office/powerpoint/2010/main" val="403033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42B25A-6B69-494F-A535-651AE9F229BC}"/>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D57B19-8113-4927-A19B-F509F8A7EA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451" y="219524"/>
            <a:ext cx="7825409" cy="4351339"/>
          </a:xfrm>
          <a:prstGeom prst="rect">
            <a:avLst/>
          </a:prstGeom>
        </p:spPr>
      </p:pic>
      <p:sp>
        <p:nvSpPr>
          <p:cNvPr id="11" name="Title 1">
            <a:extLst>
              <a:ext uri="{FF2B5EF4-FFF2-40B4-BE49-F238E27FC236}">
                <a16:creationId xmlns:a16="http://schemas.microsoft.com/office/drawing/2014/main" id="{BFE8F5C2-D812-46D9-BDA4-0B9BFA5B68E5}"/>
              </a:ext>
            </a:extLst>
          </p:cNvPr>
          <p:cNvSpPr>
            <a:spLocks noGrp="1"/>
          </p:cNvSpPr>
          <p:nvPr>
            <p:ph type="title"/>
          </p:nvPr>
        </p:nvSpPr>
        <p:spPr>
          <a:xfrm>
            <a:off x="3266661" y="5071428"/>
            <a:ext cx="5658678" cy="1014065"/>
          </a:xfrm>
          <a:solidFill>
            <a:schemeClr val="tx2">
              <a:lumMod val="20000"/>
              <a:lumOff val="80000"/>
            </a:schemeClr>
          </a:solidFill>
          <a:effectLst>
            <a:softEdge rad="127000"/>
          </a:effectLst>
        </p:spPr>
        <p:txBody>
          <a:bodyPr>
            <a:normAutofit fontScale="90000"/>
          </a:bodyPr>
          <a:lstStyle/>
          <a:p>
            <a:pPr algn="ctr"/>
            <a:r>
              <a:rPr lang="en-US" sz="6600" b="1" dirty="0">
                <a:latin typeface="Andalus" panose="02020603050405020304" pitchFamily="18" charset="-78"/>
                <a:cs typeface="Andalus" panose="02020603050405020304" pitchFamily="18" charset="-78"/>
              </a:rPr>
              <a:t>THANK YOU !</a:t>
            </a:r>
            <a:endParaRPr lang="en-US" sz="6600" dirty="0"/>
          </a:p>
        </p:txBody>
      </p:sp>
    </p:spTree>
    <p:extLst>
      <p:ext uri="{BB962C8B-B14F-4D97-AF65-F5344CB8AC3E}">
        <p14:creationId xmlns:p14="http://schemas.microsoft.com/office/powerpoint/2010/main" val="39728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22EC-F8CA-4665-9928-ADCBA8C8B8EE}"/>
              </a:ext>
            </a:extLst>
          </p:cNvPr>
          <p:cNvSpPr>
            <a:spLocks noGrp="1"/>
          </p:cNvSpPr>
          <p:nvPr>
            <p:ph type="title"/>
          </p:nvPr>
        </p:nvSpPr>
        <p:spPr>
          <a:xfrm>
            <a:off x="838200" y="265043"/>
            <a:ext cx="10515600" cy="1213610"/>
          </a:xfrm>
        </p:spPr>
        <p:txBody>
          <a:bodyPr/>
          <a:lstStyle/>
          <a:p>
            <a:pPr algn="ctr"/>
            <a:r>
              <a:rPr lang="en-US" b="1" u="sng" dirty="0">
                <a:latin typeface="Andalus" panose="02020603050405020304" pitchFamily="18" charset="-78"/>
                <a:cs typeface="Andalus" panose="02020603050405020304" pitchFamily="18" charset="-78"/>
              </a:rPr>
              <a:t>AGENDA</a:t>
            </a:r>
          </a:p>
        </p:txBody>
      </p:sp>
      <p:sp>
        <p:nvSpPr>
          <p:cNvPr id="4" name="Rectangle 3">
            <a:extLst>
              <a:ext uri="{FF2B5EF4-FFF2-40B4-BE49-F238E27FC236}">
                <a16:creationId xmlns:a16="http://schemas.microsoft.com/office/drawing/2014/main" id="{B5E2A9AE-5DA8-4771-9709-5F3354D96CFA}"/>
              </a:ext>
            </a:extLst>
          </p:cNvPr>
          <p:cNvSpPr/>
          <p:nvPr/>
        </p:nvSpPr>
        <p:spPr>
          <a:xfrm>
            <a:off x="0" y="0"/>
            <a:ext cx="12192000" cy="6858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23AB87A-E643-40D1-A1B5-782D35FB9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004" y="1478653"/>
            <a:ext cx="6983896" cy="4351339"/>
          </a:xfrm>
          <a:prstGeom prst="rect">
            <a:avLst/>
          </a:prstGeom>
        </p:spPr>
      </p:pic>
      <p:sp>
        <p:nvSpPr>
          <p:cNvPr id="9" name="Content Placeholder 2">
            <a:extLst>
              <a:ext uri="{FF2B5EF4-FFF2-40B4-BE49-F238E27FC236}">
                <a16:creationId xmlns:a16="http://schemas.microsoft.com/office/drawing/2014/main" id="{749843E7-7A8E-4699-A4CC-9438AFBDD48E}"/>
              </a:ext>
            </a:extLst>
          </p:cNvPr>
          <p:cNvSpPr txBox="1">
            <a:spLocks/>
          </p:cNvSpPr>
          <p:nvPr/>
        </p:nvSpPr>
        <p:spPr>
          <a:xfrm>
            <a:off x="665922" y="1814557"/>
            <a:ext cx="2912165" cy="566463"/>
          </a:xfrm>
          <a:prstGeom prst="rect">
            <a:avLst/>
          </a:prstGeom>
          <a:solidFill>
            <a:schemeClr val="bg1">
              <a:lumMod val="85000"/>
            </a:schemeClr>
          </a:solidFill>
          <a:effectLst>
            <a:softEdge rad="1270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INGESTION</a:t>
            </a:r>
          </a:p>
        </p:txBody>
      </p:sp>
      <p:sp>
        <p:nvSpPr>
          <p:cNvPr id="10" name="Content Placeholder 2">
            <a:extLst>
              <a:ext uri="{FF2B5EF4-FFF2-40B4-BE49-F238E27FC236}">
                <a16:creationId xmlns:a16="http://schemas.microsoft.com/office/drawing/2014/main" id="{7D1CC526-7636-4249-A09F-276A04FEC8B5}"/>
              </a:ext>
            </a:extLst>
          </p:cNvPr>
          <p:cNvSpPr txBox="1">
            <a:spLocks/>
          </p:cNvSpPr>
          <p:nvPr/>
        </p:nvSpPr>
        <p:spPr>
          <a:xfrm>
            <a:off x="665922" y="2348303"/>
            <a:ext cx="2713383" cy="566463"/>
          </a:xfrm>
          <a:prstGeom prst="rect">
            <a:avLst/>
          </a:prstGeom>
          <a:solidFill>
            <a:schemeClr val="bg1">
              <a:lumMod val="85000"/>
            </a:schemeClr>
          </a:solidFill>
          <a:effectLst>
            <a:softEdge rad="1270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STORING</a:t>
            </a:r>
          </a:p>
        </p:txBody>
      </p:sp>
      <p:sp>
        <p:nvSpPr>
          <p:cNvPr id="11" name="Content Placeholder 2">
            <a:extLst>
              <a:ext uri="{FF2B5EF4-FFF2-40B4-BE49-F238E27FC236}">
                <a16:creationId xmlns:a16="http://schemas.microsoft.com/office/drawing/2014/main" id="{716D00F3-BDC4-4E05-B937-5B18082D88D2}"/>
              </a:ext>
            </a:extLst>
          </p:cNvPr>
          <p:cNvSpPr txBox="1">
            <a:spLocks/>
          </p:cNvSpPr>
          <p:nvPr/>
        </p:nvSpPr>
        <p:spPr>
          <a:xfrm>
            <a:off x="665921" y="2882897"/>
            <a:ext cx="4860237" cy="566463"/>
          </a:xfrm>
          <a:prstGeom prst="rect">
            <a:avLst/>
          </a:prstGeom>
          <a:solidFill>
            <a:schemeClr val="bg1">
              <a:lumMod val="85000"/>
            </a:schemeClr>
          </a:solidFill>
          <a:effectLst>
            <a:softEdge rad="1270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PROCESSING &amp; ANALYSIS</a:t>
            </a:r>
          </a:p>
        </p:txBody>
      </p:sp>
      <p:sp>
        <p:nvSpPr>
          <p:cNvPr id="12" name="Content Placeholder 2">
            <a:extLst>
              <a:ext uri="{FF2B5EF4-FFF2-40B4-BE49-F238E27FC236}">
                <a16:creationId xmlns:a16="http://schemas.microsoft.com/office/drawing/2014/main" id="{60BBDAF8-5496-4D43-BE27-4AE46F7D27E5}"/>
              </a:ext>
            </a:extLst>
          </p:cNvPr>
          <p:cNvSpPr txBox="1">
            <a:spLocks/>
          </p:cNvSpPr>
          <p:nvPr/>
        </p:nvSpPr>
        <p:spPr>
          <a:xfrm>
            <a:off x="665922" y="4005954"/>
            <a:ext cx="3535018" cy="535090"/>
          </a:xfrm>
          <a:prstGeom prst="rect">
            <a:avLst/>
          </a:prstGeom>
          <a:solidFill>
            <a:schemeClr val="bg1">
              <a:lumMod val="85000"/>
            </a:schemeClr>
          </a:solidFill>
          <a:effectLst>
            <a:softEdge rad="1270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VISUALIZATION</a:t>
            </a:r>
          </a:p>
        </p:txBody>
      </p:sp>
      <p:sp>
        <p:nvSpPr>
          <p:cNvPr id="13" name="Content Placeholder 2">
            <a:extLst>
              <a:ext uri="{FF2B5EF4-FFF2-40B4-BE49-F238E27FC236}">
                <a16:creationId xmlns:a16="http://schemas.microsoft.com/office/drawing/2014/main" id="{9679387B-7B3F-4A26-941D-365812F96F9F}"/>
              </a:ext>
            </a:extLst>
          </p:cNvPr>
          <p:cNvSpPr txBox="1">
            <a:spLocks/>
          </p:cNvSpPr>
          <p:nvPr/>
        </p:nvSpPr>
        <p:spPr>
          <a:xfrm>
            <a:off x="665921" y="4541874"/>
            <a:ext cx="4542183" cy="535090"/>
          </a:xfrm>
          <a:prstGeom prst="rect">
            <a:avLst/>
          </a:prstGeom>
          <a:solidFill>
            <a:schemeClr val="bg1">
              <a:lumMod val="85000"/>
            </a:schemeClr>
          </a:solidFill>
          <a:effectLst>
            <a:softEdge rad="127000"/>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AUTOMATION USING OOZIE </a:t>
            </a:r>
          </a:p>
        </p:txBody>
      </p:sp>
      <p:sp>
        <p:nvSpPr>
          <p:cNvPr id="20" name="Content Placeholder 2">
            <a:extLst>
              <a:ext uri="{FF2B5EF4-FFF2-40B4-BE49-F238E27FC236}">
                <a16:creationId xmlns:a16="http://schemas.microsoft.com/office/drawing/2014/main" id="{3E70FAA8-00C8-46A9-AC2B-80FFAA737D12}"/>
              </a:ext>
            </a:extLst>
          </p:cNvPr>
          <p:cNvSpPr>
            <a:spLocks noGrp="1"/>
          </p:cNvSpPr>
          <p:nvPr>
            <p:ph idx="1"/>
          </p:nvPr>
        </p:nvSpPr>
        <p:spPr>
          <a:xfrm>
            <a:off x="665920" y="3448512"/>
            <a:ext cx="3018184" cy="535090"/>
          </a:xfrm>
          <a:solidFill>
            <a:schemeClr val="bg1">
              <a:lumMod val="85000"/>
            </a:schemeClr>
          </a:solidFill>
          <a:effectLst>
            <a:softEdge rad="127000"/>
          </a:effectLst>
        </p:spPr>
        <p:txBody>
          <a:bodyPr>
            <a:normAutofit/>
          </a:bodyPr>
          <a:lstStyle/>
          <a:p>
            <a:r>
              <a:rPr lang="en-US" dirty="0"/>
              <a:t>THE OUTPUT FILE</a:t>
            </a:r>
          </a:p>
        </p:txBody>
      </p:sp>
    </p:spTree>
    <p:extLst>
      <p:ext uri="{BB962C8B-B14F-4D97-AF65-F5344CB8AC3E}">
        <p14:creationId xmlns:p14="http://schemas.microsoft.com/office/powerpoint/2010/main" val="102675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458D-A916-44AB-BE4F-A4A87F9DE1E8}"/>
              </a:ext>
            </a:extLst>
          </p:cNvPr>
          <p:cNvSpPr>
            <a:spLocks noGrp="1"/>
          </p:cNvSpPr>
          <p:nvPr>
            <p:ph type="title"/>
          </p:nvPr>
        </p:nvSpPr>
        <p:spPr>
          <a:xfrm>
            <a:off x="838200" y="240768"/>
            <a:ext cx="10515600" cy="1200329"/>
          </a:xfrm>
        </p:spPr>
        <p:txBody>
          <a:bodyPr/>
          <a:lstStyle/>
          <a:p>
            <a:pPr algn="ctr"/>
            <a:r>
              <a:rPr lang="en-US" b="1" u="sng" dirty="0">
                <a:latin typeface="Andalus" panose="02020603050405020304" pitchFamily="18" charset="-78"/>
                <a:cs typeface="Andalus" panose="02020603050405020304" pitchFamily="18" charset="-78"/>
              </a:rPr>
              <a:t>DATA INGESTION</a:t>
            </a:r>
          </a:p>
        </p:txBody>
      </p:sp>
      <p:sp>
        <p:nvSpPr>
          <p:cNvPr id="3" name="TextBox 2">
            <a:extLst>
              <a:ext uri="{FF2B5EF4-FFF2-40B4-BE49-F238E27FC236}">
                <a16:creationId xmlns:a16="http://schemas.microsoft.com/office/drawing/2014/main" id="{D709CDEE-E6BE-4381-A272-E566E1BA5CEA}"/>
              </a:ext>
            </a:extLst>
          </p:cNvPr>
          <p:cNvSpPr txBox="1"/>
          <p:nvPr/>
        </p:nvSpPr>
        <p:spPr>
          <a:xfrm>
            <a:off x="421160" y="1738008"/>
            <a:ext cx="4919466" cy="430887"/>
          </a:xfrm>
          <a:prstGeom prst="rect">
            <a:avLst/>
          </a:prstGeom>
          <a:solidFill>
            <a:schemeClr val="tx2">
              <a:lumMod val="20000"/>
              <a:lumOff val="80000"/>
            </a:schemeClr>
          </a:solidFill>
          <a:ln>
            <a:solidFill>
              <a:schemeClr val="tx1">
                <a:lumMod val="65000"/>
                <a:lumOff val="35000"/>
              </a:schemeClr>
            </a:solidFill>
          </a:ln>
          <a:effectLst>
            <a:softEdge rad="127000"/>
          </a:effectLst>
        </p:spPr>
        <p:txBody>
          <a:bodyPr wrap="square" rtlCol="0">
            <a:spAutoFit/>
          </a:bodyPr>
          <a:lstStyle/>
          <a:p>
            <a:r>
              <a:rPr lang="en-US" sz="2200" b="1" u="sng" dirty="0">
                <a:latin typeface="+mj-lt"/>
                <a:ea typeface="+mj-ea"/>
                <a:cs typeface="Andalus" panose="02020603050405020304" pitchFamily="18" charset="-78"/>
              </a:rPr>
              <a:t>The first stage is the data ingestion:</a:t>
            </a:r>
          </a:p>
        </p:txBody>
      </p:sp>
      <p:sp>
        <p:nvSpPr>
          <p:cNvPr id="4" name="Rectangle 3">
            <a:extLst>
              <a:ext uri="{FF2B5EF4-FFF2-40B4-BE49-F238E27FC236}">
                <a16:creationId xmlns:a16="http://schemas.microsoft.com/office/drawing/2014/main" id="{6E09EE19-728C-4CB4-8183-39C9A6056AA1}"/>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A5AC271-9D1F-4FF7-A929-036DE589F115}"/>
              </a:ext>
            </a:extLst>
          </p:cNvPr>
          <p:cNvSpPr txBox="1"/>
          <p:nvPr/>
        </p:nvSpPr>
        <p:spPr>
          <a:xfrm>
            <a:off x="421160" y="2342446"/>
            <a:ext cx="10495319" cy="707886"/>
          </a:xfrm>
          <a:prstGeom prst="rect">
            <a:avLst/>
          </a:prstGeom>
          <a:solidFill>
            <a:schemeClr val="tx2">
              <a:lumMod val="20000"/>
              <a:lumOff val="80000"/>
            </a:schemeClr>
          </a:solidFill>
          <a:ln>
            <a:solidFill>
              <a:schemeClr val="tx1">
                <a:lumMod val="65000"/>
                <a:lumOff val="35000"/>
              </a:schemeClr>
            </a:solidFill>
          </a:ln>
          <a:effectLst>
            <a:softEdge rad="127000"/>
          </a:effectLst>
        </p:spPr>
        <p:txBody>
          <a:bodyPr wrap="square" rtlCol="0">
            <a:spAutoFit/>
          </a:bodyPr>
          <a:lstStyle/>
          <a:p>
            <a:pPr marL="342900" indent="-342900">
              <a:buFont typeface="Wingdings" panose="05000000000000000000" pitchFamily="2" charset="2"/>
              <a:buChar char="§"/>
            </a:pPr>
            <a:r>
              <a:rPr lang="en-US" sz="2000" dirty="0">
                <a:ea typeface="+mj-ea"/>
                <a:cs typeface="Andalus" panose="02020603050405020304" pitchFamily="18" charset="-78"/>
              </a:rPr>
              <a:t>Which means to have the data on your machine (in our case it’s the virtual machine) to start the work.</a:t>
            </a:r>
          </a:p>
        </p:txBody>
      </p:sp>
      <p:sp>
        <p:nvSpPr>
          <p:cNvPr id="22" name="TextBox 21">
            <a:extLst>
              <a:ext uri="{FF2B5EF4-FFF2-40B4-BE49-F238E27FC236}">
                <a16:creationId xmlns:a16="http://schemas.microsoft.com/office/drawing/2014/main" id="{D6CB8AD9-BCB9-4680-B0B5-89F959FAAFFB}"/>
              </a:ext>
            </a:extLst>
          </p:cNvPr>
          <p:cNvSpPr txBox="1"/>
          <p:nvPr/>
        </p:nvSpPr>
        <p:spPr>
          <a:xfrm>
            <a:off x="421160" y="3027353"/>
            <a:ext cx="8120270" cy="707886"/>
          </a:xfrm>
          <a:prstGeom prst="rect">
            <a:avLst/>
          </a:prstGeom>
          <a:solidFill>
            <a:schemeClr val="tx2">
              <a:lumMod val="20000"/>
              <a:lumOff val="80000"/>
            </a:schemeClr>
          </a:solidFill>
          <a:ln>
            <a:solidFill>
              <a:schemeClr val="tx1">
                <a:lumMod val="65000"/>
                <a:lumOff val="35000"/>
              </a:schemeClr>
            </a:solidFill>
          </a:ln>
          <a:effectLst>
            <a:softEdge rad="127000"/>
          </a:effectLst>
        </p:spPr>
        <p:txBody>
          <a:bodyPr wrap="square" rtlCol="0">
            <a:spAutoFit/>
          </a:bodyPr>
          <a:lstStyle/>
          <a:p>
            <a:pPr marL="342900" indent="-342900">
              <a:buFont typeface="Wingdings" panose="05000000000000000000" pitchFamily="2" charset="2"/>
              <a:buChar char="§"/>
            </a:pPr>
            <a:r>
              <a:rPr lang="en-US" sz="2000" dirty="0">
                <a:ea typeface="+mj-ea"/>
                <a:cs typeface="Andalus" panose="02020603050405020304" pitchFamily="18" charset="-78"/>
              </a:rPr>
              <a:t>It’s done by simply copying the file covid-19.csv from the local machine and paste it on the virtual machine using CTRL+C &amp; CTRL+V.</a:t>
            </a:r>
          </a:p>
        </p:txBody>
      </p:sp>
      <p:sp>
        <p:nvSpPr>
          <p:cNvPr id="6" name="TextBox 5">
            <a:extLst>
              <a:ext uri="{FF2B5EF4-FFF2-40B4-BE49-F238E27FC236}">
                <a16:creationId xmlns:a16="http://schemas.microsoft.com/office/drawing/2014/main" id="{DD6E6D97-E27E-4D50-A55B-C3482CF48B38}"/>
              </a:ext>
            </a:extLst>
          </p:cNvPr>
          <p:cNvSpPr txBox="1"/>
          <p:nvPr/>
        </p:nvSpPr>
        <p:spPr>
          <a:xfrm>
            <a:off x="421160" y="3780362"/>
            <a:ext cx="10207083" cy="400110"/>
          </a:xfrm>
          <a:prstGeom prst="rect">
            <a:avLst/>
          </a:prstGeom>
          <a:solidFill>
            <a:schemeClr val="tx2">
              <a:lumMod val="20000"/>
              <a:lumOff val="80000"/>
            </a:schemeClr>
          </a:solidFill>
          <a:ln>
            <a:solidFill>
              <a:schemeClr val="tx1">
                <a:lumMod val="65000"/>
                <a:lumOff val="35000"/>
              </a:schemeClr>
            </a:solidFill>
          </a:ln>
          <a:effectLst>
            <a:softEdge rad="127000"/>
          </a:effectLst>
        </p:spPr>
        <p:txBody>
          <a:bodyPr wrap="square" rtlCol="0">
            <a:spAutoFit/>
          </a:bodyPr>
          <a:lstStyle/>
          <a:p>
            <a:pPr marL="342900" indent="-342900">
              <a:buFont typeface="Wingdings" panose="05000000000000000000" pitchFamily="2" charset="2"/>
              <a:buChar char="§"/>
            </a:pPr>
            <a:r>
              <a:rPr lang="en-US" sz="2000" dirty="0">
                <a:ea typeface="+mj-ea"/>
                <a:cs typeface="Andalus" panose="02020603050405020304" pitchFamily="18" charset="-78"/>
              </a:rPr>
              <a:t>The covid-19.csv file is copied to the directory: /home/</a:t>
            </a:r>
            <a:r>
              <a:rPr lang="en-US" sz="2000" dirty="0" err="1">
                <a:ea typeface="+mj-ea"/>
                <a:cs typeface="Andalus" panose="02020603050405020304" pitchFamily="18" charset="-78"/>
              </a:rPr>
              <a:t>cloudera</a:t>
            </a:r>
            <a:r>
              <a:rPr lang="en-US" sz="2000" dirty="0">
                <a:ea typeface="+mj-ea"/>
                <a:cs typeface="Andalus" panose="02020603050405020304" pitchFamily="18" charset="-78"/>
              </a:rPr>
              <a:t>/</a:t>
            </a:r>
            <a:r>
              <a:rPr lang="en-US" sz="2000" dirty="0" err="1">
                <a:ea typeface="+mj-ea"/>
                <a:cs typeface="Andalus" panose="02020603050405020304" pitchFamily="18" charset="-78"/>
              </a:rPr>
              <a:t>covid_project</a:t>
            </a:r>
            <a:r>
              <a:rPr lang="en-US" sz="2000" dirty="0">
                <a:ea typeface="+mj-ea"/>
                <a:cs typeface="Andalus" panose="02020603050405020304" pitchFamily="18" charset="-78"/>
              </a:rPr>
              <a:t>/</a:t>
            </a:r>
            <a:r>
              <a:rPr lang="en-US" sz="2000" dirty="0" err="1">
                <a:ea typeface="+mj-ea"/>
                <a:cs typeface="Andalus" panose="02020603050405020304" pitchFamily="18" charset="-78"/>
              </a:rPr>
              <a:t>landing_zone</a:t>
            </a:r>
            <a:endParaRPr lang="en-US" sz="2000" dirty="0">
              <a:ea typeface="+mj-ea"/>
              <a:cs typeface="Andalus" panose="02020603050405020304" pitchFamily="18" charset="-78"/>
            </a:endParaRPr>
          </a:p>
        </p:txBody>
      </p:sp>
    </p:spTree>
    <p:extLst>
      <p:ext uri="{BB962C8B-B14F-4D97-AF65-F5344CB8AC3E}">
        <p14:creationId xmlns:p14="http://schemas.microsoft.com/office/powerpoint/2010/main" val="358503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458D-A916-44AB-BE4F-A4A87F9DE1E8}"/>
              </a:ext>
            </a:extLst>
          </p:cNvPr>
          <p:cNvSpPr>
            <a:spLocks noGrp="1"/>
          </p:cNvSpPr>
          <p:nvPr>
            <p:ph type="title"/>
          </p:nvPr>
        </p:nvSpPr>
        <p:spPr>
          <a:xfrm>
            <a:off x="838200" y="0"/>
            <a:ext cx="10515600" cy="1200329"/>
          </a:xfrm>
        </p:spPr>
        <p:txBody>
          <a:bodyPr/>
          <a:lstStyle/>
          <a:p>
            <a:pPr algn="ctr"/>
            <a:r>
              <a:rPr lang="en-US" b="1" u="sng" dirty="0">
                <a:latin typeface="Andalus" panose="02020603050405020304" pitchFamily="18" charset="-78"/>
                <a:cs typeface="Andalus" panose="02020603050405020304" pitchFamily="18" charset="-78"/>
              </a:rPr>
              <a:t>DATA STORING</a:t>
            </a:r>
          </a:p>
        </p:txBody>
      </p:sp>
      <p:pic>
        <p:nvPicPr>
          <p:cNvPr id="7" name="Picture 6">
            <a:extLst>
              <a:ext uri="{FF2B5EF4-FFF2-40B4-BE49-F238E27FC236}">
                <a16:creationId xmlns:a16="http://schemas.microsoft.com/office/drawing/2014/main" id="{14F0A45B-A45B-4049-9305-A49AAE0DD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402" y="2022396"/>
            <a:ext cx="5936171" cy="2676899"/>
          </a:xfrm>
          <a:prstGeom prst="rect">
            <a:avLst/>
          </a:prstGeom>
        </p:spPr>
      </p:pic>
      <p:pic>
        <p:nvPicPr>
          <p:cNvPr id="9" name="Picture 8">
            <a:extLst>
              <a:ext uri="{FF2B5EF4-FFF2-40B4-BE49-F238E27FC236}">
                <a16:creationId xmlns:a16="http://schemas.microsoft.com/office/drawing/2014/main" id="{C71C4AF3-6AF2-4CD9-818E-0475EA96A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427" y="1597317"/>
            <a:ext cx="5777145" cy="3274358"/>
          </a:xfrm>
          <a:prstGeom prst="rect">
            <a:avLst/>
          </a:prstGeom>
        </p:spPr>
      </p:pic>
      <p:sp>
        <p:nvSpPr>
          <p:cNvPr id="3" name="TextBox 2">
            <a:extLst>
              <a:ext uri="{FF2B5EF4-FFF2-40B4-BE49-F238E27FC236}">
                <a16:creationId xmlns:a16="http://schemas.microsoft.com/office/drawing/2014/main" id="{D709CDEE-E6BE-4381-A272-E566E1BA5CEA}"/>
              </a:ext>
            </a:extLst>
          </p:cNvPr>
          <p:cNvSpPr txBox="1"/>
          <p:nvPr/>
        </p:nvSpPr>
        <p:spPr>
          <a:xfrm>
            <a:off x="567986" y="5206698"/>
            <a:ext cx="10961405" cy="400110"/>
          </a:xfrm>
          <a:prstGeom prst="rect">
            <a:avLst/>
          </a:prstGeom>
          <a:solidFill>
            <a:schemeClr val="tx2">
              <a:lumMod val="20000"/>
              <a:lumOff val="80000"/>
            </a:schemeClr>
          </a:solidFill>
          <a:ln>
            <a:solidFill>
              <a:schemeClr val="tx1">
                <a:lumMod val="65000"/>
                <a:lumOff val="35000"/>
              </a:schemeClr>
            </a:solidFill>
          </a:ln>
          <a:effectLst>
            <a:softEdge rad="127000"/>
          </a:effectLst>
        </p:spPr>
        <p:txBody>
          <a:bodyPr wrap="square" rtlCol="0">
            <a:spAutoFit/>
          </a:bodyPr>
          <a:lstStyle/>
          <a:p>
            <a:r>
              <a:rPr lang="en-US" sz="2000" b="1" u="sng" dirty="0">
                <a:latin typeface="+mj-lt"/>
                <a:ea typeface="+mj-ea"/>
                <a:cs typeface="Andalus" panose="02020603050405020304" pitchFamily="18" charset="-78"/>
              </a:rPr>
              <a:t>The second stage is the data storing where we load the covid-19 csv file into HDFS to be able to work with:</a:t>
            </a:r>
          </a:p>
        </p:txBody>
      </p:sp>
      <p:sp>
        <p:nvSpPr>
          <p:cNvPr id="4" name="Rectangle 3">
            <a:extLst>
              <a:ext uri="{FF2B5EF4-FFF2-40B4-BE49-F238E27FC236}">
                <a16:creationId xmlns:a16="http://schemas.microsoft.com/office/drawing/2014/main" id="{6E09EE19-728C-4CB4-8183-39C9A6056AA1}"/>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A337CF9-E991-4114-94C1-471D796BABC9}"/>
              </a:ext>
            </a:extLst>
          </p:cNvPr>
          <p:cNvSpPr txBox="1"/>
          <p:nvPr/>
        </p:nvSpPr>
        <p:spPr>
          <a:xfrm>
            <a:off x="609601" y="1112839"/>
            <a:ext cx="1696278" cy="369332"/>
          </a:xfrm>
          <a:prstGeom prst="rect">
            <a:avLst/>
          </a:prstGeom>
          <a:solidFill>
            <a:schemeClr val="bg1">
              <a:lumMod val="75000"/>
            </a:schemeClr>
          </a:solidFill>
          <a:ln>
            <a:solidFill>
              <a:schemeClr val="bg1"/>
            </a:solidFill>
          </a:ln>
          <a:effectLst>
            <a:softEdge rad="127000"/>
          </a:effectLst>
        </p:spPr>
        <p:txBody>
          <a:bodyPr wrap="square" rtlCol="0">
            <a:spAutoFit/>
          </a:bodyPr>
          <a:lstStyle/>
          <a:p>
            <a:pPr marL="285750" indent="-285750">
              <a:buFont typeface="Wingdings" panose="05000000000000000000" pitchFamily="2" charset="2"/>
              <a:buChar char="Ø"/>
            </a:pPr>
            <a:r>
              <a:rPr lang="en-US" dirty="0"/>
              <a:t>HDFS script:</a:t>
            </a:r>
          </a:p>
        </p:txBody>
      </p:sp>
      <p:sp>
        <p:nvSpPr>
          <p:cNvPr id="11" name="TextBox 10">
            <a:extLst>
              <a:ext uri="{FF2B5EF4-FFF2-40B4-BE49-F238E27FC236}">
                <a16:creationId xmlns:a16="http://schemas.microsoft.com/office/drawing/2014/main" id="{FD2B395F-E92F-47C9-83B3-5E080AB32AB3}"/>
              </a:ext>
            </a:extLst>
          </p:cNvPr>
          <p:cNvSpPr txBox="1"/>
          <p:nvPr/>
        </p:nvSpPr>
        <p:spPr>
          <a:xfrm>
            <a:off x="6255430" y="1570813"/>
            <a:ext cx="2225961" cy="369332"/>
          </a:xfrm>
          <a:prstGeom prst="rect">
            <a:avLst/>
          </a:prstGeom>
          <a:solidFill>
            <a:schemeClr val="bg1">
              <a:lumMod val="7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dirty="0"/>
              <a:t>HDFS commands:</a:t>
            </a:r>
          </a:p>
        </p:txBody>
      </p:sp>
      <p:sp>
        <p:nvSpPr>
          <p:cNvPr id="18" name="TextBox 17">
            <a:extLst>
              <a:ext uri="{FF2B5EF4-FFF2-40B4-BE49-F238E27FC236}">
                <a16:creationId xmlns:a16="http://schemas.microsoft.com/office/drawing/2014/main" id="{5AD13B42-F475-4713-BCCD-3F3B23C2004F}"/>
              </a:ext>
            </a:extLst>
          </p:cNvPr>
          <p:cNvSpPr txBox="1"/>
          <p:nvPr/>
        </p:nvSpPr>
        <p:spPr>
          <a:xfrm>
            <a:off x="725960" y="5626805"/>
            <a:ext cx="8921623" cy="369332"/>
          </a:xfrm>
          <a:prstGeom prst="rect">
            <a:avLst/>
          </a:prstGeom>
          <a:solidFill>
            <a:schemeClr val="tx2">
              <a:lumMod val="20000"/>
              <a:lumOff val="80000"/>
            </a:schemeClr>
          </a:solidFill>
          <a:ln>
            <a:solidFill>
              <a:schemeClr val="tx1">
                <a:lumMod val="65000"/>
                <a:lumOff val="35000"/>
              </a:schemeClr>
            </a:solidFill>
          </a:ln>
          <a:effectLst>
            <a:softEdge rad="127000"/>
          </a:effectLst>
        </p:spPr>
        <p:txBody>
          <a:bodyPr wrap="square" rtlCol="0">
            <a:spAutoFit/>
          </a:bodyPr>
          <a:lstStyle/>
          <a:p>
            <a:pPr marL="342900" indent="-342900">
              <a:buFont typeface="Wingdings" panose="05000000000000000000" pitchFamily="2" charset="2"/>
              <a:buChar char="§"/>
            </a:pPr>
            <a:r>
              <a:rPr lang="en-US" dirty="0">
                <a:ea typeface="+mj-ea"/>
                <a:cs typeface="Andalus" panose="02020603050405020304" pitchFamily="18" charset="-78"/>
              </a:rPr>
              <a:t>A directory is made to hold the input file which is: /user/</a:t>
            </a:r>
            <a:r>
              <a:rPr lang="en-US" dirty="0" err="1">
                <a:ea typeface="+mj-ea"/>
                <a:cs typeface="Andalus" panose="02020603050405020304" pitchFamily="18" charset="-78"/>
              </a:rPr>
              <a:t>cloudera</a:t>
            </a:r>
            <a:r>
              <a:rPr lang="en-US" dirty="0">
                <a:ea typeface="+mj-ea"/>
                <a:cs typeface="Andalus" panose="02020603050405020304" pitchFamily="18" charset="-78"/>
              </a:rPr>
              <a:t>/ds/</a:t>
            </a:r>
            <a:r>
              <a:rPr lang="en-US" dirty="0" err="1">
                <a:ea typeface="+mj-ea"/>
                <a:cs typeface="Andalus" panose="02020603050405020304" pitchFamily="18" charset="-78"/>
              </a:rPr>
              <a:t>covid_HDFS_LZ</a:t>
            </a:r>
            <a:endParaRPr lang="en-US" dirty="0">
              <a:ea typeface="+mj-ea"/>
              <a:cs typeface="Andalus" panose="02020603050405020304" pitchFamily="18" charset="-78"/>
            </a:endParaRPr>
          </a:p>
        </p:txBody>
      </p:sp>
      <p:sp>
        <p:nvSpPr>
          <p:cNvPr id="20" name="TextBox 19">
            <a:extLst>
              <a:ext uri="{FF2B5EF4-FFF2-40B4-BE49-F238E27FC236}">
                <a16:creationId xmlns:a16="http://schemas.microsoft.com/office/drawing/2014/main" id="{1A38248F-9694-4BF5-B433-55F243F74B37}"/>
              </a:ext>
            </a:extLst>
          </p:cNvPr>
          <p:cNvSpPr txBox="1"/>
          <p:nvPr/>
        </p:nvSpPr>
        <p:spPr>
          <a:xfrm>
            <a:off x="725961" y="6023401"/>
            <a:ext cx="7728928" cy="369332"/>
          </a:xfrm>
          <a:prstGeom prst="rect">
            <a:avLst/>
          </a:prstGeom>
          <a:solidFill>
            <a:schemeClr val="tx2">
              <a:lumMod val="20000"/>
              <a:lumOff val="80000"/>
            </a:schemeClr>
          </a:solidFill>
          <a:ln>
            <a:solidFill>
              <a:schemeClr val="bg1">
                <a:lumMod val="85000"/>
              </a:schemeClr>
            </a:solidFill>
          </a:ln>
          <a:effectLst>
            <a:softEdge rad="127000"/>
          </a:effectLst>
        </p:spPr>
        <p:txBody>
          <a:bodyPr wrap="square" rtlCol="0">
            <a:spAutoFit/>
          </a:bodyPr>
          <a:lstStyle/>
          <a:p>
            <a:pPr marL="342900" indent="-342900">
              <a:buFont typeface="Wingdings" panose="05000000000000000000" pitchFamily="2" charset="2"/>
              <a:buChar char="§"/>
            </a:pPr>
            <a:r>
              <a:rPr lang="en-US" dirty="0">
                <a:ea typeface="+mj-ea"/>
                <a:cs typeface="Andalus" panose="02020603050405020304" pitchFamily="18" charset="-78"/>
              </a:rPr>
              <a:t>Then the file is simply loaded into HDFS as shown in the upper screenshots</a:t>
            </a:r>
          </a:p>
        </p:txBody>
      </p:sp>
    </p:spTree>
    <p:extLst>
      <p:ext uri="{BB962C8B-B14F-4D97-AF65-F5344CB8AC3E}">
        <p14:creationId xmlns:p14="http://schemas.microsoft.com/office/powerpoint/2010/main" val="245125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CBFF7-D568-4FA2-BBDE-BD619D20C604}"/>
              </a:ext>
            </a:extLst>
          </p:cNvPr>
          <p:cNvSpPr>
            <a:spLocks noGrp="1"/>
          </p:cNvSpPr>
          <p:nvPr>
            <p:ph type="title"/>
          </p:nvPr>
        </p:nvSpPr>
        <p:spPr>
          <a:xfrm>
            <a:off x="2290646" y="18208"/>
            <a:ext cx="8362123" cy="1325563"/>
          </a:xfrm>
        </p:spPr>
        <p:txBody>
          <a:bodyPr/>
          <a:lstStyle/>
          <a:p>
            <a:pPr algn="ctr"/>
            <a:r>
              <a:rPr lang="en-US" b="1" u="sng" dirty="0">
                <a:latin typeface="Andalus" panose="02020603050405020304" pitchFamily="18" charset="-78"/>
                <a:cs typeface="Andalus" panose="02020603050405020304" pitchFamily="18" charset="-78"/>
              </a:rPr>
              <a:t>DATA PROCESSING &amp; ANALYSIS</a:t>
            </a:r>
          </a:p>
        </p:txBody>
      </p:sp>
      <p:pic>
        <p:nvPicPr>
          <p:cNvPr id="4" name="Picture 3">
            <a:extLst>
              <a:ext uri="{FF2B5EF4-FFF2-40B4-BE49-F238E27FC236}">
                <a16:creationId xmlns:a16="http://schemas.microsoft.com/office/drawing/2014/main" id="{57D5BC41-BC64-4A42-A534-984A3B6C2476}"/>
              </a:ext>
            </a:extLst>
          </p:cNvPr>
          <p:cNvPicPr>
            <a:picLocks noChangeAspect="1"/>
          </p:cNvPicPr>
          <p:nvPr/>
        </p:nvPicPr>
        <p:blipFill rotWithShape="1">
          <a:blip r:embed="rId2">
            <a:extLst>
              <a:ext uri="{28A0092B-C50C-407E-A947-70E740481C1C}">
                <a14:useLocalDpi xmlns:a14="http://schemas.microsoft.com/office/drawing/2010/main" val="0"/>
              </a:ext>
            </a:extLst>
          </a:blip>
          <a:srcRect r="10448" b="32049"/>
          <a:stretch/>
        </p:blipFill>
        <p:spPr>
          <a:xfrm>
            <a:off x="352408" y="1731169"/>
            <a:ext cx="5881101" cy="4423493"/>
          </a:xfrm>
          <a:prstGeom prst="rect">
            <a:avLst/>
          </a:prstGeom>
        </p:spPr>
      </p:pic>
      <p:sp>
        <p:nvSpPr>
          <p:cNvPr id="3" name="TextBox 2">
            <a:extLst>
              <a:ext uri="{FF2B5EF4-FFF2-40B4-BE49-F238E27FC236}">
                <a16:creationId xmlns:a16="http://schemas.microsoft.com/office/drawing/2014/main" id="{71A10DDE-54A4-464F-98B7-1E2A7C9A7943}"/>
              </a:ext>
            </a:extLst>
          </p:cNvPr>
          <p:cNvSpPr txBox="1"/>
          <p:nvPr/>
        </p:nvSpPr>
        <p:spPr>
          <a:xfrm>
            <a:off x="6425324" y="1774950"/>
            <a:ext cx="5216708" cy="400110"/>
          </a:xfrm>
          <a:prstGeom prst="rect">
            <a:avLst/>
          </a:prstGeom>
          <a:solidFill>
            <a:schemeClr val="bg1">
              <a:lumMod val="85000"/>
            </a:schemeClr>
          </a:solidFill>
          <a:ln>
            <a:solidFill>
              <a:schemeClr val="tx1">
                <a:lumMod val="65000"/>
                <a:lumOff val="35000"/>
              </a:schemeClr>
            </a:solidFill>
          </a:ln>
          <a:effectLst>
            <a:softEdge rad="127000"/>
          </a:effectLst>
        </p:spPr>
        <p:txBody>
          <a:bodyPr wrap="square" rtlCol="0">
            <a:spAutoFit/>
          </a:bodyPr>
          <a:lstStyle>
            <a:defPPr>
              <a:defRPr lang="en-US"/>
            </a:defPPr>
            <a:lvl1pPr>
              <a:defRPr>
                <a:latin typeface="+mj-lt"/>
                <a:ea typeface="+mj-ea"/>
                <a:cs typeface="Andalus" panose="02020603050405020304" pitchFamily="18" charset="-78"/>
              </a:defRPr>
            </a:lvl1pPr>
          </a:lstStyle>
          <a:p>
            <a:r>
              <a:rPr lang="en-US" sz="2000" b="1" u="sng" dirty="0"/>
              <a:t>Thirdly is the data processing &amp; analysis stage :</a:t>
            </a:r>
          </a:p>
        </p:txBody>
      </p:sp>
      <p:sp>
        <p:nvSpPr>
          <p:cNvPr id="5" name="Rectangle 4">
            <a:extLst>
              <a:ext uri="{FF2B5EF4-FFF2-40B4-BE49-F238E27FC236}">
                <a16:creationId xmlns:a16="http://schemas.microsoft.com/office/drawing/2014/main" id="{79280F3C-FBC4-4E8B-B740-7DB6415129FE}"/>
              </a:ext>
            </a:extLst>
          </p:cNvPr>
          <p:cNvSpPr/>
          <p:nvPr/>
        </p:nvSpPr>
        <p:spPr>
          <a:xfrm>
            <a:off x="0" y="-18208"/>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181E25E-A20B-4369-A027-15ECA5BCCEFC}"/>
              </a:ext>
            </a:extLst>
          </p:cNvPr>
          <p:cNvSpPr txBox="1"/>
          <p:nvPr/>
        </p:nvSpPr>
        <p:spPr>
          <a:xfrm>
            <a:off x="352408" y="1204021"/>
            <a:ext cx="4426228" cy="369332"/>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dirty="0" err="1"/>
              <a:t>covid_staging</a:t>
            </a:r>
            <a:r>
              <a:rPr lang="en-US" dirty="0"/>
              <a:t>  table creation commands:</a:t>
            </a:r>
          </a:p>
        </p:txBody>
      </p:sp>
      <p:sp>
        <p:nvSpPr>
          <p:cNvPr id="24" name="TextBox 23">
            <a:extLst>
              <a:ext uri="{FF2B5EF4-FFF2-40B4-BE49-F238E27FC236}">
                <a16:creationId xmlns:a16="http://schemas.microsoft.com/office/drawing/2014/main" id="{9CE25F58-0731-4005-9828-9B818B480E61}"/>
              </a:ext>
            </a:extLst>
          </p:cNvPr>
          <p:cNvSpPr txBox="1"/>
          <p:nvPr/>
        </p:nvSpPr>
        <p:spPr>
          <a:xfrm>
            <a:off x="6425327" y="2732849"/>
            <a:ext cx="5123941" cy="369332"/>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
            </a:pPr>
            <a:r>
              <a:rPr lang="en-US" dirty="0"/>
              <a:t>First, a database was created to store the data in.</a:t>
            </a:r>
          </a:p>
        </p:txBody>
      </p:sp>
      <p:sp>
        <p:nvSpPr>
          <p:cNvPr id="34" name="TextBox 33">
            <a:extLst>
              <a:ext uri="{FF2B5EF4-FFF2-40B4-BE49-F238E27FC236}">
                <a16:creationId xmlns:a16="http://schemas.microsoft.com/office/drawing/2014/main" id="{A104A93E-3CFC-42D6-9D46-D537365346E1}"/>
              </a:ext>
            </a:extLst>
          </p:cNvPr>
          <p:cNvSpPr txBox="1"/>
          <p:nvPr/>
        </p:nvSpPr>
        <p:spPr>
          <a:xfrm>
            <a:off x="6425324" y="3052515"/>
            <a:ext cx="5123941" cy="1200329"/>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
            </a:pPr>
            <a:r>
              <a:rPr lang="en-US" dirty="0"/>
              <a:t>Second, table </a:t>
            </a:r>
            <a:r>
              <a:rPr lang="en-US" dirty="0" err="1"/>
              <a:t>covid_staging</a:t>
            </a:r>
            <a:r>
              <a:rPr lang="en-US" dirty="0"/>
              <a:t> is created and was filled by the file that was created in the HDFS, and any commas or quotations were removed by using row format </a:t>
            </a:r>
            <a:r>
              <a:rPr lang="en-US" dirty="0" err="1"/>
              <a:t>serde</a:t>
            </a:r>
            <a:r>
              <a:rPr lang="en-US" dirty="0"/>
              <a:t> .</a:t>
            </a:r>
          </a:p>
        </p:txBody>
      </p:sp>
      <p:sp>
        <p:nvSpPr>
          <p:cNvPr id="40" name="TextBox 39">
            <a:extLst>
              <a:ext uri="{FF2B5EF4-FFF2-40B4-BE49-F238E27FC236}">
                <a16:creationId xmlns:a16="http://schemas.microsoft.com/office/drawing/2014/main" id="{1FF44A54-B3C7-4E7F-A5F8-010FE80020C0}"/>
              </a:ext>
            </a:extLst>
          </p:cNvPr>
          <p:cNvSpPr txBox="1"/>
          <p:nvPr/>
        </p:nvSpPr>
        <p:spPr>
          <a:xfrm>
            <a:off x="6425321" y="4231532"/>
            <a:ext cx="5123941" cy="2031325"/>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
            </a:pPr>
            <a:r>
              <a:rPr lang="en-US" dirty="0"/>
              <a:t>Third, table </a:t>
            </a:r>
            <a:r>
              <a:rPr lang="en-US" dirty="0" err="1"/>
              <a:t>covid_ds_partitioned</a:t>
            </a:r>
            <a:r>
              <a:rPr lang="en-US" dirty="0"/>
              <a:t> is created and was filled by the data in table </a:t>
            </a:r>
            <a:r>
              <a:rPr lang="en-US" dirty="0" err="1"/>
              <a:t>covid_staging</a:t>
            </a:r>
            <a:r>
              <a:rPr lang="en-US" dirty="0"/>
              <a:t> but the difference was that we used partitioning by country so it’d make the queries faster, but to be able to do that we had to make some changes in hive variables so 4 set commands was used as shown in the next screenshots.</a:t>
            </a:r>
          </a:p>
        </p:txBody>
      </p:sp>
      <p:sp>
        <p:nvSpPr>
          <p:cNvPr id="49" name="TextBox 48">
            <a:extLst>
              <a:ext uri="{FF2B5EF4-FFF2-40B4-BE49-F238E27FC236}">
                <a16:creationId xmlns:a16="http://schemas.microsoft.com/office/drawing/2014/main" id="{4A821554-EA35-4CDD-A81A-C9D7D1C00D6E}"/>
              </a:ext>
            </a:extLst>
          </p:cNvPr>
          <p:cNvSpPr txBox="1"/>
          <p:nvPr/>
        </p:nvSpPr>
        <p:spPr>
          <a:xfrm>
            <a:off x="6425323" y="2321152"/>
            <a:ext cx="2606135" cy="369332"/>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b="1" u="sng" dirty="0"/>
              <a:t>The data processing:</a:t>
            </a:r>
          </a:p>
        </p:txBody>
      </p:sp>
    </p:spTree>
    <p:extLst>
      <p:ext uri="{BB962C8B-B14F-4D97-AF65-F5344CB8AC3E}">
        <p14:creationId xmlns:p14="http://schemas.microsoft.com/office/powerpoint/2010/main" val="259274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AEE65DB-6CCC-4AF0-8CBE-0A3E81883077}"/>
              </a:ext>
            </a:extLst>
          </p:cNvPr>
          <p:cNvPicPr>
            <a:picLocks noChangeAspect="1"/>
          </p:cNvPicPr>
          <p:nvPr/>
        </p:nvPicPr>
        <p:blipFill rotWithShape="1">
          <a:blip r:embed="rId2">
            <a:extLst>
              <a:ext uri="{28A0092B-C50C-407E-A947-70E740481C1C}">
                <a14:useLocalDpi xmlns:a14="http://schemas.microsoft.com/office/drawing/2010/main" val="0"/>
              </a:ext>
            </a:extLst>
          </a:blip>
          <a:srcRect r="23374"/>
          <a:stretch/>
        </p:blipFill>
        <p:spPr>
          <a:xfrm>
            <a:off x="5786842" y="1058298"/>
            <a:ext cx="6190438" cy="5463807"/>
          </a:xfrm>
          <a:prstGeom prst="rect">
            <a:avLst/>
          </a:prstGeom>
        </p:spPr>
      </p:pic>
      <p:pic>
        <p:nvPicPr>
          <p:cNvPr id="5" name="Picture 4">
            <a:extLst>
              <a:ext uri="{FF2B5EF4-FFF2-40B4-BE49-F238E27FC236}">
                <a16:creationId xmlns:a16="http://schemas.microsoft.com/office/drawing/2014/main" id="{001ABC88-4E36-419D-B946-9DF50E989417}"/>
              </a:ext>
            </a:extLst>
          </p:cNvPr>
          <p:cNvPicPr>
            <a:picLocks noChangeAspect="1"/>
          </p:cNvPicPr>
          <p:nvPr/>
        </p:nvPicPr>
        <p:blipFill rotWithShape="1">
          <a:blip r:embed="rId3">
            <a:extLst>
              <a:ext uri="{28A0092B-C50C-407E-A947-70E740481C1C}">
                <a14:useLocalDpi xmlns:a14="http://schemas.microsoft.com/office/drawing/2010/main" val="0"/>
              </a:ext>
            </a:extLst>
          </a:blip>
          <a:srcRect l="1" r="192"/>
          <a:stretch/>
        </p:blipFill>
        <p:spPr>
          <a:xfrm>
            <a:off x="212872" y="1341194"/>
            <a:ext cx="5438762" cy="2785761"/>
          </a:xfrm>
          <a:prstGeom prst="rect">
            <a:avLst/>
          </a:prstGeom>
        </p:spPr>
      </p:pic>
      <p:pic>
        <p:nvPicPr>
          <p:cNvPr id="7" name="Picture 6">
            <a:extLst>
              <a:ext uri="{FF2B5EF4-FFF2-40B4-BE49-F238E27FC236}">
                <a16:creationId xmlns:a16="http://schemas.microsoft.com/office/drawing/2014/main" id="{77473EDD-DFD2-45E3-95AE-03614FB02242}"/>
              </a:ext>
            </a:extLst>
          </p:cNvPr>
          <p:cNvPicPr>
            <a:picLocks noChangeAspect="1"/>
          </p:cNvPicPr>
          <p:nvPr/>
        </p:nvPicPr>
        <p:blipFill rotWithShape="1">
          <a:blip r:embed="rId4">
            <a:extLst>
              <a:ext uri="{28A0092B-C50C-407E-A947-70E740481C1C}">
                <a14:useLocalDpi xmlns:a14="http://schemas.microsoft.com/office/drawing/2010/main" val="0"/>
              </a:ext>
            </a:extLst>
          </a:blip>
          <a:srcRect r="2122"/>
          <a:stretch/>
        </p:blipFill>
        <p:spPr>
          <a:xfrm>
            <a:off x="174964" y="4126955"/>
            <a:ext cx="5476670" cy="1641081"/>
          </a:xfrm>
          <a:prstGeom prst="rect">
            <a:avLst/>
          </a:prstGeom>
        </p:spPr>
      </p:pic>
      <p:sp>
        <p:nvSpPr>
          <p:cNvPr id="9" name="Rectangle 8">
            <a:extLst>
              <a:ext uri="{FF2B5EF4-FFF2-40B4-BE49-F238E27FC236}">
                <a16:creationId xmlns:a16="http://schemas.microsoft.com/office/drawing/2014/main" id="{C5F962FC-F3ED-48A0-82EF-87E5614CB517}"/>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059DAF4-B2BA-4FC7-B958-BCEB05467BEE}"/>
              </a:ext>
            </a:extLst>
          </p:cNvPr>
          <p:cNvSpPr txBox="1"/>
          <p:nvPr/>
        </p:nvSpPr>
        <p:spPr>
          <a:xfrm>
            <a:off x="444366" y="562857"/>
            <a:ext cx="4962521" cy="646331"/>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dirty="0" err="1"/>
              <a:t>covid_ds_partitioned</a:t>
            </a:r>
            <a:r>
              <a:rPr lang="en-US" dirty="0"/>
              <a:t>  table creation commands and setting the environment in hive:</a:t>
            </a:r>
          </a:p>
        </p:txBody>
      </p:sp>
      <p:sp>
        <p:nvSpPr>
          <p:cNvPr id="15" name="TextBox 14">
            <a:extLst>
              <a:ext uri="{FF2B5EF4-FFF2-40B4-BE49-F238E27FC236}">
                <a16:creationId xmlns:a16="http://schemas.microsoft.com/office/drawing/2014/main" id="{0DFEC62D-F8FF-40B6-9871-7A6DB462E3AA}"/>
              </a:ext>
            </a:extLst>
          </p:cNvPr>
          <p:cNvSpPr txBox="1"/>
          <p:nvPr/>
        </p:nvSpPr>
        <p:spPr>
          <a:xfrm>
            <a:off x="7017950" y="562857"/>
            <a:ext cx="3345250" cy="369332"/>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dirty="0"/>
              <a:t>The output of the partitioning:</a:t>
            </a:r>
          </a:p>
        </p:txBody>
      </p:sp>
    </p:spTree>
    <p:extLst>
      <p:ext uri="{BB962C8B-B14F-4D97-AF65-F5344CB8AC3E}">
        <p14:creationId xmlns:p14="http://schemas.microsoft.com/office/powerpoint/2010/main" val="152207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014C34-0346-491A-943D-638F50687FF8}"/>
              </a:ext>
            </a:extLst>
          </p:cNvPr>
          <p:cNvPicPr>
            <a:picLocks noChangeAspect="1"/>
          </p:cNvPicPr>
          <p:nvPr/>
        </p:nvPicPr>
        <p:blipFill rotWithShape="1">
          <a:blip r:embed="rId2">
            <a:extLst>
              <a:ext uri="{28A0092B-C50C-407E-A947-70E740481C1C}">
                <a14:useLocalDpi xmlns:a14="http://schemas.microsoft.com/office/drawing/2010/main" val="0"/>
              </a:ext>
            </a:extLst>
          </a:blip>
          <a:srcRect l="-1552" r="3208" b="37048"/>
          <a:stretch/>
        </p:blipFill>
        <p:spPr>
          <a:xfrm>
            <a:off x="79288" y="1646773"/>
            <a:ext cx="6785338" cy="1752562"/>
          </a:xfrm>
          <a:prstGeom prst="rect">
            <a:avLst/>
          </a:prstGeom>
        </p:spPr>
      </p:pic>
      <p:pic>
        <p:nvPicPr>
          <p:cNvPr id="6" name="Picture 5">
            <a:extLst>
              <a:ext uri="{FF2B5EF4-FFF2-40B4-BE49-F238E27FC236}">
                <a16:creationId xmlns:a16="http://schemas.microsoft.com/office/drawing/2014/main" id="{C3C8C2B2-48B8-4488-8AB6-1B3B15775E33}"/>
              </a:ext>
            </a:extLst>
          </p:cNvPr>
          <p:cNvPicPr>
            <a:picLocks noChangeAspect="1"/>
          </p:cNvPicPr>
          <p:nvPr/>
        </p:nvPicPr>
        <p:blipFill rotWithShape="1">
          <a:blip r:embed="rId3">
            <a:extLst>
              <a:ext uri="{28A0092B-C50C-407E-A947-70E740481C1C}">
                <a14:useLocalDpi xmlns:a14="http://schemas.microsoft.com/office/drawing/2010/main" val="0"/>
              </a:ext>
            </a:extLst>
          </a:blip>
          <a:srcRect l="488" r="2900" b="4292"/>
          <a:stretch/>
        </p:blipFill>
        <p:spPr>
          <a:xfrm>
            <a:off x="191240" y="3408878"/>
            <a:ext cx="6673386" cy="2938624"/>
          </a:xfrm>
          <a:prstGeom prst="rect">
            <a:avLst/>
          </a:prstGeom>
        </p:spPr>
      </p:pic>
      <p:sp>
        <p:nvSpPr>
          <p:cNvPr id="3" name="Rectangle 2">
            <a:extLst>
              <a:ext uri="{FF2B5EF4-FFF2-40B4-BE49-F238E27FC236}">
                <a16:creationId xmlns:a16="http://schemas.microsoft.com/office/drawing/2014/main" id="{4F3C52BB-B724-4949-8CD4-756ACD5CDDC9}"/>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C376E0-8388-4A2C-9057-C9B81101B981}"/>
              </a:ext>
            </a:extLst>
          </p:cNvPr>
          <p:cNvSpPr txBox="1"/>
          <p:nvPr/>
        </p:nvSpPr>
        <p:spPr>
          <a:xfrm>
            <a:off x="498181" y="1177353"/>
            <a:ext cx="4868949" cy="369332"/>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dirty="0"/>
              <a:t>covid_final_output table creation commands:</a:t>
            </a:r>
          </a:p>
        </p:txBody>
      </p:sp>
      <p:sp>
        <p:nvSpPr>
          <p:cNvPr id="10" name="TextBox 9">
            <a:extLst>
              <a:ext uri="{FF2B5EF4-FFF2-40B4-BE49-F238E27FC236}">
                <a16:creationId xmlns:a16="http://schemas.microsoft.com/office/drawing/2014/main" id="{D5FCFDC1-FB9E-4743-A0C5-3A52DD1BAEE3}"/>
              </a:ext>
            </a:extLst>
          </p:cNvPr>
          <p:cNvSpPr txBox="1"/>
          <p:nvPr/>
        </p:nvSpPr>
        <p:spPr>
          <a:xfrm>
            <a:off x="7055866" y="1759993"/>
            <a:ext cx="829177" cy="400110"/>
          </a:xfrm>
          <a:prstGeom prst="rect">
            <a:avLst/>
          </a:prstGeom>
          <a:solidFill>
            <a:schemeClr val="bg1">
              <a:lumMod val="85000"/>
            </a:schemeClr>
          </a:solidFill>
          <a:ln>
            <a:solidFill>
              <a:schemeClr val="tx1">
                <a:lumMod val="65000"/>
                <a:lumOff val="35000"/>
              </a:schemeClr>
            </a:solidFill>
          </a:ln>
          <a:effectLst>
            <a:softEdge rad="127000"/>
          </a:effectLst>
        </p:spPr>
        <p:txBody>
          <a:bodyPr wrap="square" rtlCol="0">
            <a:spAutoFit/>
          </a:bodyPr>
          <a:lstStyle>
            <a:defPPr>
              <a:defRPr lang="en-US"/>
            </a:defPPr>
            <a:lvl1pPr>
              <a:defRPr>
                <a:latin typeface="+mj-lt"/>
                <a:ea typeface="+mj-ea"/>
                <a:cs typeface="Andalus" panose="02020603050405020304" pitchFamily="18" charset="-78"/>
              </a:defRPr>
            </a:lvl1pPr>
          </a:lstStyle>
          <a:p>
            <a:r>
              <a:rPr lang="en-US" sz="2000" b="1" u="sng" dirty="0"/>
              <a:t>Then:</a:t>
            </a:r>
          </a:p>
        </p:txBody>
      </p:sp>
      <p:sp>
        <p:nvSpPr>
          <p:cNvPr id="17" name="TextBox 16">
            <a:extLst>
              <a:ext uri="{FF2B5EF4-FFF2-40B4-BE49-F238E27FC236}">
                <a16:creationId xmlns:a16="http://schemas.microsoft.com/office/drawing/2014/main" id="{A4CC6C1C-91D7-4E07-844D-F60AD1ED5066}"/>
              </a:ext>
            </a:extLst>
          </p:cNvPr>
          <p:cNvSpPr txBox="1"/>
          <p:nvPr/>
        </p:nvSpPr>
        <p:spPr>
          <a:xfrm>
            <a:off x="7055866" y="3560259"/>
            <a:ext cx="4619299" cy="369332"/>
          </a:xfrm>
          <a:prstGeom prst="rect">
            <a:avLst/>
          </a:prstGeom>
          <a:solidFill>
            <a:schemeClr val="bg1">
              <a:lumMod val="85000"/>
            </a:schemeClr>
          </a:solidFill>
          <a:ln>
            <a:solidFill>
              <a:schemeClr val="tx1">
                <a:lumMod val="65000"/>
                <a:lumOff val="35000"/>
              </a:schemeClr>
            </a:solidFill>
          </a:ln>
          <a:effectLst>
            <a:softEdge rad="127000"/>
          </a:effectLst>
        </p:spPr>
        <p:txBody>
          <a:bodyPr wrap="square" rtlCol="0">
            <a:spAutoFit/>
          </a:bodyPr>
          <a:lstStyle>
            <a:defPPr>
              <a:defRPr lang="en-US"/>
            </a:defPPr>
            <a:lvl1pPr>
              <a:defRPr>
                <a:latin typeface="+mj-lt"/>
                <a:ea typeface="+mj-ea"/>
                <a:cs typeface="Andalus" panose="02020603050405020304" pitchFamily="18" charset="-78"/>
              </a:defRPr>
            </a:lvl1pPr>
          </a:lstStyle>
          <a:p>
            <a:pPr marL="285750" indent="-285750">
              <a:buFont typeface="Wingdings" panose="05000000000000000000" pitchFamily="2" charset="2"/>
              <a:buChar char="§"/>
            </a:pPr>
            <a:r>
              <a:rPr lang="en-US" dirty="0">
                <a:latin typeface="+mn-lt"/>
              </a:rPr>
              <a:t>All the null values were replaced  by 0 value.</a:t>
            </a:r>
          </a:p>
        </p:txBody>
      </p:sp>
      <p:sp>
        <p:nvSpPr>
          <p:cNvPr id="19" name="TextBox 18">
            <a:extLst>
              <a:ext uri="{FF2B5EF4-FFF2-40B4-BE49-F238E27FC236}">
                <a16:creationId xmlns:a16="http://schemas.microsoft.com/office/drawing/2014/main" id="{B3624B3D-7382-443F-AAC4-9E03EF2E1241}"/>
              </a:ext>
            </a:extLst>
          </p:cNvPr>
          <p:cNvSpPr txBox="1"/>
          <p:nvPr/>
        </p:nvSpPr>
        <p:spPr>
          <a:xfrm>
            <a:off x="7055866" y="2642001"/>
            <a:ext cx="4619299" cy="923330"/>
          </a:xfrm>
          <a:prstGeom prst="rect">
            <a:avLst/>
          </a:prstGeom>
          <a:solidFill>
            <a:schemeClr val="bg1">
              <a:lumMod val="85000"/>
            </a:schemeClr>
          </a:solidFill>
          <a:ln>
            <a:solidFill>
              <a:schemeClr val="tx1">
                <a:lumMod val="65000"/>
                <a:lumOff val="35000"/>
              </a:schemeClr>
            </a:solidFill>
          </a:ln>
          <a:effectLst>
            <a:softEdge rad="127000"/>
          </a:effectLst>
        </p:spPr>
        <p:txBody>
          <a:bodyPr wrap="square" rtlCol="0">
            <a:spAutoFit/>
          </a:bodyPr>
          <a:lstStyle>
            <a:defPPr>
              <a:defRPr lang="en-US"/>
            </a:defPPr>
            <a:lvl1pPr>
              <a:defRPr>
                <a:latin typeface="+mj-lt"/>
                <a:ea typeface="+mj-ea"/>
                <a:cs typeface="Andalus" panose="02020603050405020304" pitchFamily="18" charset="-78"/>
              </a:defRPr>
            </a:lvl1pPr>
          </a:lstStyle>
          <a:p>
            <a:pPr marL="285750" indent="-285750">
              <a:buFont typeface="Wingdings" panose="05000000000000000000" pitchFamily="2" charset="2"/>
              <a:buChar char="§"/>
            </a:pPr>
            <a:r>
              <a:rPr lang="en-US" dirty="0">
                <a:latin typeface="+mn-lt"/>
              </a:rPr>
              <a:t>Table covid_final_output is created and was filled by some of the data in table </a:t>
            </a:r>
            <a:r>
              <a:rPr lang="en-US" dirty="0" err="1">
                <a:latin typeface="+mn-lt"/>
              </a:rPr>
              <a:t>covid_ds_partitioned</a:t>
            </a:r>
            <a:r>
              <a:rPr lang="en-US" dirty="0">
                <a:latin typeface="+mn-lt"/>
              </a:rPr>
              <a:t>. </a:t>
            </a:r>
          </a:p>
        </p:txBody>
      </p:sp>
      <p:sp>
        <p:nvSpPr>
          <p:cNvPr id="21" name="TextBox 20">
            <a:extLst>
              <a:ext uri="{FF2B5EF4-FFF2-40B4-BE49-F238E27FC236}">
                <a16:creationId xmlns:a16="http://schemas.microsoft.com/office/drawing/2014/main" id="{30301228-6CD7-49A4-82AA-E75E0CCD9EC3}"/>
              </a:ext>
            </a:extLst>
          </p:cNvPr>
          <p:cNvSpPr txBox="1"/>
          <p:nvPr/>
        </p:nvSpPr>
        <p:spPr>
          <a:xfrm>
            <a:off x="7055866" y="3919787"/>
            <a:ext cx="4619299" cy="1200329"/>
          </a:xfrm>
          <a:prstGeom prst="rect">
            <a:avLst/>
          </a:prstGeom>
          <a:solidFill>
            <a:schemeClr val="bg1">
              <a:lumMod val="85000"/>
            </a:schemeClr>
          </a:solidFill>
          <a:ln>
            <a:solidFill>
              <a:schemeClr val="tx1">
                <a:lumMod val="65000"/>
                <a:lumOff val="35000"/>
              </a:schemeClr>
            </a:solidFill>
          </a:ln>
          <a:effectLst>
            <a:softEdge rad="127000"/>
          </a:effectLst>
        </p:spPr>
        <p:txBody>
          <a:bodyPr wrap="square" rtlCol="0">
            <a:spAutoFit/>
          </a:bodyPr>
          <a:lstStyle>
            <a:defPPr>
              <a:defRPr lang="en-US"/>
            </a:defPPr>
            <a:lvl1pPr>
              <a:defRPr>
                <a:latin typeface="+mj-lt"/>
                <a:ea typeface="+mj-ea"/>
                <a:cs typeface="Andalus" panose="02020603050405020304" pitchFamily="18" charset="-78"/>
              </a:defRPr>
            </a:lvl1pPr>
          </a:lstStyle>
          <a:p>
            <a:pPr marL="285750" indent="-285750">
              <a:buFont typeface="Wingdings" panose="05000000000000000000" pitchFamily="2" charset="2"/>
              <a:buChar char="§"/>
            </a:pPr>
            <a:r>
              <a:rPr lang="en-US" dirty="0">
                <a:latin typeface="+mn-lt"/>
              </a:rPr>
              <a:t>The rank() function was used so that we can rank the countries according to Deaths and Tests values, so columns TOP_DEATH and TOP_TEST contains the rank of each country.</a:t>
            </a:r>
          </a:p>
        </p:txBody>
      </p:sp>
      <p:sp>
        <p:nvSpPr>
          <p:cNvPr id="25" name="TextBox 24">
            <a:extLst>
              <a:ext uri="{FF2B5EF4-FFF2-40B4-BE49-F238E27FC236}">
                <a16:creationId xmlns:a16="http://schemas.microsoft.com/office/drawing/2014/main" id="{28AA789B-3EEB-4094-BBEA-9489E8B573A9}"/>
              </a:ext>
            </a:extLst>
          </p:cNvPr>
          <p:cNvSpPr txBox="1"/>
          <p:nvPr/>
        </p:nvSpPr>
        <p:spPr>
          <a:xfrm>
            <a:off x="1325217" y="146703"/>
            <a:ext cx="9541566" cy="769441"/>
          </a:xfrm>
          <a:prstGeom prst="rect">
            <a:avLst/>
          </a:prstGeom>
          <a:noFill/>
        </p:spPr>
        <p:txBody>
          <a:bodyPr wrap="square">
            <a:spAutoFit/>
          </a:bodyPr>
          <a:lstStyle/>
          <a:p>
            <a:r>
              <a:rPr lang="en-US" sz="4400" b="1" u="sng" dirty="0">
                <a:latin typeface="Andalus" panose="02020603050405020304" pitchFamily="18" charset="-78"/>
                <a:cs typeface="Andalus" panose="02020603050405020304" pitchFamily="18" charset="-78"/>
              </a:rPr>
              <a:t>CONT. DATA PROCESSING &amp; ANALYSIS</a:t>
            </a:r>
            <a:endParaRPr lang="en-US" sz="4400" dirty="0"/>
          </a:p>
        </p:txBody>
      </p:sp>
      <p:sp>
        <p:nvSpPr>
          <p:cNvPr id="30" name="TextBox 29">
            <a:extLst>
              <a:ext uri="{FF2B5EF4-FFF2-40B4-BE49-F238E27FC236}">
                <a16:creationId xmlns:a16="http://schemas.microsoft.com/office/drawing/2014/main" id="{946D437F-C7EE-4588-8830-06FD9C39C9C0}"/>
              </a:ext>
            </a:extLst>
          </p:cNvPr>
          <p:cNvSpPr txBox="1"/>
          <p:nvPr/>
        </p:nvSpPr>
        <p:spPr>
          <a:xfrm>
            <a:off x="7023172" y="2215350"/>
            <a:ext cx="2606135" cy="369332"/>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b="1" u="sng" dirty="0"/>
              <a:t>The data analysis:</a:t>
            </a:r>
          </a:p>
        </p:txBody>
      </p:sp>
    </p:spTree>
    <p:extLst>
      <p:ext uri="{BB962C8B-B14F-4D97-AF65-F5344CB8AC3E}">
        <p14:creationId xmlns:p14="http://schemas.microsoft.com/office/powerpoint/2010/main" val="113443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3B8AA-4833-4E49-8CF0-87A23DB5A73F}"/>
              </a:ext>
            </a:extLst>
          </p:cNvPr>
          <p:cNvPicPr>
            <a:picLocks noChangeAspect="1"/>
          </p:cNvPicPr>
          <p:nvPr/>
        </p:nvPicPr>
        <p:blipFill rotWithShape="1">
          <a:blip r:embed="rId2">
            <a:extLst>
              <a:ext uri="{28A0092B-C50C-407E-A947-70E740481C1C}">
                <a14:useLocalDpi xmlns:a14="http://schemas.microsoft.com/office/drawing/2010/main" val="0"/>
              </a:ext>
            </a:extLst>
          </a:blip>
          <a:srcRect t="3268" r="10195"/>
          <a:stretch/>
        </p:blipFill>
        <p:spPr>
          <a:xfrm>
            <a:off x="3260035" y="1152938"/>
            <a:ext cx="5671930" cy="5340627"/>
          </a:xfrm>
          <a:prstGeom prst="rect">
            <a:avLst/>
          </a:prstGeom>
        </p:spPr>
      </p:pic>
      <p:sp>
        <p:nvSpPr>
          <p:cNvPr id="2" name="Rectangle 1">
            <a:extLst>
              <a:ext uri="{FF2B5EF4-FFF2-40B4-BE49-F238E27FC236}">
                <a16:creationId xmlns:a16="http://schemas.microsoft.com/office/drawing/2014/main" id="{4C0A57F9-CAAF-49E6-A325-1429D1B2C10F}"/>
              </a:ext>
            </a:extLst>
          </p:cNvPr>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78AAE5F-BCBB-4756-B85E-69E724802AD2}"/>
              </a:ext>
            </a:extLst>
          </p:cNvPr>
          <p:cNvSpPr txBox="1"/>
          <p:nvPr/>
        </p:nvSpPr>
        <p:spPr>
          <a:xfrm>
            <a:off x="523878" y="603837"/>
            <a:ext cx="5207268" cy="369332"/>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dirty="0"/>
              <a:t>The partitioning and filling of covid_final_output:</a:t>
            </a:r>
          </a:p>
        </p:txBody>
      </p:sp>
    </p:spTree>
    <p:extLst>
      <p:ext uri="{BB962C8B-B14F-4D97-AF65-F5344CB8AC3E}">
        <p14:creationId xmlns:p14="http://schemas.microsoft.com/office/powerpoint/2010/main" val="223361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D0F230E-DD2E-400A-8EB1-ADA97505F6A9}"/>
              </a:ext>
            </a:extLst>
          </p:cNvPr>
          <p:cNvSpPr>
            <a:spLocks noGrp="1"/>
          </p:cNvSpPr>
          <p:nvPr>
            <p:ph type="title"/>
          </p:nvPr>
        </p:nvSpPr>
        <p:spPr>
          <a:xfrm>
            <a:off x="838200" y="1"/>
            <a:ext cx="10515600" cy="1192696"/>
          </a:xfrm>
        </p:spPr>
        <p:txBody>
          <a:bodyPr/>
          <a:lstStyle/>
          <a:p>
            <a:pPr algn="ctr"/>
            <a:r>
              <a:rPr lang="en-US" b="1" u="sng" dirty="0">
                <a:latin typeface="Andalus" panose="02020603050405020304" pitchFamily="18" charset="-78"/>
                <a:cs typeface="Andalus" panose="02020603050405020304" pitchFamily="18" charset="-78"/>
              </a:rPr>
              <a:t>THE OUTPUT FILE</a:t>
            </a:r>
            <a:endParaRPr lang="en-US" dirty="0"/>
          </a:p>
        </p:txBody>
      </p:sp>
      <p:sp>
        <p:nvSpPr>
          <p:cNvPr id="5" name="TextBox 4">
            <a:extLst>
              <a:ext uri="{FF2B5EF4-FFF2-40B4-BE49-F238E27FC236}">
                <a16:creationId xmlns:a16="http://schemas.microsoft.com/office/drawing/2014/main" id="{9A92E4FE-21E3-436C-A372-4B74C7963B91}"/>
              </a:ext>
            </a:extLst>
          </p:cNvPr>
          <p:cNvSpPr txBox="1"/>
          <p:nvPr/>
        </p:nvSpPr>
        <p:spPr>
          <a:xfrm>
            <a:off x="448574" y="1001186"/>
            <a:ext cx="4840834" cy="646331"/>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dirty="0"/>
              <a:t>Here is a screenshot of part of the output file that was exported from hive into a csv file.</a:t>
            </a:r>
          </a:p>
        </p:txBody>
      </p:sp>
      <p:sp>
        <p:nvSpPr>
          <p:cNvPr id="7" name="Rectangle 6">
            <a:extLst>
              <a:ext uri="{FF2B5EF4-FFF2-40B4-BE49-F238E27FC236}">
                <a16:creationId xmlns:a16="http://schemas.microsoft.com/office/drawing/2014/main" id="{C86A17C8-7906-4F42-96D6-182B7AF7C875}"/>
              </a:ext>
            </a:extLst>
          </p:cNvPr>
          <p:cNvSpPr/>
          <p:nvPr/>
        </p:nvSpPr>
        <p:spPr>
          <a:xfrm>
            <a:off x="0" y="0"/>
            <a:ext cx="12192000" cy="6858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424F51F0-B222-4B47-8D0D-383CEE01E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079" y="1632533"/>
            <a:ext cx="5883964" cy="4832589"/>
          </a:xfrm>
          <a:prstGeom prst="rect">
            <a:avLst/>
          </a:prstGeom>
        </p:spPr>
      </p:pic>
      <p:sp>
        <p:nvSpPr>
          <p:cNvPr id="11" name="TextBox 10">
            <a:extLst>
              <a:ext uri="{FF2B5EF4-FFF2-40B4-BE49-F238E27FC236}">
                <a16:creationId xmlns:a16="http://schemas.microsoft.com/office/drawing/2014/main" id="{4A444A26-1779-4D04-9EF0-546CCE7980DD}"/>
              </a:ext>
            </a:extLst>
          </p:cNvPr>
          <p:cNvSpPr txBox="1"/>
          <p:nvPr/>
        </p:nvSpPr>
        <p:spPr>
          <a:xfrm>
            <a:off x="6298726" y="1074291"/>
            <a:ext cx="4422284" cy="369332"/>
          </a:xfrm>
          <a:prstGeom prst="rect">
            <a:avLst/>
          </a:prstGeom>
          <a:solidFill>
            <a:schemeClr val="bg1">
              <a:lumMod val="85000"/>
            </a:schemeClr>
          </a:solidFill>
          <a:effectLst>
            <a:softEdge rad="127000"/>
          </a:effectLst>
        </p:spPr>
        <p:txBody>
          <a:bodyPr wrap="square" rtlCol="0">
            <a:spAutoFit/>
          </a:bodyPr>
          <a:lstStyle/>
          <a:p>
            <a:pPr marL="285750" indent="-285750">
              <a:buFont typeface="Wingdings" panose="05000000000000000000" pitchFamily="2" charset="2"/>
              <a:buChar char="Ø"/>
            </a:pPr>
            <a:r>
              <a:rPr lang="en-US" dirty="0"/>
              <a:t>Exporting the table into a file commands:</a:t>
            </a:r>
          </a:p>
        </p:txBody>
      </p:sp>
      <p:pic>
        <p:nvPicPr>
          <p:cNvPr id="15" name="Picture 14">
            <a:extLst>
              <a:ext uri="{FF2B5EF4-FFF2-40B4-BE49-F238E27FC236}">
                <a16:creationId xmlns:a16="http://schemas.microsoft.com/office/drawing/2014/main" id="{50453D6E-5D0A-4055-834C-5F2757C7E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574" y="1654326"/>
            <a:ext cx="5010849" cy="4810796"/>
          </a:xfrm>
          <a:prstGeom prst="rect">
            <a:avLst/>
          </a:prstGeom>
        </p:spPr>
      </p:pic>
    </p:spTree>
    <p:extLst>
      <p:ext uri="{BB962C8B-B14F-4D97-AF65-F5344CB8AC3E}">
        <p14:creationId xmlns:p14="http://schemas.microsoft.com/office/powerpoint/2010/main" val="3525318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349</TotalTime>
  <Words>650</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Andalus</vt:lpstr>
      <vt:lpstr>Arial</vt:lpstr>
      <vt:lpstr>Calibri</vt:lpstr>
      <vt:lpstr>Calibri Light</vt:lpstr>
      <vt:lpstr>Wingdings</vt:lpstr>
      <vt:lpstr>Office Theme</vt:lpstr>
      <vt:lpstr>Big Data  Master Class Graduation Project</vt:lpstr>
      <vt:lpstr>AGENDA</vt:lpstr>
      <vt:lpstr>DATA INGESTION</vt:lpstr>
      <vt:lpstr>DATA STORING</vt:lpstr>
      <vt:lpstr>DATA PROCESSING &amp; ANALYSIS</vt:lpstr>
      <vt:lpstr>PowerPoint Presentation</vt:lpstr>
      <vt:lpstr>PowerPoint Presentation</vt:lpstr>
      <vt:lpstr>PowerPoint Presentation</vt:lpstr>
      <vt:lpstr>THE OUTPUT FILE</vt:lpstr>
      <vt:lpstr>PowerPoint Presentation</vt:lpstr>
      <vt:lpstr>PowerPoint Presentation</vt:lpstr>
      <vt:lpstr>Automation Using OOZIE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Master Class Graduation Project</dc:title>
  <dc:creator>Rowan Hazem</dc:creator>
  <cp:lastModifiedBy>Rowan Hazem</cp:lastModifiedBy>
  <cp:revision>44</cp:revision>
  <dcterms:created xsi:type="dcterms:W3CDTF">2020-10-19T22:09:20Z</dcterms:created>
  <dcterms:modified xsi:type="dcterms:W3CDTF">2020-10-20T14:01:04Z</dcterms:modified>
</cp:coreProperties>
</file>