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5"/>
  </p:notesMasterIdLst>
  <p:handoutMasterIdLst>
    <p:handoutMasterId r:id="rId26"/>
  </p:handoutMasterIdLst>
  <p:sldIdLst>
    <p:sldId id="1479" r:id="rId5"/>
    <p:sldId id="1451" r:id="rId6"/>
    <p:sldId id="1487" r:id="rId7"/>
    <p:sldId id="1453" r:id="rId8"/>
    <p:sldId id="1452" r:id="rId9"/>
    <p:sldId id="1480" r:id="rId10"/>
    <p:sldId id="1463" r:id="rId11"/>
    <p:sldId id="1482" r:id="rId12"/>
    <p:sldId id="1483" r:id="rId13"/>
    <p:sldId id="1468" r:id="rId14"/>
    <p:sldId id="1473" r:id="rId15"/>
    <p:sldId id="1474" r:id="rId16"/>
    <p:sldId id="1475" r:id="rId17"/>
    <p:sldId id="1476" r:id="rId18"/>
    <p:sldId id="1478" r:id="rId19"/>
    <p:sldId id="1477" r:id="rId20"/>
    <p:sldId id="1469" r:id="rId21"/>
    <p:sldId id="1484" r:id="rId22"/>
    <p:sldId id="1486" r:id="rId23"/>
    <p:sldId id="1481"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4" id="{35FF1B32-12B8-492E-B6DA-DE5AF3A7929F}">
          <p14:sldIdLst>
            <p14:sldId id="1479"/>
            <p14:sldId id="1451"/>
            <p14:sldId id="1487"/>
            <p14:sldId id="1453"/>
            <p14:sldId id="1452"/>
            <p14:sldId id="1480"/>
            <p14:sldId id="1463"/>
            <p14:sldId id="1482"/>
            <p14:sldId id="1483"/>
            <p14:sldId id="1468"/>
            <p14:sldId id="1473"/>
            <p14:sldId id="1474"/>
            <p14:sldId id="1475"/>
            <p14:sldId id="1476"/>
            <p14:sldId id="1478"/>
            <p14:sldId id="1477"/>
            <p14:sldId id="1469"/>
            <p14:sldId id="1484"/>
            <p14:sldId id="1486"/>
            <p14:sldId id="14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F2F2F2"/>
    <a:srgbClr val="BFBFBF"/>
    <a:srgbClr val="FFFF00"/>
    <a:srgbClr val="FFFFFF"/>
    <a:srgbClr val="0072C6"/>
    <a:srgbClr val="00BCF2"/>
    <a:srgbClr val="7FBA00"/>
    <a:srgbClr val="002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5730" autoAdjust="0"/>
  </p:normalViewPr>
  <p:slideViewPr>
    <p:cSldViewPr snapToObjects="1">
      <p:cViewPr varScale="1">
        <p:scale>
          <a:sx n="83" d="100"/>
          <a:sy n="83" d="100"/>
        </p:scale>
        <p:origin x="509" y="77"/>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3536"/>
    </p:cViewPr>
  </p:sorterViewPr>
  <p:notesViewPr>
    <p:cSldViewPr snapToObjects="1" showGuides="1">
      <p:cViewPr varScale="1">
        <p:scale>
          <a:sx n="81" d="100"/>
          <a:sy n="81" d="100"/>
        </p:scale>
        <p:origin x="22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6/26/2014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6/26/2014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889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300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3947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6377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9024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3528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EEDF3C4D-D87C-4908-890C-F1AD6E39936D}" type="datetime8">
              <a:rPr lang="en-US" smtClean="0"/>
              <a:t>6/26/2014 9:56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2971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346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749C423-6068-44D6-A94A-909B1056679E}"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928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789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922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567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749C423-6068-44D6-A94A-909B1056679E}"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517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207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04219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4702" y="2125678"/>
            <a:ext cx="9143936" cy="1142984"/>
          </a:xfrm>
          <a:prstGeom prst="rect">
            <a:avLst/>
          </a:prstGeom>
          <a:solidFill>
            <a:srgbClr val="0072C6"/>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36" tIns="45718" rIns="91436" bIns="45718" numCol="1" rtlCol="0" anchor="t" anchorCtr="0" compatLnSpc="1">
            <a:prstTxWarp prst="textNoShape">
              <a:avLst/>
            </a:prstTxWarp>
          </a:bodyPr>
          <a:lstStyle>
            <a:defPPr>
              <a:defRPr lang="en-US"/>
            </a:defPPr>
            <a:lvl1pPr algn="ctr" defTabSz="914099" fontAlgn="base">
              <a:spcBef>
                <a:spcPct val="0"/>
              </a:spcBef>
              <a:spcAft>
                <a:spcPct val="0"/>
              </a:spcAft>
              <a:defRPr sz="2200" kern="0">
                <a:gradFill>
                  <a:gsLst>
                    <a:gs pos="0">
                      <a:srgbClr val="FFFFFF"/>
                    </a:gs>
                    <a:gs pos="100000">
                      <a:srgbClr val="FFFFFF"/>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algn="l"/>
            <a:r>
              <a:rPr lang="en-US" sz="6000" dirty="0">
                <a:latin typeface="+mj-lt"/>
              </a:rPr>
              <a:t>Entity </a:t>
            </a:r>
            <a:r>
              <a:rPr lang="en-US" sz="6000" dirty="0" smtClean="0">
                <a:latin typeface="+mj-lt"/>
              </a:rPr>
              <a:t>Framework</a:t>
            </a:r>
            <a:endParaRPr lang="en-US" sz="6000" dirty="0">
              <a:latin typeface="+mj-lt"/>
            </a:endParaRPr>
          </a:p>
        </p:txBody>
      </p:sp>
      <p:sp>
        <p:nvSpPr>
          <p:cNvPr id="8" name="Text Placeholder 4"/>
          <p:cNvSpPr txBox="1">
            <a:spLocks/>
          </p:cNvSpPr>
          <p:nvPr/>
        </p:nvSpPr>
        <p:spPr>
          <a:xfrm>
            <a:off x="274701" y="3256443"/>
            <a:ext cx="9143937" cy="1446475"/>
          </a:xfrm>
          <a:prstGeom prst="rect">
            <a:avLst/>
          </a:prstGeom>
          <a:solidFill>
            <a:schemeClr val="tx1"/>
          </a:solidFill>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solidFill>
                  <a:schemeClr val="bg1">
                    <a:lumMod val="65000"/>
                    <a:lumOff val="35000"/>
                  </a:schemeClr>
                </a:solidFill>
              </a:rPr>
              <a:t>Rowan Miller</a:t>
            </a:r>
          </a:p>
          <a:p>
            <a:pPr marL="0" indent="0">
              <a:buNone/>
            </a:pPr>
            <a:r>
              <a:rPr lang="en-US" sz="2400" dirty="0" smtClean="0">
                <a:solidFill>
                  <a:schemeClr val="bg1">
                    <a:lumMod val="65000"/>
                    <a:lumOff val="35000"/>
                  </a:schemeClr>
                </a:solidFill>
              </a:rPr>
              <a:t>Program Manager</a:t>
            </a:r>
          </a:p>
          <a:p>
            <a:pPr marL="0" indent="0">
              <a:buNone/>
            </a:pPr>
            <a:r>
              <a:rPr lang="en-US" sz="2400" dirty="0" smtClean="0">
                <a:solidFill>
                  <a:schemeClr val="bg1">
                    <a:lumMod val="65000"/>
                    <a:lumOff val="35000"/>
                  </a:schemeClr>
                </a:solidFill>
              </a:rPr>
              <a:t>Microsoft</a:t>
            </a:r>
            <a:endParaRPr lang="en-US" sz="2400" dirty="0">
              <a:solidFill>
                <a:schemeClr val="bg1">
                  <a:lumMod val="65000"/>
                  <a:lumOff val="35000"/>
                </a:schemeClr>
              </a:solidFill>
            </a:endParaRPr>
          </a:p>
        </p:txBody>
      </p:sp>
      <p:pic>
        <p:nvPicPr>
          <p:cNvPr id="10" name="Picture 9"/>
          <p:cNvPicPr>
            <a:picLocks noChangeAspect="1"/>
          </p:cNvPicPr>
          <p:nvPr/>
        </p:nvPicPr>
        <p:blipFill>
          <a:blip r:embed="rId2"/>
          <a:stretch>
            <a:fillRect/>
          </a:stretch>
        </p:blipFill>
        <p:spPr>
          <a:xfrm>
            <a:off x="122301" y="77176"/>
            <a:ext cx="1695450" cy="44767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177747356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idx="4294967295"/>
          </p:nvPr>
        </p:nvSpPr>
        <p:spPr>
          <a:xfrm>
            <a:off x="0" y="2125663"/>
            <a:ext cx="11887200" cy="1831975"/>
          </a:xfrm>
        </p:spPr>
        <p:txBody>
          <a:bodyPr/>
          <a:lstStyle/>
          <a:p>
            <a:r>
              <a:rPr lang="en-US" sz="8800" dirty="0" smtClean="0"/>
              <a:t>Where are we going?</a:t>
            </a:r>
            <a:endParaRPr lang="en-US" sz="8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349765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Entity Framework 7</a:t>
            </a:r>
            <a:endParaRPr lang="en-US" dirty="0"/>
          </a:p>
        </p:txBody>
      </p:sp>
      <p:sp>
        <p:nvSpPr>
          <p:cNvPr id="6" name="Text Placeholder 5"/>
          <p:cNvSpPr>
            <a:spLocks noGrp="1"/>
          </p:cNvSpPr>
          <p:nvPr>
            <p:ph type="body" sz="quarter" idx="11"/>
          </p:nvPr>
        </p:nvSpPr>
        <p:spPr>
          <a:xfrm>
            <a:off x="274639" y="1212848"/>
            <a:ext cx="10667998" cy="3108543"/>
          </a:xfrm>
        </p:spPr>
        <p:txBody>
          <a:bodyPr/>
          <a:lstStyle/>
          <a:p>
            <a:r>
              <a:rPr lang="en-US" dirty="0" smtClean="0"/>
              <a:t>EF6 supported </a:t>
            </a:r>
            <a:r>
              <a:rPr lang="en-US" dirty="0"/>
              <a:t>scenarios</a:t>
            </a:r>
          </a:p>
          <a:p>
            <a:r>
              <a:rPr lang="en-US" sz="2000" dirty="0">
                <a:gradFill>
                  <a:gsLst>
                    <a:gs pos="1250">
                      <a:schemeClr val="tx1"/>
                    </a:gs>
                    <a:gs pos="100000">
                      <a:schemeClr val="tx1"/>
                    </a:gs>
                  </a:gsLst>
                  <a:lin ang="5400000" scaled="0"/>
                </a:gradFill>
                <a:latin typeface="+mn-lt"/>
              </a:rPr>
              <a:t>Full .NET Framework (ASP.NET &amp; traditional desktop applications)</a:t>
            </a:r>
          </a:p>
          <a:p>
            <a:r>
              <a:rPr lang="en-US" sz="2000" dirty="0">
                <a:gradFill>
                  <a:gsLst>
                    <a:gs pos="1250">
                      <a:schemeClr val="tx1"/>
                    </a:gs>
                    <a:gs pos="100000">
                      <a:schemeClr val="tx1"/>
                    </a:gs>
                  </a:gsLst>
                  <a:lin ang="5400000" scaled="0"/>
                </a:gradFill>
                <a:latin typeface="+mn-lt"/>
              </a:rPr>
              <a:t>Relational databases</a:t>
            </a:r>
          </a:p>
          <a:p>
            <a:r>
              <a:rPr lang="en-US" dirty="0" smtClean="0"/>
              <a:t>EF7 enabling </a:t>
            </a:r>
            <a:r>
              <a:rPr lang="en-US" dirty="0"/>
              <a:t>new scenarios</a:t>
            </a:r>
          </a:p>
          <a:p>
            <a:r>
              <a:rPr lang="en-US" sz="2000" dirty="0" smtClean="0">
                <a:gradFill>
                  <a:gsLst>
                    <a:gs pos="1250">
                      <a:schemeClr val="tx1"/>
                    </a:gs>
                    <a:gs pos="100000">
                      <a:schemeClr val="tx1"/>
                    </a:gs>
                  </a:gsLst>
                  <a:lin ang="5400000" scaled="0"/>
                </a:gradFill>
                <a:latin typeface="+mn-lt"/>
              </a:rPr>
              <a:t>New platforms (Windows Phone, </a:t>
            </a:r>
            <a:r>
              <a:rPr lang="en-US" sz="2000" dirty="0">
                <a:gradFill>
                  <a:gsLst>
                    <a:gs pos="1250">
                      <a:schemeClr val="tx1"/>
                    </a:gs>
                    <a:gs pos="100000">
                      <a:schemeClr val="tx1"/>
                    </a:gs>
                  </a:gsLst>
                  <a:lin ang="5400000" scaled="0"/>
                </a:gradFill>
                <a:latin typeface="+mn-lt"/>
              </a:rPr>
              <a:t>Windows </a:t>
            </a:r>
            <a:r>
              <a:rPr lang="en-US" sz="2000" dirty="0" smtClean="0">
                <a:gradFill>
                  <a:gsLst>
                    <a:gs pos="1250">
                      <a:schemeClr val="tx1"/>
                    </a:gs>
                    <a:gs pos="100000">
                      <a:schemeClr val="tx1"/>
                    </a:gs>
                  </a:gsLst>
                  <a:lin ang="5400000" scaled="0"/>
                </a:gradFill>
                <a:latin typeface="+mn-lt"/>
              </a:rPr>
              <a:t>Store, etc.)</a:t>
            </a:r>
            <a:endParaRPr lang="en-US" sz="2000" dirty="0">
              <a:gradFill>
                <a:gsLst>
                  <a:gs pos="1250">
                    <a:schemeClr val="tx1"/>
                  </a:gs>
                  <a:gs pos="100000">
                    <a:schemeClr val="tx1"/>
                  </a:gs>
                </a:gsLst>
                <a:lin ang="5400000" scaled="0"/>
              </a:gradFill>
              <a:latin typeface="+mn-lt"/>
            </a:endParaRPr>
          </a:p>
          <a:p>
            <a:r>
              <a:rPr lang="en-US" sz="2000" dirty="0" smtClean="0">
                <a:gradFill>
                  <a:gsLst>
                    <a:gs pos="1250">
                      <a:schemeClr val="tx1"/>
                    </a:gs>
                    <a:gs pos="100000">
                      <a:schemeClr val="tx1"/>
                    </a:gs>
                  </a:gsLst>
                  <a:lin ang="5400000" scaled="0"/>
                </a:gradFill>
                <a:latin typeface="+mn-lt"/>
              </a:rPr>
              <a:t>New data stores (Non-relational)</a:t>
            </a:r>
            <a:endParaRPr lang="en-US" sz="2000" dirty="0">
              <a:gradFill>
                <a:gsLst>
                  <a:gs pos="1250">
                    <a:schemeClr val="tx1"/>
                  </a:gs>
                  <a:gs pos="100000">
                    <a:schemeClr val="tx1"/>
                  </a:gs>
                </a:gsLst>
                <a:lin ang="5400000" scaled="0"/>
              </a:gradFill>
              <a:latin typeface="+mn-lt"/>
            </a:endParaRPr>
          </a:p>
          <a:p>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23996577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Challenges with current code base</a:t>
            </a:r>
            <a:endParaRPr lang="en-US" dirty="0"/>
          </a:p>
        </p:txBody>
      </p:sp>
      <p:sp>
        <p:nvSpPr>
          <p:cNvPr id="6" name="Text Placeholder 5"/>
          <p:cNvSpPr>
            <a:spLocks noGrp="1"/>
          </p:cNvSpPr>
          <p:nvPr>
            <p:ph type="body" sz="quarter" idx="11"/>
          </p:nvPr>
        </p:nvSpPr>
        <p:spPr>
          <a:xfrm>
            <a:off x="274639" y="1212848"/>
            <a:ext cx="10667998" cy="4462760"/>
          </a:xfrm>
        </p:spPr>
        <p:txBody>
          <a:bodyPr/>
          <a:lstStyle/>
          <a:p>
            <a:r>
              <a:rPr lang="en-US" dirty="0" smtClean="0"/>
              <a:t>Long </a:t>
            </a:r>
            <a:r>
              <a:rPr lang="en-US" dirty="0"/>
              <a:t>history going back to the WinFS days</a:t>
            </a:r>
          </a:p>
          <a:p>
            <a:r>
              <a:rPr lang="en-US" sz="2000" dirty="0">
                <a:gradFill>
                  <a:gsLst>
                    <a:gs pos="1250">
                      <a:schemeClr val="tx1"/>
                    </a:gs>
                    <a:gs pos="100000">
                      <a:schemeClr val="tx1"/>
                    </a:gs>
                  </a:gsLst>
                  <a:lin ang="5400000" scaled="0"/>
                </a:gradFill>
                <a:latin typeface="+mn-lt"/>
              </a:rPr>
              <a:t>Extensive use of older APIs and design patterns</a:t>
            </a:r>
          </a:p>
          <a:p>
            <a:r>
              <a:rPr lang="en-US" sz="2000" dirty="0">
                <a:gradFill>
                  <a:gsLst>
                    <a:gs pos="1250">
                      <a:schemeClr val="tx1"/>
                    </a:gs>
                    <a:gs pos="100000">
                      <a:schemeClr val="tx1"/>
                    </a:gs>
                  </a:gsLst>
                  <a:lin ang="5400000" scaled="0"/>
                </a:gradFill>
                <a:latin typeface="+mn-lt"/>
              </a:rPr>
              <a:t>Heavy use of APIs not available on all platforms </a:t>
            </a:r>
          </a:p>
          <a:p>
            <a:r>
              <a:rPr lang="en-US" sz="2000" dirty="0">
                <a:gradFill>
                  <a:gsLst>
                    <a:gs pos="1250">
                      <a:schemeClr val="tx1"/>
                    </a:gs>
                    <a:gs pos="100000">
                      <a:schemeClr val="tx1"/>
                    </a:gs>
                  </a:gsLst>
                  <a:lin ang="5400000" scaled="0"/>
                </a:gradFill>
                <a:latin typeface="+mn-lt"/>
              </a:rPr>
              <a:t>Lots of seldom used </a:t>
            </a:r>
            <a:r>
              <a:rPr lang="en-US" sz="2000" dirty="0" smtClean="0">
                <a:gradFill>
                  <a:gsLst>
                    <a:gs pos="1250">
                      <a:schemeClr val="tx1"/>
                    </a:gs>
                    <a:gs pos="100000">
                      <a:schemeClr val="tx1"/>
                    </a:gs>
                  </a:gsLst>
                  <a:lin ang="5400000" scaled="0"/>
                </a:gradFill>
                <a:latin typeface="+mn-lt"/>
              </a:rPr>
              <a:t>code/features</a:t>
            </a:r>
          </a:p>
          <a:p>
            <a:r>
              <a:rPr lang="en-US" sz="2000" dirty="0" smtClean="0">
                <a:gradFill>
                  <a:gsLst>
                    <a:gs pos="1250">
                      <a:schemeClr val="tx1"/>
                    </a:gs>
                    <a:gs pos="100000">
                      <a:schemeClr val="tx1"/>
                    </a:gs>
                  </a:gsLst>
                  <a:lin ang="5400000" scaled="0"/>
                </a:gradFill>
                <a:latin typeface="+mn-lt"/>
              </a:rPr>
              <a:t>Monolithic implementation</a:t>
            </a:r>
          </a:p>
          <a:p>
            <a:r>
              <a:rPr lang="en-US" sz="2000" dirty="0" smtClean="0">
                <a:gradFill>
                  <a:gsLst>
                    <a:gs pos="1250">
                      <a:schemeClr val="tx1"/>
                    </a:gs>
                    <a:gs pos="100000">
                      <a:schemeClr val="tx1"/>
                    </a:gs>
                  </a:gsLst>
                  <a:lin ang="5400000" scaled="0"/>
                </a:gradFill>
                <a:latin typeface="+mn-lt"/>
              </a:rPr>
              <a:t>Unintuitive behaviors woven throughout code base</a:t>
            </a:r>
            <a:endParaRPr lang="en-US" sz="2000" dirty="0">
              <a:gradFill>
                <a:gsLst>
                  <a:gs pos="1250">
                    <a:schemeClr val="tx1"/>
                  </a:gs>
                  <a:gs pos="100000">
                    <a:schemeClr val="tx1"/>
                  </a:gs>
                </a:gsLst>
                <a:lin ang="5400000" scaled="0"/>
              </a:gradFill>
              <a:latin typeface="+mn-lt"/>
            </a:endParaRPr>
          </a:p>
          <a:p>
            <a:r>
              <a:rPr lang="en-US" dirty="0"/>
              <a:t>Not optimized for density/devices</a:t>
            </a:r>
          </a:p>
          <a:p>
            <a:r>
              <a:rPr lang="en-US" sz="2000" dirty="0">
                <a:gradFill>
                  <a:gsLst>
                    <a:gs pos="1250">
                      <a:schemeClr val="tx1"/>
                    </a:gs>
                    <a:gs pos="100000">
                      <a:schemeClr val="tx1"/>
                    </a:gs>
                  </a:gsLst>
                  <a:lin ang="5400000" scaled="0"/>
                </a:gradFill>
                <a:latin typeface="+mn-lt"/>
              </a:rPr>
              <a:t>High memory footprint</a:t>
            </a:r>
          </a:p>
          <a:p>
            <a:r>
              <a:rPr lang="en-US" dirty="0"/>
              <a:t>Tight coupling to relational concepts</a:t>
            </a:r>
          </a:p>
          <a:p>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1922044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What we are doing</a:t>
            </a:r>
            <a:endParaRPr lang="en-US" dirty="0"/>
          </a:p>
        </p:txBody>
      </p:sp>
      <p:sp>
        <p:nvSpPr>
          <p:cNvPr id="6" name="Text Placeholder 5"/>
          <p:cNvSpPr>
            <a:spLocks noGrp="1"/>
          </p:cNvSpPr>
          <p:nvPr>
            <p:ph type="body" sz="quarter" idx="11"/>
          </p:nvPr>
        </p:nvSpPr>
        <p:spPr>
          <a:xfrm>
            <a:off x="274639" y="1212848"/>
            <a:ext cx="11889564" cy="4462760"/>
          </a:xfrm>
        </p:spPr>
        <p:txBody>
          <a:bodyPr/>
          <a:lstStyle/>
          <a:p>
            <a:r>
              <a:rPr lang="en-US" dirty="0" smtClean="0"/>
              <a:t>Lightweight, extensible </a:t>
            </a:r>
            <a:r>
              <a:rPr lang="en-US" dirty="0"/>
              <a:t>version of EF </a:t>
            </a:r>
          </a:p>
          <a:p>
            <a:r>
              <a:rPr lang="en-US" sz="2000" dirty="0" smtClean="0">
                <a:gradFill>
                  <a:gsLst>
                    <a:gs pos="1250">
                      <a:schemeClr val="tx1"/>
                    </a:gs>
                    <a:gs pos="100000">
                      <a:schemeClr val="tx1"/>
                    </a:gs>
                  </a:gsLst>
                  <a:lin ang="5400000" scaled="0"/>
                </a:gradFill>
                <a:latin typeface="+mn-lt"/>
              </a:rPr>
              <a:t>Just the commonly used features (and many new features)</a:t>
            </a:r>
          </a:p>
          <a:p>
            <a:r>
              <a:rPr lang="en-US" sz="2000" dirty="0" smtClean="0">
                <a:gradFill>
                  <a:gsLst>
                    <a:gs pos="1250">
                      <a:schemeClr val="tx1"/>
                    </a:gs>
                    <a:gs pos="100000">
                      <a:schemeClr val="tx1"/>
                    </a:gs>
                  </a:gsLst>
                  <a:lin ang="5400000" scaled="0"/>
                </a:gradFill>
                <a:latin typeface="+mn-lt"/>
              </a:rPr>
              <a:t>Built using modern design patterns</a:t>
            </a:r>
            <a:endParaRPr lang="en-US" sz="2000" dirty="0">
              <a:gradFill>
                <a:gsLst>
                  <a:gs pos="1250">
                    <a:schemeClr val="tx1"/>
                  </a:gs>
                  <a:gs pos="100000">
                    <a:schemeClr val="tx1"/>
                  </a:gs>
                </a:gsLst>
                <a:lin ang="5400000" scaled="0"/>
              </a:gradFill>
              <a:latin typeface="+mn-lt"/>
            </a:endParaRPr>
          </a:p>
          <a:p>
            <a:r>
              <a:rPr lang="en-US" sz="2000" dirty="0" err="1" smtClean="0">
                <a:gradFill>
                  <a:gsLst>
                    <a:gs pos="1250">
                      <a:schemeClr val="tx1"/>
                    </a:gs>
                    <a:gs pos="100000">
                      <a:schemeClr val="tx1"/>
                    </a:gs>
                  </a:gsLst>
                  <a:lin ang="5400000" scaled="0"/>
                </a:gradFill>
                <a:latin typeface="+mn-lt"/>
              </a:rPr>
              <a:t>DbContext</a:t>
            </a:r>
            <a:r>
              <a:rPr lang="en-US" sz="2000" dirty="0" smtClean="0">
                <a:gradFill>
                  <a:gsLst>
                    <a:gs pos="1250">
                      <a:schemeClr val="tx1"/>
                    </a:gs>
                    <a:gs pos="100000">
                      <a:schemeClr val="tx1"/>
                    </a:gs>
                  </a:gsLst>
                  <a:lin ang="5400000" scaled="0"/>
                </a:gradFill>
                <a:latin typeface="+mn-lt"/>
              </a:rPr>
              <a:t> and code-based modelling only</a:t>
            </a:r>
          </a:p>
          <a:p>
            <a:r>
              <a:rPr lang="en-US" dirty="0"/>
              <a:t>Not a </a:t>
            </a:r>
            <a:r>
              <a:rPr lang="en-US" dirty="0" smtClean="0"/>
              <a:t>micro-O/RM</a:t>
            </a:r>
          </a:p>
          <a:p>
            <a:r>
              <a:rPr lang="en-US" sz="2000" dirty="0" smtClean="0">
                <a:gradFill>
                  <a:gsLst>
                    <a:gs pos="1250">
                      <a:schemeClr val="tx1"/>
                    </a:gs>
                    <a:gs pos="100000">
                      <a:schemeClr val="tx1"/>
                    </a:gs>
                  </a:gsLst>
                  <a:lin ang="5400000" scaled="0"/>
                </a:gradFill>
                <a:latin typeface="+mn-lt"/>
              </a:rPr>
              <a:t>Still supports </a:t>
            </a:r>
            <a:r>
              <a:rPr lang="en-US" sz="2000" dirty="0">
                <a:gradFill>
                  <a:gsLst>
                    <a:gs pos="1250">
                      <a:schemeClr val="tx1"/>
                    </a:gs>
                    <a:gs pos="100000">
                      <a:schemeClr val="tx1"/>
                    </a:gs>
                  </a:gsLst>
                  <a:lin ang="5400000" scaled="0"/>
                </a:gradFill>
                <a:latin typeface="+mn-lt"/>
              </a:rPr>
              <a:t>LINQ, change tracking</a:t>
            </a:r>
            <a:r>
              <a:rPr lang="en-US" sz="2000" dirty="0" smtClean="0">
                <a:gradFill>
                  <a:gsLst>
                    <a:gs pos="1250">
                      <a:schemeClr val="tx1"/>
                    </a:gs>
                    <a:gs pos="100000">
                      <a:schemeClr val="tx1"/>
                    </a:gs>
                  </a:gsLst>
                  <a:lin ang="5400000" scaled="0"/>
                </a:gradFill>
                <a:latin typeface="+mn-lt"/>
              </a:rPr>
              <a:t>, unit of work, </a:t>
            </a:r>
            <a:r>
              <a:rPr lang="en-US" sz="2000" dirty="0">
                <a:gradFill>
                  <a:gsLst>
                    <a:gs pos="1250">
                      <a:schemeClr val="tx1"/>
                    </a:gs>
                    <a:gs pos="100000">
                      <a:schemeClr val="tx1"/>
                    </a:gs>
                  </a:gsLst>
                  <a:lin ang="5400000" scaled="0"/>
                </a:gradFill>
                <a:latin typeface="+mn-lt"/>
              </a:rPr>
              <a:t>etc</a:t>
            </a:r>
            <a:r>
              <a:rPr lang="en-US" sz="2000" dirty="0" smtClean="0">
                <a:gradFill>
                  <a:gsLst>
                    <a:gs pos="1250">
                      <a:schemeClr val="tx1"/>
                    </a:gs>
                    <a:gs pos="100000">
                      <a:schemeClr val="tx1"/>
                    </a:gs>
                  </a:gsLst>
                  <a:lin ang="5400000" scaled="0"/>
                </a:gradFill>
                <a:latin typeface="+mn-lt"/>
              </a:rPr>
              <a:t>.</a:t>
            </a:r>
          </a:p>
          <a:p>
            <a:r>
              <a:rPr lang="en-US" dirty="0"/>
              <a:t>Support relational &amp; non-relational stores</a:t>
            </a:r>
          </a:p>
          <a:p>
            <a:r>
              <a:rPr lang="en-US" sz="2000" dirty="0" smtClean="0">
                <a:gradFill>
                  <a:gsLst>
                    <a:gs pos="1250">
                      <a:schemeClr val="tx1"/>
                    </a:gs>
                    <a:gs pos="100000">
                      <a:schemeClr val="tx1"/>
                    </a:gs>
                  </a:gsLst>
                  <a:lin ang="5400000" scaled="0"/>
                </a:gradFill>
                <a:latin typeface="+mn-lt"/>
              </a:rPr>
              <a:t>Not a high level abstraction over all data stores</a:t>
            </a:r>
          </a:p>
          <a:p>
            <a:r>
              <a:rPr lang="en-US" sz="2000" dirty="0" smtClean="0">
                <a:gradFill>
                  <a:gsLst>
                    <a:gs pos="1250">
                      <a:schemeClr val="tx1"/>
                    </a:gs>
                    <a:gs pos="100000">
                      <a:schemeClr val="tx1"/>
                    </a:gs>
                  </a:gsLst>
                  <a:lin ang="5400000" scaled="0"/>
                </a:gradFill>
                <a:latin typeface="+mn-lt"/>
              </a:rPr>
              <a:t>Provide high level services that are useful on all/most stores</a:t>
            </a:r>
          </a:p>
          <a:p>
            <a:r>
              <a:rPr lang="en-US" sz="2000" dirty="0" smtClean="0">
                <a:gradFill>
                  <a:gsLst>
                    <a:gs pos="1250">
                      <a:schemeClr val="tx1"/>
                    </a:gs>
                    <a:gs pos="100000">
                      <a:schemeClr val="tx1"/>
                    </a:gs>
                  </a:gsLst>
                  <a:lin ang="5400000" scaled="0"/>
                </a:gradFill>
                <a:latin typeface="+mn-lt"/>
              </a:rPr>
              <a:t>Non-common concerns handled by provider extensions</a:t>
            </a:r>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5986510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Design principles</a:t>
            </a:r>
            <a:endParaRPr lang="en-US" dirty="0"/>
          </a:p>
        </p:txBody>
      </p:sp>
      <p:sp>
        <p:nvSpPr>
          <p:cNvPr id="6" name="Text Placeholder 5"/>
          <p:cNvSpPr>
            <a:spLocks noGrp="1"/>
          </p:cNvSpPr>
          <p:nvPr>
            <p:ph type="body" sz="quarter" idx="11"/>
          </p:nvPr>
        </p:nvSpPr>
        <p:spPr>
          <a:xfrm>
            <a:off x="274639" y="1212848"/>
            <a:ext cx="10667998" cy="4801314"/>
          </a:xfrm>
        </p:spPr>
        <p:txBody>
          <a:bodyPr/>
          <a:lstStyle/>
          <a:p>
            <a:r>
              <a:rPr lang="en-US" dirty="0" smtClean="0"/>
              <a:t>Keep </a:t>
            </a:r>
            <a:r>
              <a:rPr lang="en-US" dirty="0"/>
              <a:t>EF6 </a:t>
            </a:r>
            <a:r>
              <a:rPr lang="en-US" dirty="0" smtClean="0"/>
              <a:t>patterns</a:t>
            </a:r>
            <a:endParaRPr lang="en-US" dirty="0"/>
          </a:p>
          <a:p>
            <a:r>
              <a:rPr lang="en-US" sz="2000" dirty="0">
                <a:gradFill>
                  <a:gsLst>
                    <a:gs pos="1250">
                      <a:schemeClr val="tx1"/>
                    </a:gs>
                    <a:gs pos="100000">
                      <a:schemeClr val="tx1"/>
                    </a:gs>
                  </a:gsLst>
                  <a:lin ang="5400000" scaled="0"/>
                </a:gradFill>
                <a:latin typeface="+mn-lt"/>
              </a:rPr>
              <a:t>Only break from existing patterns where there is good </a:t>
            </a:r>
            <a:r>
              <a:rPr lang="en-US" sz="2000" dirty="0" smtClean="0">
                <a:gradFill>
                  <a:gsLst>
                    <a:gs pos="1250">
                      <a:schemeClr val="tx1"/>
                    </a:gs>
                    <a:gs pos="100000">
                      <a:schemeClr val="tx1"/>
                    </a:gs>
                  </a:gsLst>
                  <a:lin ang="5400000" scaled="0"/>
                </a:gradFill>
                <a:latin typeface="+mn-lt"/>
              </a:rPr>
              <a:t>reason</a:t>
            </a:r>
          </a:p>
          <a:p>
            <a:r>
              <a:rPr lang="en-US" dirty="0" smtClean="0"/>
              <a:t>Pay per play</a:t>
            </a:r>
          </a:p>
          <a:p>
            <a:r>
              <a:rPr lang="en-US" sz="2000" dirty="0">
                <a:gradFill>
                  <a:gsLst>
                    <a:gs pos="1250">
                      <a:schemeClr val="tx1"/>
                    </a:gs>
                    <a:gs pos="100000">
                      <a:schemeClr val="tx1"/>
                    </a:gs>
                  </a:gsLst>
                  <a:lin ang="5400000" scaled="0"/>
                </a:gradFill>
                <a:latin typeface="+mn-lt"/>
              </a:rPr>
              <a:t>Simpler apps will require fewer resources</a:t>
            </a:r>
          </a:p>
          <a:p>
            <a:r>
              <a:rPr lang="en-US" sz="2000" dirty="0" smtClean="0">
                <a:gradFill>
                  <a:gsLst>
                    <a:gs pos="1250">
                      <a:schemeClr val="tx1"/>
                    </a:gs>
                    <a:gs pos="100000">
                      <a:schemeClr val="tx1"/>
                    </a:gs>
                  </a:gsLst>
                  <a:lin ang="5400000" scaled="0"/>
                </a:gradFill>
                <a:latin typeface="+mn-lt"/>
              </a:rPr>
              <a:t>Low </a:t>
            </a:r>
            <a:r>
              <a:rPr lang="en-US" sz="2000" dirty="0">
                <a:gradFill>
                  <a:gsLst>
                    <a:gs pos="1250">
                      <a:schemeClr val="tx1"/>
                    </a:gs>
                    <a:gs pos="100000">
                      <a:schemeClr val="tx1"/>
                    </a:gs>
                  </a:gsLst>
                  <a:lin ang="5400000" scaled="0"/>
                </a:gradFill>
                <a:latin typeface="+mn-lt"/>
              </a:rPr>
              <a:t>memory </a:t>
            </a:r>
            <a:r>
              <a:rPr lang="en-US" sz="2000" dirty="0" smtClean="0">
                <a:gradFill>
                  <a:gsLst>
                    <a:gs pos="1250">
                      <a:schemeClr val="tx1"/>
                    </a:gs>
                    <a:gs pos="100000">
                      <a:schemeClr val="tx1"/>
                    </a:gs>
                  </a:gsLst>
                  <a:lin ang="5400000" scaled="0"/>
                </a:gradFill>
                <a:latin typeface="+mn-lt"/>
              </a:rPr>
              <a:t>footprint</a:t>
            </a:r>
          </a:p>
          <a:p>
            <a:r>
              <a:rPr lang="en-US" dirty="0" smtClean="0"/>
              <a:t>Extensible</a:t>
            </a:r>
          </a:p>
          <a:p>
            <a:r>
              <a:rPr lang="en-US" sz="2000" dirty="0">
                <a:gradFill>
                  <a:gsLst>
                    <a:gs pos="1250">
                      <a:schemeClr val="tx1"/>
                    </a:gs>
                    <a:gs pos="100000">
                      <a:schemeClr val="tx1"/>
                    </a:gs>
                  </a:gsLst>
                  <a:lin ang="5400000" scaled="0"/>
                </a:gradFill>
                <a:latin typeface="+mn-lt"/>
              </a:rPr>
              <a:t>Simple high level API over building blocks</a:t>
            </a:r>
          </a:p>
          <a:p>
            <a:r>
              <a:rPr lang="en-US" sz="2000" dirty="0">
                <a:gradFill>
                  <a:gsLst>
                    <a:gs pos="1250">
                      <a:schemeClr val="tx1"/>
                    </a:gs>
                    <a:gs pos="100000">
                      <a:schemeClr val="tx1"/>
                    </a:gs>
                  </a:gsLst>
                  <a:lin ang="5400000" scaled="0"/>
                </a:gradFill>
                <a:latin typeface="+mn-lt"/>
              </a:rPr>
              <a:t>Easy to </a:t>
            </a:r>
            <a:r>
              <a:rPr lang="en-US" sz="2000" dirty="0" smtClean="0">
                <a:gradFill>
                  <a:gsLst>
                    <a:gs pos="1250">
                      <a:schemeClr val="tx1"/>
                    </a:gs>
                    <a:gs pos="100000">
                      <a:schemeClr val="tx1"/>
                    </a:gs>
                  </a:gsLst>
                  <a:lin ang="5400000" scaled="0"/>
                </a:gradFill>
                <a:latin typeface="+mn-lt"/>
              </a:rPr>
              <a:t>replace/extend </a:t>
            </a:r>
            <a:r>
              <a:rPr lang="en-US" sz="2000" dirty="0">
                <a:gradFill>
                  <a:gsLst>
                    <a:gs pos="1250">
                      <a:schemeClr val="tx1"/>
                    </a:gs>
                    <a:gs pos="100000">
                      <a:schemeClr val="tx1"/>
                    </a:gs>
                  </a:gsLst>
                  <a:lin ang="5400000" scaled="0"/>
                </a:gradFill>
                <a:latin typeface="+mn-lt"/>
              </a:rPr>
              <a:t>individual </a:t>
            </a:r>
            <a:r>
              <a:rPr lang="en-US" sz="2000" dirty="0" smtClean="0">
                <a:gradFill>
                  <a:gsLst>
                    <a:gs pos="1250">
                      <a:schemeClr val="tx1"/>
                    </a:gs>
                    <a:gs pos="100000">
                      <a:schemeClr val="tx1"/>
                    </a:gs>
                  </a:gsLst>
                  <a:lin ang="5400000" scaled="0"/>
                </a:gradFill>
                <a:latin typeface="+mn-lt"/>
              </a:rPr>
              <a:t>building blocks as </a:t>
            </a:r>
            <a:r>
              <a:rPr lang="en-US" sz="2000" dirty="0">
                <a:gradFill>
                  <a:gsLst>
                    <a:gs pos="1250">
                      <a:schemeClr val="tx1"/>
                    </a:gs>
                    <a:gs pos="100000">
                      <a:schemeClr val="tx1"/>
                    </a:gs>
                  </a:gsLst>
                  <a:lin ang="5400000" scaled="0"/>
                </a:gradFill>
                <a:latin typeface="+mn-lt"/>
              </a:rPr>
              <a:t>needed</a:t>
            </a:r>
          </a:p>
          <a:p>
            <a:r>
              <a:rPr lang="en-US" dirty="0" smtClean="0"/>
              <a:t>Sensible defaults, less magic</a:t>
            </a:r>
          </a:p>
          <a:p>
            <a:r>
              <a:rPr lang="en-US" sz="2000" dirty="0" smtClean="0">
                <a:gradFill>
                  <a:gsLst>
                    <a:gs pos="1250">
                      <a:schemeClr val="tx1"/>
                    </a:gs>
                    <a:gs pos="100000">
                      <a:schemeClr val="tx1"/>
                    </a:gs>
                  </a:gsLst>
                  <a:lin ang="5400000" scaled="0"/>
                </a:gradFill>
                <a:latin typeface="+mn-lt"/>
              </a:rPr>
              <a:t>Only support magic where it supports long term success</a:t>
            </a:r>
          </a:p>
        </p:txBody>
      </p:sp>
    </p:spTree>
    <p:extLst>
      <p:ext uri="{BB962C8B-B14F-4D97-AF65-F5344CB8AC3E}">
        <p14:creationId xmlns:p14="http://schemas.microsoft.com/office/powerpoint/2010/main" val="35270009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What about EF6 apps?</a:t>
            </a:r>
            <a:endParaRPr lang="en-US" dirty="0"/>
          </a:p>
        </p:txBody>
      </p:sp>
      <p:sp>
        <p:nvSpPr>
          <p:cNvPr id="6" name="Text Placeholder 5"/>
          <p:cNvSpPr>
            <a:spLocks noGrp="1"/>
          </p:cNvSpPr>
          <p:nvPr>
            <p:ph type="body" sz="quarter" idx="11"/>
          </p:nvPr>
        </p:nvSpPr>
        <p:spPr>
          <a:xfrm>
            <a:off x="274639" y="1212848"/>
            <a:ext cx="10667998" cy="3785652"/>
          </a:xfrm>
        </p:spPr>
        <p:txBody>
          <a:bodyPr/>
          <a:lstStyle/>
          <a:p>
            <a:r>
              <a:rPr lang="en-US" dirty="0" smtClean="0"/>
              <a:t>You don’t have to upgrade</a:t>
            </a:r>
          </a:p>
          <a:p>
            <a:r>
              <a:rPr lang="en-US" sz="2000" dirty="0" smtClean="0">
                <a:gradFill>
                  <a:gsLst>
                    <a:gs pos="1250">
                      <a:schemeClr val="tx1"/>
                    </a:gs>
                    <a:gs pos="100000">
                      <a:schemeClr val="tx1"/>
                    </a:gs>
                  </a:gsLst>
                  <a:lin ang="5400000" scaled="0"/>
                </a:gradFill>
                <a:latin typeface="+mn-lt"/>
              </a:rPr>
              <a:t>EF6 is still supported</a:t>
            </a:r>
          </a:p>
          <a:p>
            <a:r>
              <a:rPr lang="en-US" sz="2000" dirty="0" smtClean="0">
                <a:gradFill>
                  <a:gsLst>
                    <a:gs pos="1250">
                      <a:schemeClr val="tx1"/>
                    </a:gs>
                    <a:gs pos="100000">
                      <a:schemeClr val="tx1"/>
                    </a:gs>
                  </a:gsLst>
                  <a:lin ang="5400000" scaled="0"/>
                </a:gradFill>
                <a:latin typeface="+mn-lt"/>
              </a:rPr>
              <a:t>Updates to EF6 will continue (we’ve done EF6.1 and EF6.1.1 in parallel with EF7)</a:t>
            </a:r>
          </a:p>
          <a:p>
            <a:r>
              <a:rPr lang="en-US" dirty="0" smtClean="0"/>
              <a:t>Not all EF6 features will be in 7.0.0</a:t>
            </a:r>
          </a:p>
          <a:p>
            <a:r>
              <a:rPr lang="en-US" sz="2000" dirty="0" smtClean="0">
                <a:gradFill>
                  <a:gsLst>
                    <a:gs pos="1250">
                      <a:schemeClr val="tx1"/>
                    </a:gs>
                    <a:gs pos="100000">
                      <a:schemeClr val="tx1"/>
                    </a:gs>
                  </a:gsLst>
                  <a:lin ang="5400000" scaled="0"/>
                </a:gradFill>
                <a:latin typeface="+mn-lt"/>
              </a:rPr>
              <a:t>We don’t expect everyone to be able to upgrade immediately</a:t>
            </a:r>
          </a:p>
          <a:p>
            <a:r>
              <a:rPr lang="en-US" dirty="0" smtClean="0"/>
              <a:t>Upgrade is a key scenario</a:t>
            </a:r>
          </a:p>
          <a:p>
            <a:r>
              <a:rPr lang="en-US" sz="2000" dirty="0" smtClean="0">
                <a:gradFill>
                  <a:gsLst>
                    <a:gs pos="1250">
                      <a:schemeClr val="tx1"/>
                    </a:gs>
                    <a:gs pos="100000">
                      <a:schemeClr val="tx1"/>
                    </a:gs>
                  </a:gsLst>
                  <a:lin ang="5400000" scaled="0"/>
                </a:gradFill>
                <a:latin typeface="+mn-lt"/>
              </a:rPr>
              <a:t>Same concepts, same patterns</a:t>
            </a:r>
          </a:p>
          <a:p>
            <a:r>
              <a:rPr lang="en-US" sz="2000" dirty="0" smtClean="0">
                <a:gradFill>
                  <a:gsLst>
                    <a:gs pos="1250">
                      <a:schemeClr val="tx1"/>
                    </a:gs>
                    <a:gs pos="100000">
                      <a:schemeClr val="tx1"/>
                    </a:gs>
                  </a:gsLst>
                  <a:lin ang="5400000" scaled="0"/>
                </a:gradFill>
                <a:latin typeface="+mn-lt"/>
              </a:rPr>
              <a:t>Some code changes will be needed</a:t>
            </a:r>
          </a:p>
        </p:txBody>
      </p:sp>
    </p:spTree>
    <p:extLst>
      <p:ext uri="{BB962C8B-B14F-4D97-AF65-F5344CB8AC3E}">
        <p14:creationId xmlns:p14="http://schemas.microsoft.com/office/powerpoint/2010/main" val="1776671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Get involved in EF7</a:t>
            </a:r>
            <a:endParaRPr lang="en-US" dirty="0"/>
          </a:p>
        </p:txBody>
      </p:sp>
      <p:sp>
        <p:nvSpPr>
          <p:cNvPr id="6" name="Text Placeholder 5"/>
          <p:cNvSpPr>
            <a:spLocks noGrp="1"/>
          </p:cNvSpPr>
          <p:nvPr>
            <p:ph type="body" sz="quarter" idx="11"/>
          </p:nvPr>
        </p:nvSpPr>
        <p:spPr>
          <a:xfrm>
            <a:off x="274639" y="1212848"/>
            <a:ext cx="10667998" cy="2092881"/>
          </a:xfrm>
        </p:spPr>
        <p:txBody>
          <a:bodyPr/>
          <a:lstStyle/>
          <a:p>
            <a:r>
              <a:rPr lang="en-US" dirty="0" smtClean="0"/>
              <a:t>Open source</a:t>
            </a:r>
          </a:p>
          <a:p>
            <a:pPr marL="0" lvl="1"/>
            <a:r>
              <a:rPr lang="en-US" sz="2000" dirty="0" smtClean="0">
                <a:gradFill>
                  <a:gsLst>
                    <a:gs pos="1250">
                      <a:schemeClr val="tx1"/>
                    </a:gs>
                    <a:gs pos="100000">
                      <a:schemeClr val="tx1"/>
                    </a:gs>
                  </a:gsLst>
                  <a:lin ang="5400000" scaled="0"/>
                </a:gradFill>
                <a:latin typeface="+mn-lt"/>
              </a:rPr>
              <a:t>http://github.com/aspnet/EntityFramework</a:t>
            </a:r>
          </a:p>
          <a:p>
            <a:r>
              <a:rPr lang="en-US" dirty="0" smtClean="0"/>
              <a:t>Nightly builds now available</a:t>
            </a:r>
          </a:p>
          <a:p>
            <a:pPr marL="0" lvl="1"/>
            <a:r>
              <a:rPr lang="en-US" dirty="0"/>
              <a:t>See </a:t>
            </a:r>
            <a:r>
              <a:rPr lang="en-US" dirty="0" smtClean="0"/>
              <a:t>GitHub Wiki for details</a:t>
            </a:r>
            <a:endParaRPr lang="en-US" dirty="0"/>
          </a:p>
        </p:txBody>
      </p:sp>
    </p:spTree>
    <p:extLst>
      <p:ext uri="{BB962C8B-B14F-4D97-AF65-F5344CB8AC3E}">
        <p14:creationId xmlns:p14="http://schemas.microsoft.com/office/powerpoint/2010/main" val="80734716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125663"/>
            <a:ext cx="11887200" cy="1831975"/>
          </a:xfrm>
        </p:spPr>
        <p:txBody>
          <a:bodyPr/>
          <a:lstStyle/>
          <a:p>
            <a:r>
              <a:rPr lang="en-US" sz="8800" dirty="0" smtClean="0"/>
              <a:t>Demos | EF7 sneak peek</a:t>
            </a:r>
            <a:endParaRPr lang="en-US" sz="8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21608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New </a:t>
            </a:r>
            <a:r>
              <a:rPr lang="en-US" dirty="0" smtClean="0"/>
              <a:t>EF, </a:t>
            </a:r>
            <a:r>
              <a:rPr lang="en-US" dirty="0"/>
              <a:t>new places</a:t>
            </a:r>
          </a:p>
          <a:p>
            <a:pPr marL="0" indent="0">
              <a:buNone/>
            </a:pPr>
            <a:r>
              <a:rPr lang="en-US" sz="2000" dirty="0">
                <a:latin typeface="+mn-lt"/>
              </a:rPr>
              <a:t>Windows Phone</a:t>
            </a:r>
          </a:p>
          <a:p>
            <a:pPr marL="0" indent="0">
              <a:buNone/>
            </a:pPr>
            <a:r>
              <a:rPr lang="en-US" sz="2000" dirty="0">
                <a:latin typeface="+mn-lt"/>
              </a:rPr>
              <a:t>SQLite</a:t>
            </a:r>
          </a:p>
        </p:txBody>
      </p:sp>
    </p:spTree>
    <p:extLst>
      <p:ext uri="{BB962C8B-B14F-4D97-AF65-F5344CB8AC3E}">
        <p14:creationId xmlns:p14="http://schemas.microsoft.com/office/powerpoint/2010/main" val="31393479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t>New </a:t>
            </a:r>
            <a:r>
              <a:rPr lang="en-US" smtClean="0"/>
              <a:t>EF, </a:t>
            </a:r>
            <a:r>
              <a:rPr lang="en-US" dirty="0" smtClean="0"/>
              <a:t>old places</a:t>
            </a:r>
            <a:endParaRPr lang="en-US" dirty="0"/>
          </a:p>
          <a:p>
            <a:pPr marL="0" indent="0">
              <a:buNone/>
            </a:pPr>
            <a:r>
              <a:rPr lang="en-US" sz="2000" dirty="0" err="1">
                <a:latin typeface="+mn-lt"/>
              </a:rPr>
              <a:t>WinForms</a:t>
            </a:r>
            <a:endParaRPr lang="en-US" sz="2000" dirty="0">
              <a:latin typeface="+mn-lt"/>
            </a:endParaRPr>
          </a:p>
          <a:p>
            <a:pPr marL="0" indent="0">
              <a:buNone/>
            </a:pPr>
            <a:r>
              <a:rPr lang="en-US" sz="2000" dirty="0">
                <a:latin typeface="+mn-lt"/>
              </a:rPr>
              <a:t>Client/Server query evaluation</a:t>
            </a:r>
          </a:p>
          <a:p>
            <a:pPr marL="0" indent="0">
              <a:buNone/>
            </a:pPr>
            <a:r>
              <a:rPr lang="en-US" sz="2000" dirty="0">
                <a:latin typeface="+mn-lt"/>
              </a:rPr>
              <a:t>In-memory data store</a:t>
            </a:r>
          </a:p>
          <a:p>
            <a:pPr marL="0" indent="0">
              <a:buNone/>
            </a:pPr>
            <a:r>
              <a:rPr lang="en-US" sz="2000" dirty="0">
                <a:latin typeface="+mn-lt"/>
              </a:rPr>
              <a:t>Azure Table Storage</a:t>
            </a:r>
          </a:p>
        </p:txBody>
      </p:sp>
    </p:spTree>
    <p:extLst>
      <p:ext uri="{BB962C8B-B14F-4D97-AF65-F5344CB8AC3E}">
        <p14:creationId xmlns:p14="http://schemas.microsoft.com/office/powerpoint/2010/main" val="36501288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What to expect in this session</a:t>
            </a:r>
            <a:endParaRPr lang="en-US" dirty="0"/>
          </a:p>
        </p:txBody>
      </p:sp>
      <p:sp>
        <p:nvSpPr>
          <p:cNvPr id="6" name="Text Placeholder 5"/>
          <p:cNvSpPr>
            <a:spLocks noGrp="1"/>
          </p:cNvSpPr>
          <p:nvPr>
            <p:ph type="body" sz="quarter" idx="11"/>
          </p:nvPr>
        </p:nvSpPr>
        <p:spPr>
          <a:xfrm>
            <a:off x="274639" y="1212849"/>
            <a:ext cx="11889564" cy="2769989"/>
          </a:xfrm>
        </p:spPr>
        <p:txBody>
          <a:bodyPr/>
          <a:lstStyle/>
          <a:p>
            <a:r>
              <a:rPr lang="en-US" dirty="0" smtClean="0"/>
              <a:t>Mix of level 100-300 content</a:t>
            </a:r>
          </a:p>
          <a:p>
            <a:r>
              <a:rPr lang="en-US" dirty="0" smtClean="0"/>
              <a:t>Mostly demos</a:t>
            </a:r>
          </a:p>
          <a:p>
            <a:r>
              <a:rPr lang="en-US" dirty="0" smtClean="0"/>
              <a:t>EF6 and EF7</a:t>
            </a:r>
          </a:p>
          <a:p>
            <a:r>
              <a:rPr lang="en-US" dirty="0" smtClean="0"/>
              <a:t>Some previously seen content, some new stuff</a:t>
            </a:r>
          </a:p>
        </p:txBody>
      </p:sp>
    </p:spTree>
    <p:extLst>
      <p:ext uri="{BB962C8B-B14F-4D97-AF65-F5344CB8AC3E}">
        <p14:creationId xmlns:p14="http://schemas.microsoft.com/office/powerpoint/2010/main" val="200428525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Links</a:t>
            </a:r>
            <a:endParaRPr lang="en-US" dirty="0"/>
          </a:p>
        </p:txBody>
      </p:sp>
      <p:sp>
        <p:nvSpPr>
          <p:cNvPr id="4" name="Text Placeholder 5"/>
          <p:cNvSpPr>
            <a:spLocks noGrp="1"/>
          </p:cNvSpPr>
          <p:nvPr>
            <p:ph type="body" sz="quarter" idx="4294967295"/>
          </p:nvPr>
        </p:nvSpPr>
        <p:spPr>
          <a:xfrm>
            <a:off x="274638" y="1212850"/>
            <a:ext cx="11887200" cy="5145768"/>
          </a:xfrm>
          <a:prstGeom prst="rect">
            <a:avLst/>
          </a:prstGeom>
        </p:spPr>
        <p:txBody>
          <a:bodyPr/>
          <a:lstStyle/>
          <a:p>
            <a:pPr>
              <a:lnSpc>
                <a:spcPct val="150000"/>
              </a:lnSpc>
            </a:pPr>
            <a:r>
              <a:rPr lang="en-US" sz="2800" dirty="0" smtClean="0">
                <a:solidFill>
                  <a:schemeClr val="tx1"/>
                </a:solidFill>
              </a:rPr>
              <a:t>These links </a:t>
            </a:r>
            <a:r>
              <a:rPr lang="en-US" sz="2800" dirty="0">
                <a:solidFill>
                  <a:schemeClr val="tx1"/>
                </a:solidFill>
              </a:rPr>
              <a:t>and more - </a:t>
            </a:r>
            <a:r>
              <a:rPr lang="en-US" sz="2800" u="sng" dirty="0" smtClean="0">
                <a:solidFill>
                  <a:schemeClr val="tx1"/>
                </a:solidFill>
              </a:rPr>
              <a:t>bit.ly/</a:t>
            </a:r>
            <a:r>
              <a:rPr lang="en-US" sz="2800" u="sng" dirty="0" err="1" smtClean="0">
                <a:solidFill>
                  <a:schemeClr val="tx1"/>
                </a:solidFill>
              </a:rPr>
              <a:t>EFdotnetConf</a:t>
            </a:r>
            <a:r>
              <a:rPr lang="en-US" sz="2800" dirty="0" smtClean="0">
                <a:solidFill>
                  <a:schemeClr val="tx1"/>
                </a:solidFill>
              </a:rPr>
              <a:t> (case sensitive)</a:t>
            </a:r>
            <a:endParaRPr lang="en-US" sz="2800" u="sng" dirty="0" smtClean="0">
              <a:solidFill>
                <a:schemeClr val="tx1"/>
              </a:solidFill>
            </a:endParaRPr>
          </a:p>
          <a:p>
            <a:pPr>
              <a:lnSpc>
                <a:spcPct val="150000"/>
              </a:lnSpc>
            </a:pPr>
            <a:r>
              <a:rPr lang="en-US" sz="2800" dirty="0" smtClean="0">
                <a:solidFill>
                  <a:schemeClr val="tx1"/>
                </a:solidFill>
              </a:rPr>
              <a:t>Team </a:t>
            </a:r>
            <a:r>
              <a:rPr lang="en-US" sz="2800" dirty="0">
                <a:solidFill>
                  <a:schemeClr val="tx1"/>
                </a:solidFill>
              </a:rPr>
              <a:t>blog – </a:t>
            </a:r>
            <a:r>
              <a:rPr lang="en-US" sz="2800" u="sng" dirty="0">
                <a:solidFill>
                  <a:schemeClr val="tx1"/>
                </a:solidFill>
              </a:rPr>
              <a:t>blogs.msdn.com/</a:t>
            </a:r>
            <a:r>
              <a:rPr lang="en-US" sz="2800" u="sng" dirty="0" err="1">
                <a:solidFill>
                  <a:schemeClr val="tx1"/>
                </a:solidFill>
              </a:rPr>
              <a:t>adonet</a:t>
            </a:r>
            <a:r>
              <a:rPr lang="en-US" sz="2800" u="sng" dirty="0">
                <a:solidFill>
                  <a:schemeClr val="tx1"/>
                </a:solidFill>
              </a:rPr>
              <a:t> </a:t>
            </a:r>
          </a:p>
          <a:p>
            <a:pPr>
              <a:lnSpc>
                <a:spcPct val="150000"/>
              </a:lnSpc>
            </a:pPr>
            <a:r>
              <a:rPr lang="en-US" sz="2800" dirty="0">
                <a:solidFill>
                  <a:schemeClr val="tx1"/>
                </a:solidFill>
              </a:rPr>
              <a:t>Documentation – </a:t>
            </a:r>
            <a:r>
              <a:rPr lang="en-US" sz="2800" u="sng" dirty="0">
                <a:solidFill>
                  <a:schemeClr val="tx1"/>
                </a:solidFill>
              </a:rPr>
              <a:t>msdn.com/data/</a:t>
            </a:r>
            <a:r>
              <a:rPr lang="en-US" sz="2800" u="sng" dirty="0" err="1">
                <a:solidFill>
                  <a:schemeClr val="tx1"/>
                </a:solidFill>
              </a:rPr>
              <a:t>ef</a:t>
            </a:r>
            <a:r>
              <a:rPr lang="en-US" sz="2800" u="sng" dirty="0">
                <a:solidFill>
                  <a:schemeClr val="tx1"/>
                </a:solidFill>
              </a:rPr>
              <a:t> </a:t>
            </a:r>
          </a:p>
          <a:p>
            <a:pPr>
              <a:lnSpc>
                <a:spcPct val="150000"/>
              </a:lnSpc>
            </a:pPr>
            <a:r>
              <a:rPr lang="en-US" sz="2800" dirty="0" smtClean="0">
                <a:solidFill>
                  <a:schemeClr val="tx1"/>
                </a:solidFill>
              </a:rPr>
              <a:t>EF6 Project </a:t>
            </a:r>
            <a:r>
              <a:rPr lang="en-US" sz="2800" dirty="0">
                <a:solidFill>
                  <a:schemeClr val="tx1"/>
                </a:solidFill>
              </a:rPr>
              <a:t>– </a:t>
            </a:r>
            <a:r>
              <a:rPr lang="en-US" sz="2800" u="sng" dirty="0">
                <a:solidFill>
                  <a:schemeClr val="tx1"/>
                </a:solidFill>
              </a:rPr>
              <a:t>EntityFramework.codeplex.com </a:t>
            </a:r>
            <a:endParaRPr lang="en-US" sz="2800" u="sng" dirty="0" smtClean="0">
              <a:solidFill>
                <a:schemeClr val="tx1"/>
              </a:solidFill>
            </a:endParaRPr>
          </a:p>
          <a:p>
            <a:pPr>
              <a:lnSpc>
                <a:spcPct val="150000"/>
              </a:lnSpc>
            </a:pPr>
            <a:r>
              <a:rPr lang="en-US" sz="2800" dirty="0" smtClean="0">
                <a:solidFill>
                  <a:schemeClr val="tx1"/>
                </a:solidFill>
              </a:rPr>
              <a:t>EF7 </a:t>
            </a:r>
            <a:r>
              <a:rPr lang="en-US" sz="2800" dirty="0">
                <a:solidFill>
                  <a:schemeClr val="tx1"/>
                </a:solidFill>
              </a:rPr>
              <a:t>Project – </a:t>
            </a:r>
            <a:r>
              <a:rPr lang="en-US" sz="2800" u="sng" dirty="0" smtClean="0">
                <a:solidFill>
                  <a:schemeClr val="tx1"/>
                </a:solidFill>
              </a:rPr>
              <a:t>github.com/</a:t>
            </a:r>
            <a:r>
              <a:rPr lang="en-US" sz="2800" u="sng" dirty="0" err="1" smtClean="0">
                <a:solidFill>
                  <a:schemeClr val="tx1"/>
                </a:solidFill>
              </a:rPr>
              <a:t>aspnet</a:t>
            </a:r>
            <a:r>
              <a:rPr lang="en-US" sz="2800" u="sng" dirty="0" smtClean="0">
                <a:solidFill>
                  <a:schemeClr val="tx1"/>
                </a:solidFill>
              </a:rPr>
              <a:t>/</a:t>
            </a:r>
            <a:r>
              <a:rPr lang="en-US" sz="2800" u="sng" dirty="0" err="1" smtClean="0">
                <a:solidFill>
                  <a:schemeClr val="tx1"/>
                </a:solidFill>
              </a:rPr>
              <a:t>EntityFramework</a:t>
            </a:r>
            <a:endParaRPr lang="en-US" sz="2800" u="sng" dirty="0" smtClean="0">
              <a:solidFill>
                <a:schemeClr val="tx1"/>
              </a:solidFill>
            </a:endParaRPr>
          </a:p>
          <a:p>
            <a:pPr>
              <a:lnSpc>
                <a:spcPct val="150000"/>
              </a:lnSpc>
            </a:pPr>
            <a:r>
              <a:rPr lang="en-US" sz="2800" dirty="0" smtClean="0">
                <a:solidFill>
                  <a:schemeClr val="tx1"/>
                </a:solidFill>
              </a:rPr>
              <a:t>Twitter </a:t>
            </a:r>
            <a:r>
              <a:rPr lang="en-US" sz="2800" dirty="0">
                <a:solidFill>
                  <a:schemeClr val="tx1"/>
                </a:solidFill>
              </a:rPr>
              <a:t>– @</a:t>
            </a:r>
            <a:r>
              <a:rPr lang="en-US" sz="2800" dirty="0" err="1">
                <a:solidFill>
                  <a:schemeClr val="tx1"/>
                </a:solidFill>
              </a:rPr>
              <a:t>efmagicunicorns</a:t>
            </a:r>
            <a:r>
              <a:rPr lang="en-US" sz="2800" dirty="0">
                <a:solidFill>
                  <a:schemeClr val="tx1"/>
                </a:solidFill>
              </a:rPr>
              <a:t> </a:t>
            </a:r>
          </a:p>
          <a:p>
            <a:pPr>
              <a:lnSpc>
                <a:spcPct val="150000"/>
              </a:lnSpc>
            </a:pPr>
            <a:r>
              <a:rPr lang="en-US" sz="2800" dirty="0">
                <a:solidFill>
                  <a:schemeClr val="tx1"/>
                </a:solidFill>
              </a:rPr>
              <a:t>Facebook – </a:t>
            </a:r>
            <a:r>
              <a:rPr lang="en-US" sz="2800" u="sng" dirty="0">
                <a:solidFill>
                  <a:schemeClr val="tx1"/>
                </a:solidFill>
              </a:rPr>
              <a:t>facebook.com/</a:t>
            </a:r>
            <a:r>
              <a:rPr lang="en-US" sz="2800" u="sng" dirty="0" err="1">
                <a:solidFill>
                  <a:schemeClr val="tx1"/>
                </a:solidFill>
              </a:rPr>
              <a:t>efmagicunicorns</a:t>
            </a:r>
            <a:r>
              <a:rPr lang="en-US" sz="2800" dirty="0">
                <a:solidFill>
                  <a:schemeClr val="tx1"/>
                </a:solidFill>
              </a:rPr>
              <a:t> </a:t>
            </a:r>
          </a:p>
        </p:txBody>
      </p:sp>
    </p:spTree>
    <p:extLst>
      <p:ext uri="{BB962C8B-B14F-4D97-AF65-F5344CB8AC3E}">
        <p14:creationId xmlns:p14="http://schemas.microsoft.com/office/powerpoint/2010/main" val="56970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274639" y="1212849"/>
            <a:ext cx="11889564" cy="4124206"/>
          </a:xfrm>
        </p:spPr>
        <p:txBody>
          <a:bodyPr/>
          <a:lstStyle/>
          <a:p>
            <a:r>
              <a:rPr lang="en-US" dirty="0" smtClean="0"/>
              <a:t>Where are we at?</a:t>
            </a:r>
          </a:p>
          <a:p>
            <a:r>
              <a:rPr lang="en-US" sz="2000" dirty="0" smtClean="0">
                <a:gradFill>
                  <a:gsLst>
                    <a:gs pos="1250">
                      <a:schemeClr val="tx1"/>
                    </a:gs>
                    <a:gs pos="100000">
                      <a:schemeClr val="tx1"/>
                    </a:gs>
                  </a:gsLst>
                  <a:lin ang="5400000" scaled="0"/>
                </a:gradFill>
                <a:latin typeface="+mn-lt"/>
              </a:rPr>
              <a:t>A quick look at recent and in-flight releases</a:t>
            </a:r>
            <a:endParaRPr lang="en-US" sz="2000" dirty="0">
              <a:gradFill>
                <a:gsLst>
                  <a:gs pos="1250">
                    <a:schemeClr val="tx1"/>
                  </a:gs>
                  <a:gs pos="100000">
                    <a:schemeClr val="tx1"/>
                  </a:gs>
                </a:gsLst>
                <a:lin ang="5400000" scaled="0"/>
              </a:gradFill>
              <a:latin typeface="+mn-lt"/>
            </a:endParaRPr>
          </a:p>
          <a:p>
            <a:r>
              <a:rPr lang="en-US" dirty="0" smtClean="0"/>
              <a:t>Demos </a:t>
            </a:r>
            <a:endParaRPr lang="en-US" dirty="0"/>
          </a:p>
          <a:p>
            <a:pPr lvl="1"/>
            <a:r>
              <a:rPr lang="en-US" dirty="0" smtClean="0"/>
              <a:t>EF6 in action</a:t>
            </a:r>
          </a:p>
          <a:p>
            <a:r>
              <a:rPr lang="en-US" dirty="0" smtClean="0"/>
              <a:t>Where are we going?</a:t>
            </a:r>
          </a:p>
          <a:p>
            <a:r>
              <a:rPr lang="en-US" sz="2000" dirty="0" smtClean="0">
                <a:gradFill>
                  <a:gsLst>
                    <a:gs pos="1250">
                      <a:schemeClr val="tx1"/>
                    </a:gs>
                    <a:gs pos="100000">
                      <a:schemeClr val="tx1"/>
                    </a:gs>
                  </a:gsLst>
                  <a:lin ang="5400000" scaled="0"/>
                </a:gradFill>
                <a:latin typeface="+mn-lt"/>
              </a:rPr>
              <a:t>What EF7 is all about</a:t>
            </a:r>
            <a:endParaRPr lang="en-US" sz="2000" dirty="0">
              <a:gradFill>
                <a:gsLst>
                  <a:gs pos="1250">
                    <a:schemeClr val="tx1"/>
                  </a:gs>
                  <a:gs pos="100000">
                    <a:schemeClr val="tx1"/>
                  </a:gs>
                </a:gsLst>
                <a:lin ang="5400000" scaled="0"/>
              </a:gradFill>
              <a:latin typeface="+mn-lt"/>
            </a:endParaRPr>
          </a:p>
          <a:p>
            <a:r>
              <a:rPr lang="en-US" dirty="0"/>
              <a:t>Demos </a:t>
            </a:r>
          </a:p>
          <a:p>
            <a:pPr lvl="1"/>
            <a:r>
              <a:rPr lang="en-US" dirty="0" smtClean="0"/>
              <a:t>EF7 in action</a:t>
            </a:r>
            <a:endParaRPr lang="en-US" dirty="0"/>
          </a:p>
        </p:txBody>
      </p:sp>
    </p:spTree>
    <p:extLst>
      <p:ext uri="{BB962C8B-B14F-4D97-AF65-F5344CB8AC3E}">
        <p14:creationId xmlns:p14="http://schemas.microsoft.com/office/powerpoint/2010/main" val="4072812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idx="4294967295"/>
          </p:nvPr>
        </p:nvSpPr>
        <p:spPr>
          <a:xfrm>
            <a:off x="0" y="2125663"/>
            <a:ext cx="11887200" cy="1831975"/>
          </a:xfrm>
        </p:spPr>
        <p:txBody>
          <a:bodyPr/>
          <a:lstStyle/>
          <a:p>
            <a:r>
              <a:rPr lang="en-US" sz="8800" dirty="0" smtClean="0"/>
              <a:t>Where are we at?</a:t>
            </a:r>
            <a:endParaRPr lang="en-US" sz="8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6539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Versions</a:t>
            </a:r>
            <a:endParaRPr lang="en-US" dirty="0"/>
          </a:p>
        </p:txBody>
      </p:sp>
      <p:sp>
        <p:nvSpPr>
          <p:cNvPr id="7" name="Rounded Rectangle 6"/>
          <p:cNvSpPr/>
          <p:nvPr/>
        </p:nvSpPr>
        <p:spPr bwMode="auto">
          <a:xfrm>
            <a:off x="615227" y="5446272"/>
            <a:ext cx="4476496" cy="49738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3.5 SP1</a:t>
            </a:r>
          </a:p>
        </p:txBody>
      </p:sp>
      <p:sp>
        <p:nvSpPr>
          <p:cNvPr id="8" name="Rounded Rectangle 7"/>
          <p:cNvSpPr/>
          <p:nvPr/>
        </p:nvSpPr>
        <p:spPr bwMode="auto">
          <a:xfrm>
            <a:off x="615227" y="4874516"/>
            <a:ext cx="4476496" cy="49738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4</a:t>
            </a:r>
          </a:p>
        </p:txBody>
      </p:sp>
      <p:sp>
        <p:nvSpPr>
          <p:cNvPr id="9" name="Rounded Rectangle 8"/>
          <p:cNvSpPr/>
          <p:nvPr/>
        </p:nvSpPr>
        <p:spPr bwMode="auto">
          <a:xfrm>
            <a:off x="615227" y="4302760"/>
            <a:ext cx="4476496" cy="49738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a:t>
            </a:r>
            <a:r>
              <a:rPr lang="en-US" sz="2720" kern="0" dirty="0" smtClean="0">
                <a:gradFill>
                  <a:gsLst>
                    <a:gs pos="0">
                      <a:srgbClr val="FFFFFF"/>
                    </a:gs>
                    <a:gs pos="100000">
                      <a:srgbClr val="FFFFFF"/>
                    </a:gs>
                  </a:gsLst>
                  <a:lin ang="5400000" scaled="0"/>
                </a:gradFill>
              </a:rPr>
              <a:t>4.1 -&gt; 4.3</a:t>
            </a:r>
            <a:endParaRPr lang="en-US" sz="2720" kern="0" dirty="0">
              <a:gradFill>
                <a:gsLst>
                  <a:gs pos="0">
                    <a:srgbClr val="FFFFFF"/>
                  </a:gs>
                  <a:gs pos="100000">
                    <a:srgbClr val="FFFFFF"/>
                  </a:gs>
                </a:gsLst>
                <a:lin ang="5400000" scaled="0"/>
              </a:gradFill>
            </a:endParaRPr>
          </a:p>
        </p:txBody>
      </p:sp>
      <p:sp>
        <p:nvSpPr>
          <p:cNvPr id="12" name="Rounded Rectangle 11"/>
          <p:cNvSpPr/>
          <p:nvPr/>
        </p:nvSpPr>
        <p:spPr bwMode="auto">
          <a:xfrm>
            <a:off x="615227" y="3731004"/>
            <a:ext cx="4476496" cy="49738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5</a:t>
            </a:r>
          </a:p>
        </p:txBody>
      </p:sp>
      <p:sp>
        <p:nvSpPr>
          <p:cNvPr id="13" name="Rounded Rectangle 12"/>
          <p:cNvSpPr/>
          <p:nvPr/>
        </p:nvSpPr>
        <p:spPr bwMode="auto">
          <a:xfrm>
            <a:off x="615227" y="3159248"/>
            <a:ext cx="4476496" cy="497388"/>
          </a:xfrm>
          <a:prstGeom prst="roundRect">
            <a:avLst>
              <a:gd name="adj" fmla="val 0"/>
            </a:avLst>
          </a:prstGeom>
          <a:solidFill>
            <a:schemeClr val="accent3"/>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a:t>
            </a:r>
            <a:r>
              <a:rPr lang="en-US" sz="2720" kern="0" dirty="0" smtClean="0">
                <a:gradFill>
                  <a:gsLst>
                    <a:gs pos="0">
                      <a:srgbClr val="FFFFFF"/>
                    </a:gs>
                    <a:gs pos="100000">
                      <a:srgbClr val="FFFFFF"/>
                    </a:gs>
                  </a:gsLst>
                  <a:lin ang="5400000" scaled="0"/>
                </a:gradFill>
              </a:rPr>
              <a:t>6 -&gt; 6.1.1</a:t>
            </a:r>
            <a:endParaRPr lang="en-US" sz="2720" kern="0" dirty="0">
              <a:gradFill>
                <a:gsLst>
                  <a:gs pos="0">
                    <a:srgbClr val="FFFFFF"/>
                  </a:gs>
                  <a:gs pos="100000">
                    <a:srgbClr val="FFFFFF"/>
                  </a:gs>
                </a:gsLst>
                <a:lin ang="5400000" scaled="0"/>
              </a:gradFill>
            </a:endParaRPr>
          </a:p>
        </p:txBody>
      </p:sp>
      <p:sp>
        <p:nvSpPr>
          <p:cNvPr id="14" name="Right Brace 13"/>
          <p:cNvSpPr/>
          <p:nvPr/>
        </p:nvSpPr>
        <p:spPr>
          <a:xfrm>
            <a:off x="5221460" y="4874517"/>
            <a:ext cx="725358" cy="106914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48"/>
          </a:p>
        </p:txBody>
      </p:sp>
      <p:sp>
        <p:nvSpPr>
          <p:cNvPr id="15" name="Right Brace 14"/>
          <p:cNvSpPr/>
          <p:nvPr/>
        </p:nvSpPr>
        <p:spPr>
          <a:xfrm>
            <a:off x="5221460" y="3731004"/>
            <a:ext cx="725358" cy="106914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48"/>
          </a:p>
        </p:txBody>
      </p:sp>
      <p:sp>
        <p:nvSpPr>
          <p:cNvPr id="16" name="TextBox 15"/>
          <p:cNvSpPr txBox="1"/>
          <p:nvPr/>
        </p:nvSpPr>
        <p:spPr>
          <a:xfrm>
            <a:off x="5972633" y="3779866"/>
            <a:ext cx="4838953" cy="971420"/>
          </a:xfrm>
          <a:prstGeom prst="rect">
            <a:avLst/>
          </a:prstGeom>
          <a:noFill/>
        </p:spPr>
        <p:txBody>
          <a:bodyPr wrap="none" rtlCol="0">
            <a:spAutoFit/>
          </a:bodyPr>
          <a:lstStyle/>
          <a:p>
            <a:r>
              <a:rPr lang="en-US" sz="1904" dirty="0" smtClean="0"/>
              <a:t>Core runtime in .NET Framework</a:t>
            </a:r>
          </a:p>
          <a:p>
            <a:r>
              <a:rPr lang="en-US" sz="1904" dirty="0" smtClean="0"/>
              <a:t>Newer runtime pieces out-of-band (</a:t>
            </a:r>
            <a:r>
              <a:rPr lang="en-US" sz="1904" dirty="0" err="1" smtClean="0"/>
              <a:t>NuGet</a:t>
            </a:r>
            <a:r>
              <a:rPr lang="en-US" sz="1904" dirty="0" smtClean="0"/>
              <a:t>)</a:t>
            </a:r>
          </a:p>
          <a:p>
            <a:r>
              <a:rPr lang="en-US" sz="1904" dirty="0" smtClean="0"/>
              <a:t>Tooling </a:t>
            </a:r>
            <a:r>
              <a:rPr lang="en-US" sz="1904" dirty="0"/>
              <a:t>in Visual Studio</a:t>
            </a:r>
          </a:p>
        </p:txBody>
      </p:sp>
      <p:sp>
        <p:nvSpPr>
          <p:cNvPr id="18" name="TextBox 17"/>
          <p:cNvSpPr txBox="1"/>
          <p:nvPr/>
        </p:nvSpPr>
        <p:spPr>
          <a:xfrm>
            <a:off x="5972633" y="5053331"/>
            <a:ext cx="3164392" cy="678391"/>
          </a:xfrm>
          <a:prstGeom prst="rect">
            <a:avLst/>
          </a:prstGeom>
          <a:noFill/>
        </p:spPr>
        <p:txBody>
          <a:bodyPr wrap="none" rtlCol="0">
            <a:spAutoFit/>
          </a:bodyPr>
          <a:lstStyle/>
          <a:p>
            <a:r>
              <a:rPr lang="en-US" sz="1904" dirty="0"/>
              <a:t>Runtime in .NET Framework</a:t>
            </a:r>
          </a:p>
          <a:p>
            <a:r>
              <a:rPr lang="en-US" sz="1904" dirty="0"/>
              <a:t>Tooling in Visual Studio</a:t>
            </a:r>
          </a:p>
        </p:txBody>
      </p:sp>
      <p:sp>
        <p:nvSpPr>
          <p:cNvPr id="19" name="TextBox 18"/>
          <p:cNvSpPr txBox="1"/>
          <p:nvPr/>
        </p:nvSpPr>
        <p:spPr>
          <a:xfrm>
            <a:off x="5972700" y="2344178"/>
            <a:ext cx="6191503" cy="971420"/>
          </a:xfrm>
          <a:prstGeom prst="rect">
            <a:avLst/>
          </a:prstGeom>
          <a:noFill/>
        </p:spPr>
        <p:txBody>
          <a:bodyPr wrap="none" rtlCol="0">
            <a:spAutoFit/>
          </a:bodyPr>
          <a:lstStyle/>
          <a:p>
            <a:r>
              <a:rPr lang="en-US" sz="1904" dirty="0"/>
              <a:t>Runtime out-of-band (</a:t>
            </a:r>
            <a:r>
              <a:rPr lang="en-US" sz="1904" dirty="0" err="1"/>
              <a:t>NuGet</a:t>
            </a:r>
            <a:r>
              <a:rPr lang="en-US" sz="1904" dirty="0"/>
              <a:t>)</a:t>
            </a:r>
          </a:p>
          <a:p>
            <a:r>
              <a:rPr lang="en-US" sz="1904" dirty="0"/>
              <a:t>Tooling out-of-band (Microsoft Download Center)</a:t>
            </a:r>
          </a:p>
          <a:p>
            <a:r>
              <a:rPr lang="en-US" sz="1904" dirty="0"/>
              <a:t>Latest version “chained in” to new Visual Studio releases</a:t>
            </a:r>
          </a:p>
        </p:txBody>
      </p:sp>
      <p:sp>
        <p:nvSpPr>
          <p:cNvPr id="20" name="Right Brace 19"/>
          <p:cNvSpPr/>
          <p:nvPr/>
        </p:nvSpPr>
        <p:spPr>
          <a:xfrm>
            <a:off x="5221460" y="2011712"/>
            <a:ext cx="725358" cy="163635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48"/>
          </a:p>
        </p:txBody>
      </p:sp>
      <p:sp>
        <p:nvSpPr>
          <p:cNvPr id="22" name="Rounded Rectangle 21"/>
          <p:cNvSpPr/>
          <p:nvPr/>
        </p:nvSpPr>
        <p:spPr bwMode="auto">
          <a:xfrm>
            <a:off x="615227" y="2585480"/>
            <a:ext cx="4476496" cy="497388"/>
          </a:xfrm>
          <a:prstGeom prst="roundRect">
            <a:avLst>
              <a:gd name="adj" fmla="val 0"/>
            </a:avLst>
          </a:prstGeom>
          <a:solidFill>
            <a:srgbClr val="009E49"/>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a:t>
            </a:r>
            <a:r>
              <a:rPr lang="en-US" sz="2720" kern="0" dirty="0" smtClean="0">
                <a:gradFill>
                  <a:gsLst>
                    <a:gs pos="0">
                      <a:srgbClr val="FFFFFF"/>
                    </a:gs>
                    <a:gs pos="100000">
                      <a:srgbClr val="FFFFFF"/>
                    </a:gs>
                  </a:gsLst>
                  <a:lin ang="5400000" scaled="0"/>
                </a:gradFill>
              </a:rPr>
              <a:t>6.1.2</a:t>
            </a:r>
            <a:endParaRPr lang="en-US" sz="2720" kern="0" dirty="0">
              <a:gradFill>
                <a:gsLst>
                  <a:gs pos="0">
                    <a:srgbClr val="FFFFFF"/>
                  </a:gs>
                  <a:gs pos="100000">
                    <a:srgbClr val="FFFFFF"/>
                  </a:gs>
                </a:gsLst>
                <a:lin ang="5400000" scaled="0"/>
              </a:gradFill>
            </a:endParaRPr>
          </a:p>
        </p:txBody>
      </p:sp>
      <p:sp>
        <p:nvSpPr>
          <p:cNvPr id="23" name="Rounded Rectangle 22"/>
          <p:cNvSpPr/>
          <p:nvPr/>
        </p:nvSpPr>
        <p:spPr bwMode="auto">
          <a:xfrm>
            <a:off x="615227" y="2011712"/>
            <a:ext cx="4476496" cy="497388"/>
          </a:xfrm>
          <a:prstGeom prst="roundRect">
            <a:avLst>
              <a:gd name="adj" fmla="val 0"/>
            </a:avLst>
          </a:prstGeom>
          <a:solidFill>
            <a:schemeClr val="accent5"/>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7</a:t>
            </a:r>
          </a:p>
        </p:txBody>
      </p:sp>
    </p:spTree>
    <p:extLst>
      <p:ext uri="{BB962C8B-B14F-4D97-AF65-F5344CB8AC3E}">
        <p14:creationId xmlns:p14="http://schemas.microsoft.com/office/powerpoint/2010/main" val="16136945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P spid="15" grpId="0" animBg="1"/>
      <p:bldP spid="16" grpId="0"/>
      <p:bldP spid="18" grpId="0"/>
      <p:bldP spid="19" grpId="0"/>
      <p:bldP spid="20"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Recent Releases</a:t>
            </a:r>
            <a:endParaRPr lang="en-US" dirty="0"/>
          </a:p>
        </p:txBody>
      </p:sp>
      <p:sp>
        <p:nvSpPr>
          <p:cNvPr id="6" name="Text Placeholder 5"/>
          <p:cNvSpPr>
            <a:spLocks noGrp="1"/>
          </p:cNvSpPr>
          <p:nvPr>
            <p:ph type="body" sz="quarter" idx="11"/>
          </p:nvPr>
        </p:nvSpPr>
        <p:spPr>
          <a:xfrm>
            <a:off x="274639" y="1212848"/>
            <a:ext cx="10667998" cy="4801314"/>
          </a:xfrm>
        </p:spPr>
        <p:txBody>
          <a:bodyPr/>
          <a:lstStyle/>
          <a:p>
            <a:r>
              <a:rPr lang="en-US" dirty="0" smtClean="0"/>
              <a:t>EF6</a:t>
            </a:r>
          </a:p>
          <a:p>
            <a:r>
              <a:rPr lang="en-US" sz="2000" dirty="0">
                <a:gradFill>
                  <a:gsLst>
                    <a:gs pos="1250">
                      <a:schemeClr val="tx1"/>
                    </a:gs>
                    <a:gs pos="100000">
                      <a:schemeClr val="tx1"/>
                    </a:gs>
                  </a:gsLst>
                  <a:lin ang="5400000" scaled="0"/>
                </a:gradFill>
                <a:latin typeface="+mn-lt"/>
              </a:rPr>
              <a:t>Lots of </a:t>
            </a:r>
            <a:r>
              <a:rPr lang="en-US" sz="2000" dirty="0" smtClean="0">
                <a:gradFill>
                  <a:gsLst>
                    <a:gs pos="1250">
                      <a:schemeClr val="tx1"/>
                    </a:gs>
                    <a:gs pos="100000">
                      <a:schemeClr val="tx1"/>
                    </a:gs>
                  </a:gsLst>
                  <a:lin ang="5400000" scaled="0"/>
                </a:gradFill>
                <a:latin typeface="+mn-lt"/>
              </a:rPr>
              <a:t>features and bug fixes</a:t>
            </a:r>
          </a:p>
          <a:p>
            <a:r>
              <a:rPr lang="en-US" sz="2000" dirty="0" smtClean="0">
                <a:gradFill>
                  <a:gsLst>
                    <a:gs pos="1250">
                      <a:schemeClr val="tx1"/>
                    </a:gs>
                    <a:gs pos="100000">
                      <a:schemeClr val="tx1"/>
                    </a:gs>
                  </a:gsLst>
                  <a:lin ang="5400000" scaled="0"/>
                </a:gradFill>
                <a:latin typeface="+mn-lt"/>
              </a:rPr>
              <a:t>Ability to ship all of EF out-of-band</a:t>
            </a:r>
          </a:p>
          <a:p>
            <a:r>
              <a:rPr lang="en-US" sz="2000" dirty="0" smtClean="0">
                <a:gradFill>
                  <a:gsLst>
                    <a:gs pos="1250">
                      <a:schemeClr val="tx1"/>
                    </a:gs>
                    <a:gs pos="100000">
                      <a:schemeClr val="tx1"/>
                    </a:gs>
                  </a:gsLst>
                  <a:lin ang="5400000" scaled="0"/>
                </a:gradFill>
                <a:latin typeface="+mn-lt"/>
              </a:rPr>
              <a:t>23 community contributions</a:t>
            </a:r>
            <a:endParaRPr lang="en-US" sz="2000" dirty="0">
              <a:gradFill>
                <a:gsLst>
                  <a:gs pos="1250">
                    <a:schemeClr val="tx1"/>
                  </a:gs>
                  <a:gs pos="100000">
                    <a:schemeClr val="tx1"/>
                  </a:gs>
                </a:gsLst>
                <a:lin ang="5400000" scaled="0"/>
              </a:gradFill>
              <a:latin typeface="+mn-lt"/>
            </a:endParaRPr>
          </a:p>
          <a:p>
            <a:r>
              <a:rPr lang="en-US" dirty="0" smtClean="0"/>
              <a:t>EF6.1</a:t>
            </a:r>
            <a:endParaRPr lang="en-US" dirty="0"/>
          </a:p>
          <a:p>
            <a:r>
              <a:rPr lang="en-US" sz="2000" dirty="0" smtClean="0">
                <a:gradFill>
                  <a:gsLst>
                    <a:gs pos="1250">
                      <a:schemeClr val="tx1"/>
                    </a:gs>
                    <a:gs pos="100000">
                      <a:schemeClr val="tx1"/>
                    </a:gs>
                  </a:gsLst>
                  <a:lin ang="5400000" scaled="0"/>
                </a:gradFill>
                <a:latin typeface="+mn-lt"/>
              </a:rPr>
              <a:t>A few smaller features</a:t>
            </a:r>
          </a:p>
          <a:p>
            <a:r>
              <a:rPr lang="en-US" sz="2000" dirty="0" smtClean="0">
                <a:gradFill>
                  <a:gsLst>
                    <a:gs pos="1250">
                      <a:schemeClr val="tx1"/>
                    </a:gs>
                    <a:gs pos="100000">
                      <a:schemeClr val="tx1"/>
                    </a:gs>
                  </a:gsLst>
                  <a:lin ang="5400000" scaled="0"/>
                </a:gradFill>
                <a:latin typeface="+mn-lt"/>
              </a:rPr>
              <a:t>120+ bug fixes</a:t>
            </a:r>
          </a:p>
          <a:p>
            <a:r>
              <a:rPr lang="en-US" sz="2000" dirty="0" smtClean="0">
                <a:gradFill>
                  <a:gsLst>
                    <a:gs pos="1250">
                      <a:schemeClr val="tx1"/>
                    </a:gs>
                    <a:gs pos="100000">
                      <a:schemeClr val="tx1"/>
                    </a:gs>
                  </a:gsLst>
                  <a:lin ang="5400000" scaled="0"/>
                </a:gradFill>
                <a:latin typeface="+mn-lt"/>
              </a:rPr>
              <a:t>17 community contributions</a:t>
            </a:r>
          </a:p>
          <a:p>
            <a:r>
              <a:rPr lang="en-US" dirty="0" smtClean="0"/>
              <a:t>EF6.1.1</a:t>
            </a:r>
            <a:endParaRPr lang="en-US" dirty="0"/>
          </a:p>
          <a:p>
            <a:r>
              <a:rPr lang="en-US" sz="2000" dirty="0" smtClean="0">
                <a:gradFill>
                  <a:gsLst>
                    <a:gs pos="1250">
                      <a:schemeClr val="tx1"/>
                    </a:gs>
                    <a:gs pos="100000">
                      <a:schemeClr val="tx1"/>
                    </a:gs>
                  </a:gsLst>
                  <a:lin ang="5400000" scaled="0"/>
                </a:gradFill>
                <a:latin typeface="+mn-lt"/>
              </a:rPr>
              <a:t>57 bug fixes/small features</a:t>
            </a:r>
          </a:p>
          <a:p>
            <a:r>
              <a:rPr lang="en-US" sz="2000" dirty="0" smtClean="0">
                <a:gradFill>
                  <a:gsLst>
                    <a:gs pos="1250">
                      <a:schemeClr val="tx1"/>
                    </a:gs>
                    <a:gs pos="100000">
                      <a:schemeClr val="tx1"/>
                    </a:gs>
                  </a:gsLst>
                  <a:lin ang="5400000" scaled="0"/>
                </a:gradFill>
                <a:latin typeface="+mn-lt"/>
              </a:rPr>
              <a:t>12 community contributions</a:t>
            </a:r>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24205769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125663"/>
            <a:ext cx="11887200" cy="1831975"/>
          </a:xfrm>
        </p:spPr>
        <p:txBody>
          <a:bodyPr/>
          <a:lstStyle/>
          <a:p>
            <a:r>
              <a:rPr lang="en-US" sz="8800" dirty="0" smtClean="0"/>
              <a:t>Demos | EF6 in action</a:t>
            </a:r>
            <a:endParaRPr lang="en-US" sz="8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167368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Reverse Engineer Code First </a:t>
            </a:r>
          </a:p>
          <a:p>
            <a:pPr marL="0" indent="0">
              <a:buNone/>
            </a:pPr>
            <a:r>
              <a:rPr lang="en-US" dirty="0" smtClean="0"/>
              <a:t> + Custom Code Generation</a:t>
            </a:r>
          </a:p>
        </p:txBody>
      </p:sp>
    </p:spTree>
    <p:extLst>
      <p:ext uri="{BB962C8B-B14F-4D97-AF65-F5344CB8AC3E}">
        <p14:creationId xmlns:p14="http://schemas.microsoft.com/office/powerpoint/2010/main" val="9791869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Testing with EF6</a:t>
            </a:r>
          </a:p>
        </p:txBody>
      </p:sp>
    </p:spTree>
    <p:extLst>
      <p:ext uri="{BB962C8B-B14F-4D97-AF65-F5344CB8AC3E}">
        <p14:creationId xmlns:p14="http://schemas.microsoft.com/office/powerpoint/2010/main" val="78478524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DEV-B417</Session_x0020_Code>
    <Presentation_x0020_Date xmlns="e36bfbf9-5e42-489c-a259-4c54eb22cb57">2014-05-14T00:00:00-07:00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http://purl.org/dc/elements/1.1/"/>
    <ds:schemaRef ds:uri="http://schemas.microsoft.com/sharepoint/v3"/>
    <ds:schemaRef ds:uri="e36bfbf9-5e42-489c-a259-4c54eb22cb57"/>
    <ds:schemaRef ds:uri="http://purl.org/dc/terms/"/>
    <ds:schemaRef ds:uri="http://schemas.openxmlformats.org/package/2006/metadata/core-properties"/>
    <ds:schemaRef ds:uri="http://purl.org/dc/dcmitype/"/>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TENA14Speaker_PPT_Template</Template>
  <TotalTime>3458</TotalTime>
  <Words>2366</Words>
  <Application>Microsoft Office PowerPoint</Application>
  <PresentationFormat>Custom</PresentationFormat>
  <Paragraphs>171</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Light</vt:lpstr>
      <vt:lpstr>Wingdings</vt:lpstr>
      <vt:lpstr>TechEd 2014 Dk Blue</vt:lpstr>
      <vt:lpstr>PowerPoint Presentation</vt:lpstr>
      <vt:lpstr>What to expect in this session</vt:lpstr>
      <vt:lpstr>Agenda</vt:lpstr>
      <vt:lpstr>Where are we at?</vt:lpstr>
      <vt:lpstr>Versions</vt:lpstr>
      <vt:lpstr>Recent Releases</vt:lpstr>
      <vt:lpstr>Demos | EF6 in action</vt:lpstr>
      <vt:lpstr>PowerPoint Presentation</vt:lpstr>
      <vt:lpstr>PowerPoint Presentation</vt:lpstr>
      <vt:lpstr>Where are we going?</vt:lpstr>
      <vt:lpstr>Entity Framework 7</vt:lpstr>
      <vt:lpstr>Challenges with current code base</vt:lpstr>
      <vt:lpstr>What we are doing</vt:lpstr>
      <vt:lpstr>Design principles</vt:lpstr>
      <vt:lpstr>What about EF6 apps?</vt:lpstr>
      <vt:lpstr>Get involved in EF7</vt:lpstr>
      <vt:lpstr>Demos | EF7 sneak peek</vt:lpstr>
      <vt:lpstr>PowerPoint Presentation</vt:lpstr>
      <vt:lpstr>PowerPoint Presentation</vt:lpstr>
      <vt:lpstr>Links</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 Building Applications with Entity Framework 6</dc:title>
  <dc:subject>TechEd 2014</dc:subject>
  <dc:creator>Rowan Miller</dc:creator>
  <cp:keywords/>
  <dc:description>Template: Jordan Cayabyab, Artitudes Design
Formatting: 
Audience Type:</dc:description>
  <cp:lastModifiedBy>Rowan Miller</cp:lastModifiedBy>
  <cp:revision>87</cp:revision>
  <dcterms:created xsi:type="dcterms:W3CDTF">2014-05-05T13:21:09Z</dcterms:created>
  <dcterms:modified xsi:type="dcterms:W3CDTF">2014-06-26T16:56:58Z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