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17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2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63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6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1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5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455B-015D-4DD5-9E2D-D571A246B653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2924-89E2-44F1-B4DE-24D57817F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Scrambling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overall scrambling technique is to flip the frequency spectrum of a recorded audio clip around 3.5 kHz followed by the addition of a 8 kHz sine tone.</a:t>
            </a:r>
          </a:p>
          <a:p>
            <a:endParaRPr lang="en-GB" dirty="0"/>
          </a:p>
          <a:p>
            <a:r>
              <a:rPr lang="en-GB" dirty="0"/>
              <a:t>The actual flipped audio spectrum is produced by single-side band modulation of the original audio signal with a 7 kHz sine wave and by selecting the lower sideband signal.  The </a:t>
            </a:r>
            <a:r>
              <a:rPr lang="en-GB" dirty="0" err="1"/>
              <a:t>Hibert</a:t>
            </a:r>
            <a:r>
              <a:rPr lang="en-GB" dirty="0"/>
              <a:t> Transform is used for single-sideband modulation in </a:t>
            </a:r>
            <a:r>
              <a:rPr lang="en-GB" dirty="0" err="1"/>
              <a:t>Matlab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55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and Scrambled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The original and scrambled messages are plotted in the time- and frequency-domains below.</a:t>
            </a:r>
          </a:p>
          <a:p>
            <a:r>
              <a:rPr lang="en-GB" sz="1600" dirty="0"/>
              <a:t>Both signals have the same tempo in the time-domain plot.</a:t>
            </a:r>
          </a:p>
          <a:p>
            <a:r>
              <a:rPr lang="en-GB" sz="1600" dirty="0"/>
              <a:t>In the frequency-domain, you can see that the frequency spectrum of the original signal is flipped around 3.5 kHz with an extra tone at 8 kHz added.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5" y="3415385"/>
            <a:ext cx="4267201" cy="3205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15385"/>
            <a:ext cx="4267201" cy="32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Descramble.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overall steps for descrambling the message are</a:t>
            </a:r>
          </a:p>
          <a:p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Build a digital notch (</a:t>
            </a:r>
            <a:r>
              <a:rPr lang="en-GB" dirty="0" err="1"/>
              <a:t>bandstop</a:t>
            </a:r>
            <a:r>
              <a:rPr lang="en-GB" dirty="0"/>
              <a:t>) filter to remove the 8 kHz tone.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Multiply the filtered signal with a 7 kHz tone which will then produce the original signal as well as an upper sideband signal.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Build an external analogue low-pass filter to remove the unwanted upper sideband signal and keeping the desired lower sideband signal which is the original message.  This analogue filter also serves as the anti-aliasing filter for the DAC.</a:t>
            </a:r>
          </a:p>
        </p:txBody>
      </p:sp>
    </p:spTree>
    <p:extLst>
      <p:ext uri="{BB962C8B-B14F-4D97-AF65-F5344CB8AC3E}">
        <p14:creationId xmlns:p14="http://schemas.microsoft.com/office/powerpoint/2010/main" val="415007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Descramble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62357" y="2835667"/>
            <a:ext cx="924674" cy="924674"/>
            <a:chOff x="1232899" y="2835667"/>
            <a:chExt cx="924674" cy="924674"/>
          </a:xfrm>
        </p:grpSpPr>
        <p:sp>
          <p:nvSpPr>
            <p:cNvPr id="5" name="Rectangle 4"/>
            <p:cNvSpPr/>
            <p:nvPr/>
          </p:nvSpPr>
          <p:spPr>
            <a:xfrm>
              <a:off x="1232899" y="2835667"/>
              <a:ext cx="924674" cy="92467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341220" y="3090441"/>
              <a:ext cx="708033" cy="415127"/>
              <a:chOff x="1337343" y="3124667"/>
              <a:chExt cx="708033" cy="415127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632456" y="3539794"/>
                <a:ext cx="1178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744653" y="3124667"/>
                <a:ext cx="67318" cy="4095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1570748" y="3124667"/>
                <a:ext cx="67318" cy="4095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337343" y="3124667"/>
                <a:ext cx="2334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811971" y="3124667"/>
                <a:ext cx="2334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006918" y="2881901"/>
            <a:ext cx="832206" cy="832206"/>
            <a:chOff x="3544584" y="2928135"/>
            <a:chExt cx="832206" cy="832206"/>
          </a:xfrm>
        </p:grpSpPr>
        <p:sp>
          <p:nvSpPr>
            <p:cNvPr id="16" name="Oval 15"/>
            <p:cNvSpPr/>
            <p:nvPr/>
          </p:nvSpPr>
          <p:spPr>
            <a:xfrm>
              <a:off x="3544584" y="2928135"/>
              <a:ext cx="832206" cy="8322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755929" y="3139480"/>
              <a:ext cx="409517" cy="409517"/>
              <a:chOff x="3846816" y="3166641"/>
              <a:chExt cx="409517" cy="40951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846816" y="3166641"/>
                <a:ext cx="409517" cy="4095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6200000">
                <a:off x="3846816" y="3166641"/>
                <a:ext cx="409517" cy="4095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061751" y="2835667"/>
            <a:ext cx="924674" cy="924674"/>
            <a:chOff x="6061753" y="2835667"/>
            <a:chExt cx="924674" cy="924674"/>
          </a:xfrm>
        </p:grpSpPr>
        <p:sp>
          <p:nvSpPr>
            <p:cNvPr id="24" name="Rectangle 23"/>
            <p:cNvSpPr/>
            <p:nvPr/>
          </p:nvSpPr>
          <p:spPr>
            <a:xfrm>
              <a:off x="6061753" y="2835667"/>
              <a:ext cx="924674" cy="92467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282992" y="3090441"/>
              <a:ext cx="501956" cy="409518"/>
              <a:chOff x="6282992" y="3090441"/>
              <a:chExt cx="501956" cy="40951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6594210" y="3090441"/>
                <a:ext cx="190738" cy="40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6282992" y="3090441"/>
                <a:ext cx="311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4213443" y="4833995"/>
            <a:ext cx="414337" cy="412750"/>
            <a:chOff x="1919789" y="2662343"/>
            <a:chExt cx="414337" cy="412750"/>
          </a:xfrm>
        </p:grpSpPr>
        <p:sp>
          <p:nvSpPr>
            <p:cNvPr id="36" name="Oval 1817"/>
            <p:cNvSpPr>
              <a:spLocks noChangeArrowheads="1"/>
            </p:cNvSpPr>
            <p:nvPr/>
          </p:nvSpPr>
          <p:spPr bwMode="auto">
            <a:xfrm>
              <a:off x="1919789" y="2662343"/>
              <a:ext cx="414337" cy="4127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2947988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c 1818"/>
            <p:cNvSpPr>
              <a:spLocks/>
            </p:cNvSpPr>
            <p:nvPr/>
          </p:nvSpPr>
          <p:spPr bwMode="auto">
            <a:xfrm rot="-1800000">
              <a:off x="1989639" y="2827443"/>
              <a:ext cx="127000" cy="77787"/>
            </a:xfrm>
            <a:custGeom>
              <a:avLst/>
              <a:gdLst>
                <a:gd name="G0" fmla="+- 13471 0 0"/>
                <a:gd name="G1" fmla="+- 21600 0 0"/>
                <a:gd name="G2" fmla="+- 21600 0 0"/>
                <a:gd name="T0" fmla="*/ 0 w 35071"/>
                <a:gd name="T1" fmla="*/ 4716 h 21600"/>
                <a:gd name="T2" fmla="*/ 35071 w 35071"/>
                <a:gd name="T3" fmla="*/ 21600 h 21600"/>
                <a:gd name="T4" fmla="*/ 13471 w 3507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71" h="21600" fill="none" extrusionOk="0">
                  <a:moveTo>
                    <a:pt x="-1" y="4715"/>
                  </a:moveTo>
                  <a:cubicBezTo>
                    <a:pt x="3826" y="1662"/>
                    <a:pt x="8575" y="-1"/>
                    <a:pt x="13471" y="0"/>
                  </a:cubicBezTo>
                  <a:cubicBezTo>
                    <a:pt x="25400" y="0"/>
                    <a:pt x="35071" y="9670"/>
                    <a:pt x="35071" y="21600"/>
                  </a:cubicBezTo>
                </a:path>
                <a:path w="35071" h="21600" stroke="0" extrusionOk="0">
                  <a:moveTo>
                    <a:pt x="-1" y="4715"/>
                  </a:moveTo>
                  <a:cubicBezTo>
                    <a:pt x="3826" y="1662"/>
                    <a:pt x="8575" y="-1"/>
                    <a:pt x="13471" y="0"/>
                  </a:cubicBezTo>
                  <a:cubicBezTo>
                    <a:pt x="25400" y="0"/>
                    <a:pt x="35071" y="9670"/>
                    <a:pt x="35071" y="21600"/>
                  </a:cubicBezTo>
                  <a:lnTo>
                    <a:pt x="1347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Arc 1819"/>
            <p:cNvSpPr>
              <a:spLocks/>
            </p:cNvSpPr>
            <p:nvPr/>
          </p:nvSpPr>
          <p:spPr bwMode="auto">
            <a:xfrm rot="-1800000" flipH="1" flipV="1">
              <a:off x="2138864" y="2830618"/>
              <a:ext cx="123825" cy="79375"/>
            </a:xfrm>
            <a:custGeom>
              <a:avLst/>
              <a:gdLst>
                <a:gd name="G0" fmla="+- 13471 0 0"/>
                <a:gd name="G1" fmla="+- 21600 0 0"/>
                <a:gd name="G2" fmla="+- 21600 0 0"/>
                <a:gd name="T0" fmla="*/ 0 w 35071"/>
                <a:gd name="T1" fmla="*/ 4716 h 21600"/>
                <a:gd name="T2" fmla="*/ 35071 w 35071"/>
                <a:gd name="T3" fmla="*/ 21600 h 21600"/>
                <a:gd name="T4" fmla="*/ 13471 w 3507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071" h="21600" fill="none" extrusionOk="0">
                  <a:moveTo>
                    <a:pt x="-1" y="4715"/>
                  </a:moveTo>
                  <a:cubicBezTo>
                    <a:pt x="3826" y="1662"/>
                    <a:pt x="8575" y="-1"/>
                    <a:pt x="13471" y="0"/>
                  </a:cubicBezTo>
                  <a:cubicBezTo>
                    <a:pt x="25400" y="0"/>
                    <a:pt x="35071" y="9670"/>
                    <a:pt x="35071" y="21600"/>
                  </a:cubicBezTo>
                </a:path>
                <a:path w="35071" h="21600" stroke="0" extrusionOk="0">
                  <a:moveTo>
                    <a:pt x="-1" y="4715"/>
                  </a:moveTo>
                  <a:cubicBezTo>
                    <a:pt x="3826" y="1662"/>
                    <a:pt x="8575" y="-1"/>
                    <a:pt x="13471" y="0"/>
                  </a:cubicBezTo>
                  <a:cubicBezTo>
                    <a:pt x="25400" y="0"/>
                    <a:pt x="35071" y="9670"/>
                    <a:pt x="35071" y="21600"/>
                  </a:cubicBezTo>
                  <a:lnTo>
                    <a:pt x="1347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45" name="Straight Connector 44"/>
          <p:cNvCxnSpPr>
            <a:stCxn id="24" idx="1"/>
            <a:endCxn id="16" idx="6"/>
          </p:cNvCxnSpPr>
          <p:nvPr/>
        </p:nvCxnSpPr>
        <p:spPr>
          <a:xfrm flipH="1">
            <a:off x="4839124" y="3298004"/>
            <a:ext cx="122262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5" idx="3"/>
          </p:cNvCxnSpPr>
          <p:nvPr/>
        </p:nvCxnSpPr>
        <p:spPr>
          <a:xfrm flipH="1">
            <a:off x="2887031" y="3298004"/>
            <a:ext cx="1119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986426" y="3298004"/>
            <a:ext cx="8424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>
            <a:off x="3863077" y="4274051"/>
            <a:ext cx="1119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48303" y="3916061"/>
            <a:ext cx="231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8 kHz </a:t>
            </a:r>
            <a:r>
              <a:rPr lang="en-GB" sz="1600" dirty="0" err="1"/>
              <a:t>bandstop</a:t>
            </a:r>
            <a:r>
              <a:rPr lang="en-GB" sz="1600" dirty="0"/>
              <a:t> filter to remove the added tone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50436" y="3916061"/>
            <a:ext cx="2758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</a:t>
            </a:r>
            <a:r>
              <a:rPr lang="en-GB" sz="1600" dirty="0" err="1"/>
              <a:t>lowpass</a:t>
            </a:r>
            <a:r>
              <a:rPr lang="en-GB" sz="1600" dirty="0"/>
              <a:t> filter (</a:t>
            </a:r>
            <a:r>
              <a:rPr lang="en-GB" sz="1600" dirty="0" err="1"/>
              <a:t>aprox</a:t>
            </a:r>
            <a:r>
              <a:rPr lang="en-GB" sz="1600" dirty="0"/>
              <a:t>. 5 kHz </a:t>
            </a:r>
            <a:r>
              <a:rPr lang="en-GB" sz="1600" dirty="0" err="1"/>
              <a:t>cutoff</a:t>
            </a:r>
            <a:r>
              <a:rPr lang="en-GB" sz="1600" dirty="0"/>
              <a:t>) to remove the upper sideband and keep the lower sideband signal which is our descrambled output.  Also serves as the anti-aliasing filter after the DAC.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119875" y="3298004"/>
            <a:ext cx="8424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120906" y="3298004"/>
            <a:ext cx="3842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153508" y="3298004"/>
            <a:ext cx="3842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156969" y="3298004"/>
            <a:ext cx="3842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176306" y="3298004"/>
            <a:ext cx="3842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>
            <a:off x="4228843" y="4308710"/>
            <a:ext cx="3842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746" y="2879700"/>
            <a:ext cx="109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Scrambled audio input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64484" y="1923470"/>
            <a:ext cx="231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Signal multiplication for spectrum flipping and hence descrambling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28908" y="3002810"/>
            <a:ext cx="129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Descrambled audio output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3339" y="5386342"/>
            <a:ext cx="129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7 kHz sine wave</a:t>
            </a:r>
          </a:p>
        </p:txBody>
      </p:sp>
    </p:spTree>
    <p:extLst>
      <p:ext uri="{BB962C8B-B14F-4D97-AF65-F5344CB8AC3E}">
        <p14:creationId xmlns:p14="http://schemas.microsoft.com/office/powerpoint/2010/main" val="302338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290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Scrambling Process</vt:lpstr>
      <vt:lpstr>Original and Scrambled Messages</vt:lpstr>
      <vt:lpstr>How to Descramble.</vt:lpstr>
      <vt:lpstr>How to Descramble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chliu</dc:creator>
  <cp:lastModifiedBy>Liu, Chin-Pang</cp:lastModifiedBy>
  <cp:revision>22</cp:revision>
  <dcterms:created xsi:type="dcterms:W3CDTF">2015-12-09T16:43:10Z</dcterms:created>
  <dcterms:modified xsi:type="dcterms:W3CDTF">2016-12-11T11:26:37Z</dcterms:modified>
</cp:coreProperties>
</file>