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0FE37-D5A6-432E-97F9-8DC9C615A6E5}">
  <a:tblStyle styleId="{8AA0FE37-D5A6-432E-97F9-8DC9C615A6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5"/>
  </p:normalViewPr>
  <p:slideViewPr>
    <p:cSldViewPr snapToGrid="0" snapToObjects="1">
      <p:cViewPr varScale="1">
        <p:scale>
          <a:sx n="88" d="100"/>
          <a:sy n="88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GB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realengine.com/download" TargetMode="External"/><Relationship Id="rId4" Type="http://schemas.openxmlformats.org/officeDocument/2006/relationships/hyperlink" Target="http://cliparting.com/free-thumbs-up-clipart-9655/" TargetMode="External"/><Relationship Id="rId5" Type="http://schemas.openxmlformats.org/officeDocument/2006/relationships/hyperlink" Target="https://layoutvr.github.io/learn/core_2.html" TargetMode="External"/><Relationship Id="rId6" Type="http://schemas.openxmlformats.org/officeDocument/2006/relationships/hyperlink" Target="http://www.bbc.co.uk/news/technology-39114101" TargetMode="External"/><Relationship Id="rId7" Type="http://schemas.openxmlformats.org/officeDocument/2006/relationships/hyperlink" Target="https://www.google.co.uk/url?sa=i&amp;rct=j&amp;q=&amp;esrc=s&amp;source=images&amp;cd=&amp;ved=0ahUKEwjUk4Pl34fYAhXP66QKHT4YDvIQjxwIAw&amp;url=http://huntingtonoutdoor.com/2016/09/16/will-design-look-like-billboard/&amp;psig=AOvVaw0l12y1MzQFoXgeHRI8Ckhy&amp;ust=1513280605406756" TargetMode="External"/><Relationship Id="rId8" Type="http://schemas.openxmlformats.org/officeDocument/2006/relationships/hyperlink" Target="https://32414320wji53mwwch1u68ce-wpengine.netdna-ssl.com/wp-content/uploads/2013/04/python-logo-236x300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EEE &amp; CS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Specialist Team - Team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2" y="0"/>
            <a:ext cx="81626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633100" y="2036825"/>
            <a:ext cx="3877800" cy="86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3600"/>
              <a:t>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Stirring 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97500" y="1024500"/>
            <a:ext cx="7038900" cy="369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While testing the stirring: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 program causes the motor to begin at 0 RPM, and speeds up to the required speed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Changed the program to increase in faster increments by changing refresh rate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RPM causes the water to splash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Set an if condition that turns motor off as safety measure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-GB" sz="1800"/>
              <a:t>For RPM to begin measuring, the photo - interrupter must complete two full cycles, as such, autocorrection begins a bit late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Heating testing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We put a thermometer in water and compared the values to the ones on the computer, and checked the system behaviour over time.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When the heater is turned off, it keeps heating the water for a little longer, which increases the temperature by about 1-2°C.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Making it less accurate, since we want the temperature to be of a specific value when it's not.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Turned heater off 1°C below the required temperature, so that when it continues to heat up it doesn't go beyond the set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Shape 217"/>
          <p:cNvGraphicFramePr/>
          <p:nvPr/>
        </p:nvGraphicFramePr>
        <p:xfrm>
          <a:off x="1858475" y="118125"/>
          <a:ext cx="7239000" cy="4907250"/>
        </p:xfrm>
        <a:graphic>
          <a:graphicData uri="http://schemas.openxmlformats.org/drawingml/2006/table">
            <a:tbl>
              <a:tblPr>
                <a:noFill/>
                <a:tableStyleId>{8AA0FE37-D5A6-432E-97F9-8DC9C615A6E5}</a:tableStyleId>
              </a:tblPr>
              <a:tblGrid>
                <a:gridCol w="2413000"/>
                <a:gridCol w="2413000"/>
                <a:gridCol w="2413000"/>
              </a:tblGrid>
              <a:tr h="267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voltage (mV)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pH at 25°C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ph at 35°C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13.88015786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13.65308994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12.16011839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11.98981746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10.44007893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10.32654497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8.720039464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8.663272485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7.478472464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7.346789341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-100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7.134788246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7.045567789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6.448675383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6.886543358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4.986437943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6.019903671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300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2.444685933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3.478151661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1.033465728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500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0" y="1470975"/>
            <a:ext cx="1743900" cy="6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>
                <a:solidFill>
                  <a:srgbClr val="F3F3F3"/>
                </a:solidFill>
              </a:rPr>
              <a:t>pH system testing</a:t>
            </a:r>
            <a:r>
              <a:rPr lang="en-GB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500" y="152401"/>
            <a:ext cx="253895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825" y="152400"/>
            <a:ext cx="558568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5396775" y="1509925"/>
            <a:ext cx="1344300" cy="6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35 degrees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352825" y="1880100"/>
            <a:ext cx="1140000" cy="2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4A86E8"/>
                </a:solidFill>
              </a:rPr>
              <a:t>25 degrees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38725" y="2114700"/>
            <a:ext cx="30555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3600"/>
              <a:t>Calibration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Why do we calibrate?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Values regarding the temperature is in voltage, which can be different from circuit to circuit.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That means we need a way to convert the values to degrees.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 Makes it clear for users.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Easily used in the processing of data (eg.creating graphs).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Heating Calibration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For calibration we measured the temperature of water using a thermometer and recorded the equivalent voltage (20 data points were sufficient). We repeated this process for different temperatures to get a more accurate result.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Then we used the sets of temperatures with its corresponding voltages to plot a graph and created a relationship between them, which can be used to convert voltages to temperature.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Stirring Calibration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297500" y="990150"/>
            <a:ext cx="7038900" cy="353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Test value were used to fit the stirring mechanism to the appropriate specifications.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Since RPM had to be in range of 500 - 1500, once we found a maximum comfortably above, we stopped.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Max value</a:t>
            </a:r>
            <a:r>
              <a:rPr lang="en-GB" sz="1800">
                <a:solidFill>
                  <a:srgbClr val="FFFFFF"/>
                </a:solidFill>
              </a:rPr>
              <a:t>: ≈ </a:t>
            </a:r>
            <a:r>
              <a:rPr lang="en-GB" sz="1800"/>
              <a:t>3700 RPM (limited by code)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Then, 8 - bit output to transistor was mapped linearly to this (0 - 128)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Assuming that output RPM is directly proportional to PWM value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Proved problematic, as a small change in output corresponded to large change in RPM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Outline: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2107800" y="1307850"/>
            <a:ext cx="48162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Introduction: What we needed to create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The requirements of the systems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Design of Systems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Testing the systems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SzPts val="1800"/>
              <a:buChar char="-"/>
            </a:pPr>
            <a:r>
              <a:rPr lang="en-GB" sz="1800"/>
              <a:t>Calibration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Stirring Calibration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0" y="1647725"/>
            <a:ext cx="3227400" cy="318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Maximum RPM at 3V (transistor max set to 128)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3700 RPM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-GB" sz="1800"/>
              <a:t>Assuming RPM is directly proportional to transistor gate value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850" y="1445325"/>
            <a:ext cx="5504400" cy="3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pH Calibration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284600" cy="354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For calibration we measured the pH for previously known liquids, such as water and vinegar to check whether the circuit and code were accurate.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We then recorded the equivalent voltage for different pH values (10 data points were sufficient).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We repeated this process for different  to get a more accurate result.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Then we used the sets of pH with its corresponding voltages to plot a graph and create a formula which can be used to understand the trend.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User-Interface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967250" y="1307850"/>
            <a:ext cx="2072400" cy="38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Blueprint Visual Scripting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9515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068" y="1449724"/>
            <a:ext cx="3146851" cy="31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225" y="2041300"/>
            <a:ext cx="4088452" cy="255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6" y="3824601"/>
            <a:ext cx="1214575" cy="15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6151" y="702425"/>
            <a:ext cx="990249" cy="11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User-Interface 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2286000" y="1602175"/>
            <a:ext cx="3610500" cy="39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/>
          <p:nvPr/>
        </p:nvCxnSpPr>
        <p:spPr>
          <a:xfrm>
            <a:off x="2286000" y="2649200"/>
            <a:ext cx="3247500" cy="1143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9" name="Shape 279"/>
          <p:cNvSpPr/>
          <p:nvPr/>
        </p:nvSpPr>
        <p:spPr>
          <a:xfrm>
            <a:off x="630275" y="1709175"/>
            <a:ext cx="1815900" cy="12897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736375" y="1335275"/>
            <a:ext cx="1880100" cy="9615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266350" y="3375600"/>
            <a:ext cx="2168400" cy="1089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280" grpId="0" animBg="1"/>
      <p:bldP spid="2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User-Interface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81775" y="1720450"/>
            <a:ext cx="1353600" cy="60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No code lines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955" y="1405425"/>
            <a:ext cx="1007850" cy="12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81775" y="3838825"/>
            <a:ext cx="2051100" cy="35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lt1"/>
                </a:solidFill>
              </a:rPr>
              <a:t>Easy to understand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875" y="3333081"/>
            <a:ext cx="1007850" cy="107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5799150" y="1307850"/>
            <a:ext cx="1719900" cy="5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lt1"/>
                </a:solidFill>
              </a:rPr>
              <a:t>Combine easily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825" y="2321350"/>
            <a:ext cx="2734426" cy="16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2051" y="3092038"/>
            <a:ext cx="2591573" cy="1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291" grpId="0"/>
      <p:bldP spid="2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Conclusion: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70450" y="1495574"/>
            <a:ext cx="7038900" cy="315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We met the most of the required specifications of the bioreactor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Stirring had trouble staying withi</a:t>
            </a:r>
            <a:r>
              <a:rPr lang="en-GB" sz="1800">
                <a:solidFill>
                  <a:srgbClr val="FFFFFF"/>
                </a:solidFill>
              </a:rPr>
              <a:t>n ± 20, in actuality was close to ± 40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Heating (heating did not stop at the correct point 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pH ( offset not done properly)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 UI  (full implementation of systems was problematic) - Processing -&gt; Unreal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Pictures references: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297500" y="1114375"/>
            <a:ext cx="7038900" cy="3576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https://www.unrealengine.com/download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https://processing.org/download/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http://cliparting.com/free-thumbs-up-clipart-9655/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5"/>
              </a:rPr>
              <a:t>https://layoutvr.github.io/learn/core_2.html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http://www.clker.com/clipart-28689.html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6"/>
              </a:rPr>
              <a:t>http://www.bbc.co.uk/news/technology-39114101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7"/>
              </a:rPr>
              <a:t>https://www.google.co.uk/url?sa=i&amp;rct=j&amp;q=&amp;esrc=s&amp;source=images&amp;cd=&amp;ved=0ahUKEwjUk4Pl34fYAhXP66QKHT4YDvIQjxwIAw&amp;url=http%3A%2F%2Fhuntingtonoutdoor.com%2F2016%2F09%2F16%2Fwill-design-look-like-billboard%2F&amp;psig=AOvVaw0l12y1MzQFoXgeHRI8Ckhy&amp;ust=1513280605406756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u="sng">
                <a:solidFill>
                  <a:schemeClr val="hlink"/>
                </a:solidFill>
                <a:hlinkClick r:id="rId8"/>
              </a:rPr>
              <a:t>https://32414320wji53mwwch1u68ce-wpengine.netdna-ssl.com/wp-content/uploads/2013/04/python-logo-236x300.png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/>
              <a:t>https://github.com/isocpp/logos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267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Introduction: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973725"/>
            <a:ext cx="7038900" cy="408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The Goal was to create bioreac</a:t>
            </a:r>
            <a:r>
              <a:rPr lang="en-GB" sz="1800">
                <a:solidFill>
                  <a:srgbClr val="FFFFFF"/>
                </a:solidFill>
              </a:rPr>
              <a:t>tor control systems to ensure the consistency of production: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Bioreactor: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-	A vessel which supports a biologically active environment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- 	Used to grow yeast cells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800"/>
              <a:t>Needed to maintain stable: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Temperature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pH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-GB" sz="1800"/>
              <a:t>Stirring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Requirements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/>
              <a:t>Subsystem Requirements: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Stirring (500 - 1500 ±20 RPM)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Heating (25-35°C to within ±0.5°C)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Ph (sensing range 3 - 7, optimum 5)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UI and Integration (Suitable for user)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-GB" sz="1800"/>
              <a:t>Data logging, monitoring and set point adjustment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25675" y="35940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Designing the systems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38325" y="1521700"/>
            <a:ext cx="2448300" cy="317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Assignment of Roles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-GB" sz="1800"/>
              <a:t>Block diagrams for each separate subsystem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115399" y="222387"/>
            <a:ext cx="4209876" cy="56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02750" y="2448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Heating Block Diagram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02" y="1123387"/>
            <a:ext cx="8502798" cy="37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Heating Circuit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Sensor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Thermistor and resistor in series to create a voltage divider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6V supply from battery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Actuator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Transistor to control the flow of current to the heater.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Signal from microprocessor closes/opens gate of transistor to turn the heater on/off.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12V supply from battery so resistor is used in series, means actual supply to heater is 10V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pH Block Diagram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l="11386" t="7222" r="27785" b="5858"/>
          <a:stretch/>
        </p:blipFill>
        <p:spPr>
          <a:xfrm rot="5400000">
            <a:off x="2512600" y="-513351"/>
            <a:ext cx="3341324" cy="72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17575" y="500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Stirring Block Diagram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117575" y="1562925"/>
            <a:ext cx="28953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Elements: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3V DC Motor (max current 1A)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Photo - Interrupter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-"/>
            </a:pPr>
            <a:r>
              <a:rPr lang="en-GB" sz="1800"/>
              <a:t>Battery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750" y="615000"/>
            <a:ext cx="6216150" cy="39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Macintosh PowerPoint</Application>
  <PresentationFormat>On-screen Show (16:9)</PresentationFormat>
  <Paragraphs>147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Montserrat</vt:lpstr>
      <vt:lpstr>Lato</vt:lpstr>
      <vt:lpstr>Focus</vt:lpstr>
      <vt:lpstr>EEE &amp; CS </vt:lpstr>
      <vt:lpstr>Outline:</vt:lpstr>
      <vt:lpstr>Introduction:</vt:lpstr>
      <vt:lpstr>Requirements</vt:lpstr>
      <vt:lpstr>Designing the systems</vt:lpstr>
      <vt:lpstr>Heating Block Diagram</vt:lpstr>
      <vt:lpstr>Heating Circuit</vt:lpstr>
      <vt:lpstr>pH Block Diagram</vt:lpstr>
      <vt:lpstr>Stirring Block Diagram</vt:lpstr>
      <vt:lpstr>PowerPoint Presentation</vt:lpstr>
      <vt:lpstr>System Testing</vt:lpstr>
      <vt:lpstr>Stirring Testing</vt:lpstr>
      <vt:lpstr>Heating testing</vt:lpstr>
      <vt:lpstr>PowerPoint Presentation</vt:lpstr>
      <vt:lpstr>PowerPoint Presentation</vt:lpstr>
      <vt:lpstr>Calibration</vt:lpstr>
      <vt:lpstr>Why do we calibrate?</vt:lpstr>
      <vt:lpstr>Heating Calibration</vt:lpstr>
      <vt:lpstr>Stirring Calibration</vt:lpstr>
      <vt:lpstr>Stirring Calibration</vt:lpstr>
      <vt:lpstr>pH Calibration</vt:lpstr>
      <vt:lpstr>User-Interface</vt:lpstr>
      <vt:lpstr>User-Interface </vt:lpstr>
      <vt:lpstr>User-Interface</vt:lpstr>
      <vt:lpstr>Conclusion:</vt:lpstr>
      <vt:lpstr>Pictures references: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&amp; CS </dc:title>
  <cp:lastModifiedBy>Felipe Calderon</cp:lastModifiedBy>
  <cp:revision>1</cp:revision>
  <dcterms:modified xsi:type="dcterms:W3CDTF">2017-12-14T02:44:37Z</dcterms:modified>
</cp:coreProperties>
</file>