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78" r:id="rId1"/>
  </p:sldMasterIdLst>
  <p:notesMasterIdLst>
    <p:notesMasterId r:id="rId14"/>
  </p:notesMasterIdLst>
  <p:sldIdLst>
    <p:sldId id="256" r:id="rId2"/>
    <p:sldId id="296" r:id="rId3"/>
    <p:sldId id="278" r:id="rId4"/>
    <p:sldId id="281" r:id="rId5"/>
    <p:sldId id="262" r:id="rId6"/>
    <p:sldId id="282" r:id="rId7"/>
    <p:sldId id="283" r:id="rId8"/>
    <p:sldId id="284" r:id="rId9"/>
    <p:sldId id="285" r:id="rId10"/>
    <p:sldId id="293" r:id="rId11"/>
    <p:sldId id="295" r:id="rId12"/>
    <p:sldId id="294" r:id="rId13"/>
  </p:sldIdLst>
  <p:sldSz cx="10693400" cy="7556500"/>
  <p:notesSz cx="10693400" cy="7556500"/>
  <p:defaultTextStyle>
    <a:defPPr>
      <a:defRPr lang="en-US"/>
    </a:defPPr>
    <a:lvl1pPr marL="0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55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67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78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89" algn="l" defTabSz="9142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7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54715-A569-4CB8-A580-2F5C140249BC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E6849-2BFB-4E43-99F4-125E77677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94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6849-2BFB-4E43-99F4-125E7767753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51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7413"/>
            <a:ext cx="9089390" cy="1619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2016"/>
            <a:ext cx="7485380" cy="1931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3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6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7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9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3">
              <a:spcBef>
                <a:spcPts val="55"/>
              </a:spcBef>
            </a:pPr>
            <a:fld id="{81D60167-4931-47E6-BA6A-407CBD079E47}" type="slidenum">
              <a:rPr lang="en-IN" spc="-95" smtClean="0"/>
              <a:pPr marL="38093">
                <a:spcBef>
                  <a:spcPts val="55"/>
                </a:spcBef>
              </a:pPr>
              <a:t>‹#›</a:t>
            </a:fld>
            <a:endParaRPr lang="en-IN" spc="-95" dirty="0"/>
          </a:p>
        </p:txBody>
      </p:sp>
    </p:spTree>
    <p:extLst>
      <p:ext uri="{BB962C8B-B14F-4D97-AF65-F5344CB8AC3E}">
        <p14:creationId xmlns:p14="http://schemas.microsoft.com/office/powerpoint/2010/main" val="62757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3">
              <a:spcBef>
                <a:spcPts val="55"/>
              </a:spcBef>
            </a:pPr>
            <a:fld id="{81D60167-4931-47E6-BA6A-407CBD079E47}" type="slidenum">
              <a:rPr lang="en-IN" spc="-95" smtClean="0"/>
              <a:pPr marL="38093">
                <a:spcBef>
                  <a:spcPts val="55"/>
                </a:spcBef>
              </a:pPr>
              <a:t>‹#›</a:t>
            </a:fld>
            <a:endParaRPr lang="en-IN" spc="-95" dirty="0"/>
          </a:p>
        </p:txBody>
      </p:sp>
    </p:spTree>
    <p:extLst>
      <p:ext uri="{BB962C8B-B14F-4D97-AF65-F5344CB8AC3E}">
        <p14:creationId xmlns:p14="http://schemas.microsoft.com/office/powerpoint/2010/main" val="40121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112" y="334099"/>
            <a:ext cx="2812588" cy="7103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639" y="334099"/>
            <a:ext cx="8263250" cy="7103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3">
              <a:spcBef>
                <a:spcPts val="55"/>
              </a:spcBef>
            </a:pPr>
            <a:fld id="{81D60167-4931-47E6-BA6A-407CBD079E47}" type="slidenum">
              <a:rPr lang="en-IN" spc="-95" smtClean="0"/>
              <a:pPr marL="38093">
                <a:spcBef>
                  <a:spcPts val="55"/>
                </a:spcBef>
              </a:pPr>
              <a:t>‹#›</a:t>
            </a:fld>
            <a:endParaRPr lang="en-IN" spc="-95" dirty="0"/>
          </a:p>
        </p:txBody>
      </p:sp>
    </p:spTree>
    <p:extLst>
      <p:ext uri="{BB962C8B-B14F-4D97-AF65-F5344CB8AC3E}">
        <p14:creationId xmlns:p14="http://schemas.microsoft.com/office/powerpoint/2010/main" val="187633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3">
              <a:spcBef>
                <a:spcPts val="55"/>
              </a:spcBef>
            </a:pPr>
            <a:fld id="{81D60167-4931-47E6-BA6A-407CBD079E47}" type="slidenum">
              <a:rPr lang="en-IN" spc="-95" smtClean="0"/>
              <a:pPr marL="38093">
                <a:spcBef>
                  <a:spcPts val="55"/>
                </a:spcBef>
              </a:pPr>
              <a:t>‹#›</a:t>
            </a:fld>
            <a:endParaRPr lang="en-IN" spc="-95" dirty="0"/>
          </a:p>
        </p:txBody>
      </p:sp>
    </p:spTree>
    <p:extLst>
      <p:ext uri="{BB962C8B-B14F-4D97-AF65-F5344CB8AC3E}">
        <p14:creationId xmlns:p14="http://schemas.microsoft.com/office/powerpoint/2010/main" val="299926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5754"/>
            <a:ext cx="9089390" cy="150080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2770"/>
            <a:ext cx="9089390" cy="165298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29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5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3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1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6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7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490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03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3">
              <a:spcBef>
                <a:spcPts val="55"/>
              </a:spcBef>
            </a:pPr>
            <a:fld id="{81D60167-4931-47E6-BA6A-407CBD079E47}" type="slidenum">
              <a:rPr lang="en-IN" spc="-95" smtClean="0"/>
              <a:pPr marL="38093">
                <a:spcBef>
                  <a:spcPts val="55"/>
                </a:spcBef>
              </a:pPr>
              <a:t>‹#›</a:t>
            </a:fld>
            <a:endParaRPr lang="en-IN" spc="-95" dirty="0"/>
          </a:p>
        </p:txBody>
      </p:sp>
    </p:spTree>
    <p:extLst>
      <p:ext uri="{BB962C8B-B14F-4D97-AF65-F5344CB8AC3E}">
        <p14:creationId xmlns:p14="http://schemas.microsoft.com/office/powerpoint/2010/main" val="393431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639" y="1943353"/>
            <a:ext cx="5537918" cy="549420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83" y="1943353"/>
            <a:ext cx="5537919" cy="549420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3">
              <a:spcBef>
                <a:spcPts val="55"/>
              </a:spcBef>
            </a:pPr>
            <a:fld id="{81D60167-4931-47E6-BA6A-407CBD079E47}" type="slidenum">
              <a:rPr lang="en-IN" spc="-95" smtClean="0"/>
              <a:pPr marL="38093">
                <a:spcBef>
                  <a:spcPts val="55"/>
                </a:spcBef>
              </a:pPr>
              <a:t>‹#›</a:t>
            </a:fld>
            <a:endParaRPr lang="en-IN" spc="-95" dirty="0"/>
          </a:p>
        </p:txBody>
      </p:sp>
    </p:spTree>
    <p:extLst>
      <p:ext uri="{BB962C8B-B14F-4D97-AF65-F5344CB8AC3E}">
        <p14:creationId xmlns:p14="http://schemas.microsoft.com/office/powerpoint/2010/main" val="17692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610"/>
            <a:ext cx="96240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1467"/>
            <a:ext cx="4724775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291" indent="0">
              <a:buNone/>
              <a:defRPr sz="2300" b="1"/>
            </a:lvl2pPr>
            <a:lvl3pPr marL="1042579" indent="0">
              <a:buNone/>
              <a:defRPr sz="2100" b="1"/>
            </a:lvl3pPr>
            <a:lvl4pPr marL="1563869" indent="0">
              <a:buNone/>
              <a:defRPr sz="1800" b="1"/>
            </a:lvl4pPr>
            <a:lvl5pPr marL="2085159" indent="0">
              <a:buNone/>
              <a:defRPr sz="1800" b="1"/>
            </a:lvl5pPr>
            <a:lvl6pPr marL="2606447" indent="0">
              <a:buNone/>
              <a:defRPr sz="1800" b="1"/>
            </a:lvl6pPr>
            <a:lvl7pPr marL="3127736" indent="0">
              <a:buNone/>
              <a:defRPr sz="1800" b="1"/>
            </a:lvl7pPr>
            <a:lvl8pPr marL="3649026" indent="0">
              <a:buNone/>
              <a:defRPr sz="1800" b="1"/>
            </a:lvl8pPr>
            <a:lvl9pPr marL="41703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6390"/>
            <a:ext cx="4724775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102" y="1691467"/>
            <a:ext cx="4726631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291" indent="0">
              <a:buNone/>
              <a:defRPr sz="2300" b="1"/>
            </a:lvl2pPr>
            <a:lvl3pPr marL="1042579" indent="0">
              <a:buNone/>
              <a:defRPr sz="2100" b="1"/>
            </a:lvl3pPr>
            <a:lvl4pPr marL="1563869" indent="0">
              <a:buNone/>
              <a:defRPr sz="1800" b="1"/>
            </a:lvl4pPr>
            <a:lvl5pPr marL="2085159" indent="0">
              <a:buNone/>
              <a:defRPr sz="1800" b="1"/>
            </a:lvl5pPr>
            <a:lvl6pPr marL="2606447" indent="0">
              <a:buNone/>
              <a:defRPr sz="1800" b="1"/>
            </a:lvl6pPr>
            <a:lvl7pPr marL="3127736" indent="0">
              <a:buNone/>
              <a:defRPr sz="1800" b="1"/>
            </a:lvl7pPr>
            <a:lvl8pPr marL="3649026" indent="0">
              <a:buNone/>
              <a:defRPr sz="1800" b="1"/>
            </a:lvl8pPr>
            <a:lvl9pPr marL="41703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102" y="2396390"/>
            <a:ext cx="4726631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3">
              <a:spcBef>
                <a:spcPts val="55"/>
              </a:spcBef>
            </a:pPr>
            <a:fld id="{81D60167-4931-47E6-BA6A-407CBD079E47}" type="slidenum">
              <a:rPr lang="en-IN" spc="-95" smtClean="0"/>
              <a:pPr marL="38093">
                <a:spcBef>
                  <a:spcPts val="55"/>
                </a:spcBef>
              </a:pPr>
              <a:t>‹#›</a:t>
            </a:fld>
            <a:endParaRPr lang="en-IN" spc="-95" dirty="0"/>
          </a:p>
        </p:txBody>
      </p:sp>
    </p:spTree>
    <p:extLst>
      <p:ext uri="{BB962C8B-B14F-4D97-AF65-F5344CB8AC3E}">
        <p14:creationId xmlns:p14="http://schemas.microsoft.com/office/powerpoint/2010/main" val="299743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3">
              <a:spcBef>
                <a:spcPts val="55"/>
              </a:spcBef>
            </a:pPr>
            <a:fld id="{81D60167-4931-47E6-BA6A-407CBD079E47}" type="slidenum">
              <a:rPr lang="en-IN" spc="-95" smtClean="0"/>
              <a:pPr marL="38093">
                <a:spcBef>
                  <a:spcPts val="55"/>
                </a:spcBef>
              </a:pPr>
              <a:t>‹#›</a:t>
            </a:fld>
            <a:endParaRPr lang="en-IN" spc="-95" dirty="0"/>
          </a:p>
        </p:txBody>
      </p:sp>
    </p:spTree>
    <p:extLst>
      <p:ext uri="{BB962C8B-B14F-4D97-AF65-F5344CB8AC3E}">
        <p14:creationId xmlns:p14="http://schemas.microsoft.com/office/powerpoint/2010/main" val="149797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3">
              <a:spcBef>
                <a:spcPts val="55"/>
              </a:spcBef>
            </a:pPr>
            <a:fld id="{81D60167-4931-47E6-BA6A-407CBD079E47}" type="slidenum">
              <a:rPr lang="en-IN" spc="-95" smtClean="0"/>
              <a:pPr marL="38093">
                <a:spcBef>
                  <a:spcPts val="55"/>
                </a:spcBef>
              </a:pPr>
              <a:t>‹#›</a:t>
            </a:fld>
            <a:endParaRPr lang="en-IN" spc="-95" dirty="0"/>
          </a:p>
        </p:txBody>
      </p:sp>
    </p:spTree>
    <p:extLst>
      <p:ext uri="{BB962C8B-B14F-4D97-AF65-F5344CB8AC3E}">
        <p14:creationId xmlns:p14="http://schemas.microsoft.com/office/powerpoint/2010/main" val="36063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300863"/>
            <a:ext cx="3518055" cy="128040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0864"/>
            <a:ext cx="5977908" cy="644926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3" y="1581268"/>
            <a:ext cx="3518055" cy="5168856"/>
          </a:xfrm>
        </p:spPr>
        <p:txBody>
          <a:bodyPr/>
          <a:lstStyle>
            <a:lvl1pPr marL="0" indent="0">
              <a:buNone/>
              <a:defRPr sz="1600"/>
            </a:lvl1pPr>
            <a:lvl2pPr marL="521291" indent="0">
              <a:buNone/>
              <a:defRPr sz="1400"/>
            </a:lvl2pPr>
            <a:lvl3pPr marL="1042579" indent="0">
              <a:buNone/>
              <a:defRPr sz="1100"/>
            </a:lvl3pPr>
            <a:lvl4pPr marL="1563869" indent="0">
              <a:buNone/>
              <a:defRPr sz="1000"/>
            </a:lvl4pPr>
            <a:lvl5pPr marL="2085159" indent="0">
              <a:buNone/>
              <a:defRPr sz="1000"/>
            </a:lvl5pPr>
            <a:lvl6pPr marL="2606447" indent="0">
              <a:buNone/>
              <a:defRPr sz="1000"/>
            </a:lvl6pPr>
            <a:lvl7pPr marL="3127736" indent="0">
              <a:buNone/>
              <a:defRPr sz="1000"/>
            </a:lvl7pPr>
            <a:lvl8pPr marL="3649026" indent="0">
              <a:buNone/>
              <a:defRPr sz="1000"/>
            </a:lvl8pPr>
            <a:lvl9pPr marL="41703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3">
              <a:spcBef>
                <a:spcPts val="55"/>
              </a:spcBef>
            </a:pPr>
            <a:fld id="{81D60167-4931-47E6-BA6A-407CBD079E47}" type="slidenum">
              <a:rPr lang="en-IN" spc="-95" smtClean="0"/>
              <a:pPr marL="38093">
                <a:spcBef>
                  <a:spcPts val="55"/>
                </a:spcBef>
              </a:pPr>
              <a:t>‹#›</a:t>
            </a:fld>
            <a:endParaRPr lang="en-IN" spc="-95" dirty="0"/>
          </a:p>
        </p:txBody>
      </p:sp>
    </p:spTree>
    <p:extLst>
      <p:ext uri="{BB962C8B-B14F-4D97-AF65-F5344CB8AC3E}">
        <p14:creationId xmlns:p14="http://schemas.microsoft.com/office/powerpoint/2010/main" val="419519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89550"/>
            <a:ext cx="6416040" cy="62446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187"/>
            <a:ext cx="6416040" cy="4533900"/>
          </a:xfrm>
        </p:spPr>
        <p:txBody>
          <a:bodyPr/>
          <a:lstStyle>
            <a:lvl1pPr marL="0" indent="0">
              <a:buNone/>
              <a:defRPr sz="3600"/>
            </a:lvl1pPr>
            <a:lvl2pPr marL="521291" indent="0">
              <a:buNone/>
              <a:defRPr sz="3200"/>
            </a:lvl2pPr>
            <a:lvl3pPr marL="1042579" indent="0">
              <a:buNone/>
              <a:defRPr sz="2700"/>
            </a:lvl3pPr>
            <a:lvl4pPr marL="1563869" indent="0">
              <a:buNone/>
              <a:defRPr sz="2300"/>
            </a:lvl4pPr>
            <a:lvl5pPr marL="2085159" indent="0">
              <a:buNone/>
              <a:defRPr sz="2300"/>
            </a:lvl5pPr>
            <a:lvl6pPr marL="2606447" indent="0">
              <a:buNone/>
              <a:defRPr sz="2300"/>
            </a:lvl6pPr>
            <a:lvl7pPr marL="3127736" indent="0">
              <a:buNone/>
              <a:defRPr sz="2300"/>
            </a:lvl7pPr>
            <a:lvl8pPr marL="3649026" indent="0">
              <a:buNone/>
              <a:defRPr sz="2300"/>
            </a:lvl8pPr>
            <a:lvl9pPr marL="4170315" indent="0">
              <a:buNone/>
              <a:defRPr sz="23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4011"/>
            <a:ext cx="6416040" cy="886839"/>
          </a:xfrm>
        </p:spPr>
        <p:txBody>
          <a:bodyPr/>
          <a:lstStyle>
            <a:lvl1pPr marL="0" indent="0">
              <a:buNone/>
              <a:defRPr sz="1600"/>
            </a:lvl1pPr>
            <a:lvl2pPr marL="521291" indent="0">
              <a:buNone/>
              <a:defRPr sz="1400"/>
            </a:lvl2pPr>
            <a:lvl3pPr marL="1042579" indent="0">
              <a:buNone/>
              <a:defRPr sz="1100"/>
            </a:lvl3pPr>
            <a:lvl4pPr marL="1563869" indent="0">
              <a:buNone/>
              <a:defRPr sz="1000"/>
            </a:lvl4pPr>
            <a:lvl5pPr marL="2085159" indent="0">
              <a:buNone/>
              <a:defRPr sz="1000"/>
            </a:lvl5pPr>
            <a:lvl6pPr marL="2606447" indent="0">
              <a:buNone/>
              <a:defRPr sz="1000"/>
            </a:lvl6pPr>
            <a:lvl7pPr marL="3127736" indent="0">
              <a:buNone/>
              <a:defRPr sz="1000"/>
            </a:lvl7pPr>
            <a:lvl8pPr marL="3649026" indent="0">
              <a:buNone/>
              <a:defRPr sz="1000"/>
            </a:lvl8pPr>
            <a:lvl9pPr marL="41703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93">
              <a:spcBef>
                <a:spcPts val="55"/>
              </a:spcBef>
            </a:pPr>
            <a:fld id="{81D60167-4931-47E6-BA6A-407CBD079E47}" type="slidenum">
              <a:rPr lang="en-IN" spc="-95" smtClean="0"/>
              <a:pPr marL="38093">
                <a:spcBef>
                  <a:spcPts val="55"/>
                </a:spcBef>
              </a:pPr>
              <a:t>‹#›</a:t>
            </a:fld>
            <a:endParaRPr lang="en-IN" spc="-95" dirty="0"/>
          </a:p>
        </p:txBody>
      </p:sp>
    </p:spTree>
    <p:extLst>
      <p:ext uri="{BB962C8B-B14F-4D97-AF65-F5344CB8AC3E}">
        <p14:creationId xmlns:p14="http://schemas.microsoft.com/office/powerpoint/2010/main" val="6370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302610"/>
            <a:ext cx="9624060" cy="1259417"/>
          </a:xfrm>
          <a:prstGeom prst="rect">
            <a:avLst/>
          </a:prstGeom>
        </p:spPr>
        <p:txBody>
          <a:bodyPr vert="horz" lIns="104258" tIns="52128" rIns="104258" bIns="521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763186"/>
            <a:ext cx="9624060" cy="4986941"/>
          </a:xfrm>
          <a:prstGeom prst="rect">
            <a:avLst/>
          </a:prstGeom>
        </p:spPr>
        <p:txBody>
          <a:bodyPr vert="horz" lIns="104258" tIns="52128" rIns="104258" bIns="521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1" y="7003756"/>
            <a:ext cx="2495127" cy="402314"/>
          </a:xfrm>
          <a:prstGeom prst="rect">
            <a:avLst/>
          </a:prstGeom>
        </p:spPr>
        <p:txBody>
          <a:bodyPr vert="horz" lIns="104258" tIns="52128" rIns="104258" bIns="52128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581" y="7003756"/>
            <a:ext cx="3386243" cy="402314"/>
          </a:xfrm>
          <a:prstGeom prst="rect">
            <a:avLst/>
          </a:prstGeom>
        </p:spPr>
        <p:txBody>
          <a:bodyPr vert="horz" lIns="104258" tIns="52128" rIns="104258" bIns="52128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603" y="7003756"/>
            <a:ext cx="2495127" cy="402314"/>
          </a:xfrm>
          <a:prstGeom prst="rect">
            <a:avLst/>
          </a:prstGeom>
        </p:spPr>
        <p:txBody>
          <a:bodyPr vert="horz" lIns="104258" tIns="52128" rIns="104258" bIns="52128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093">
              <a:spcBef>
                <a:spcPts val="55"/>
              </a:spcBef>
            </a:pPr>
            <a:fld id="{81D60167-4931-47E6-BA6A-407CBD079E47}" type="slidenum">
              <a:rPr lang="en-IN" spc="-95" smtClean="0"/>
              <a:pPr marL="38093">
                <a:spcBef>
                  <a:spcPts val="55"/>
                </a:spcBef>
              </a:pPr>
              <a:t>‹#›</a:t>
            </a:fld>
            <a:endParaRPr lang="en-IN" spc="-95" dirty="0"/>
          </a:p>
        </p:txBody>
      </p:sp>
    </p:spTree>
    <p:extLst>
      <p:ext uri="{BB962C8B-B14F-4D97-AF65-F5344CB8AC3E}">
        <p14:creationId xmlns:p14="http://schemas.microsoft.com/office/powerpoint/2010/main" val="106346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ctr" defTabSz="1042579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0968" indent="-390968" algn="l" defTabSz="1042579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096" indent="-325805" algn="l" defTabSz="1042579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224" indent="-260644" algn="l" defTabSz="10425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4512" indent="-260644" algn="l" defTabSz="1042579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5803" indent="-260644" algn="l" defTabSz="1042579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093" indent="-260644" algn="l" defTabSz="1042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8382" indent="-260644" algn="l" defTabSz="1042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9672" indent="-260644" algn="l" defTabSz="1042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0960" indent="-260644" algn="l" defTabSz="1042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291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579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869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159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447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7736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026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315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guides/gs/spring-boot/" TargetMode="External"/><Relationship Id="rId2" Type="http://schemas.openxmlformats.org/officeDocument/2006/relationships/hyperlink" Target="http://www.w3schools.com/html/html_intro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pringboottutorial.com/" TargetMode="External"/><Relationship Id="rId4" Type="http://schemas.openxmlformats.org/officeDocument/2006/relationships/hyperlink" Target="http://spring.io/guides/tutorials%20/spring-boot-kotli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450" y="44450"/>
            <a:ext cx="10604500" cy="7411702"/>
            <a:chOff x="774237" y="1205344"/>
            <a:chExt cx="9144137" cy="5144795"/>
          </a:xfrm>
        </p:grpSpPr>
        <p:sp>
          <p:nvSpPr>
            <p:cNvPr id="3" name="object 3"/>
            <p:cNvSpPr/>
            <p:nvPr/>
          </p:nvSpPr>
          <p:spPr>
            <a:xfrm>
              <a:off x="774237" y="1205344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3992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9143992" y="5143500"/>
                  </a:lnTo>
                  <a:lnTo>
                    <a:pt x="9143992" y="0"/>
                  </a:lnTo>
                  <a:close/>
                </a:path>
              </a:pathLst>
            </a:custGeom>
            <a:solidFill>
              <a:srgbClr val="4143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737149" y="5969774"/>
              <a:ext cx="2181225" cy="380365"/>
            </a:xfrm>
            <a:custGeom>
              <a:avLst/>
              <a:gdLst/>
              <a:ahLst/>
              <a:cxnLst/>
              <a:rect l="l" t="t" r="r" b="b"/>
              <a:pathLst>
                <a:path w="2181225" h="380364">
                  <a:moveTo>
                    <a:pt x="2181094" y="380288"/>
                  </a:moveTo>
                  <a:lnTo>
                    <a:pt x="0" y="380288"/>
                  </a:lnTo>
                  <a:lnTo>
                    <a:pt x="0" y="95072"/>
                  </a:lnTo>
                  <a:lnTo>
                    <a:pt x="10038" y="58157"/>
                  </a:lnTo>
                  <a:lnTo>
                    <a:pt x="37371" y="27927"/>
                  </a:lnTo>
                  <a:lnTo>
                    <a:pt x="77823" y="7501"/>
                  </a:lnTo>
                  <a:lnTo>
                    <a:pt x="127220" y="0"/>
                  </a:lnTo>
                  <a:lnTo>
                    <a:pt x="2181094" y="0"/>
                  </a:lnTo>
                </a:path>
              </a:pathLst>
            </a:custGeom>
            <a:ln w="9602">
              <a:solidFill>
                <a:srgbClr val="4344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7500" y="5511008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solidFill>
                  <a:schemeClr val="bg1"/>
                </a:solidFill>
              </a:rPr>
              <a:t>Presented by</a:t>
            </a:r>
            <a:r>
              <a:rPr lang="en-IN" i="1" dirty="0" smtClean="0">
                <a:solidFill>
                  <a:schemeClr val="bg1"/>
                </a:solidFill>
              </a:rPr>
              <a:t>:- SUBHAM SARKAR</a:t>
            </a:r>
          </a:p>
          <a:p>
            <a:r>
              <a:rPr lang="en-IN" sz="2000" i="1" dirty="0" smtClean="0">
                <a:solidFill>
                  <a:schemeClr val="bg1"/>
                </a:solidFill>
              </a:rPr>
              <a:t>Roll no</a:t>
            </a:r>
            <a:r>
              <a:rPr lang="en-IN" i="1" dirty="0" smtClean="0">
                <a:solidFill>
                  <a:schemeClr val="bg1"/>
                </a:solidFill>
              </a:rPr>
              <a:t>:-  2636, UG, BCA</a:t>
            </a:r>
          </a:p>
          <a:p>
            <a:r>
              <a:rPr lang="en-IN" sz="2000" i="1" dirty="0" smtClean="0">
                <a:solidFill>
                  <a:schemeClr val="bg1"/>
                </a:solidFill>
              </a:rPr>
              <a:t>Registration no</a:t>
            </a:r>
            <a:r>
              <a:rPr lang="en-IN" i="1" dirty="0" smtClean="0">
                <a:solidFill>
                  <a:schemeClr val="bg1"/>
                </a:solidFill>
              </a:rPr>
              <a:t>:- 2018-1618</a:t>
            </a:r>
          </a:p>
          <a:p>
            <a:r>
              <a:rPr lang="en-IN" sz="2000" i="1" dirty="0">
                <a:solidFill>
                  <a:schemeClr val="bg1"/>
                </a:solidFill>
              </a:rPr>
              <a:t>SUBJECT: BCA ,  PAPER CODE: 605</a:t>
            </a:r>
            <a:endParaRPr lang="en-IN" sz="2000" i="1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DEPARTMENT OF COMPUTER SCIENCE AND APPLICATION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2573" y="5695674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Guided By:- </a:t>
            </a:r>
            <a:r>
              <a:rPr lang="en-IN" sz="2400" dirty="0" err="1" smtClean="0">
                <a:solidFill>
                  <a:schemeClr val="bg1"/>
                </a:solidFill>
              </a:rPr>
              <a:t>Santi</a:t>
            </a:r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dirty="0" err="1" smtClean="0">
                <a:solidFill>
                  <a:schemeClr val="bg1"/>
                </a:solidFill>
              </a:rPr>
              <a:t>pada</a:t>
            </a:r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dirty="0" err="1" smtClean="0">
                <a:solidFill>
                  <a:schemeClr val="bg1"/>
                </a:solidFill>
              </a:rPr>
              <a:t>Dua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(Assistant professor of Computer science &amp; Application Department)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3900" y="2730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MIDNAPORE COLLEGE(AUTONOMOUS)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44450"/>
            <a:ext cx="1219202" cy="12192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6100" y="1087210"/>
            <a:ext cx="8807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800" b="1" dirty="0" smtClean="0">
                <a:solidFill>
                  <a:srgbClr val="00B050"/>
                </a:solidFill>
              </a:rPr>
              <a:t>E-BOOKLIBRARY MANAGEMENT         </a:t>
            </a:r>
            <a:r>
              <a:rPr lang="en-IN" sz="4800" b="1" u="sng" dirty="0" smtClean="0">
                <a:solidFill>
                  <a:srgbClr val="00B050"/>
                </a:solidFill>
              </a:rPr>
              <a:t>SYSTEM</a:t>
            </a:r>
            <a:endParaRPr lang="en-IN" sz="4800" b="1" u="sng" dirty="0">
              <a:solidFill>
                <a:srgbClr val="00B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2603500"/>
            <a:ext cx="5791200" cy="2960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577850"/>
            <a:ext cx="9829800" cy="6705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93700" y="425450"/>
            <a:ext cx="9829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451100" y="596900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CONCLUSION &amp; FUTURE SCOPE</a:t>
            </a:r>
            <a:endParaRPr lang="en-IN" sz="3200" dirty="0"/>
          </a:p>
          <a:p>
            <a:endParaRPr lang="en-IN" sz="3200" b="1" u="sng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100" y="1263650"/>
            <a:ext cx="96012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This </a:t>
            </a:r>
            <a:r>
              <a:rPr lang="en-IN" sz="2400" dirty="0"/>
              <a:t>website provides a computerized version of library management system which will benefit the students.</a:t>
            </a:r>
          </a:p>
          <a:p>
            <a:r>
              <a:rPr lang="en-IN" sz="2400" dirty="0"/>
              <a:t> </a:t>
            </a:r>
          </a:p>
          <a:p>
            <a:r>
              <a:rPr lang="en-IN" sz="2400" dirty="0"/>
              <a:t>It makes entire process online where student can search books, and download book </a:t>
            </a:r>
            <a:r>
              <a:rPr lang="en-IN" sz="2400" dirty="0" err="1"/>
              <a:t>pdf</a:t>
            </a:r>
            <a:r>
              <a:rPr lang="en-IN" sz="2400" dirty="0"/>
              <a:t>. It also has a facility for users login where student can login and register </a:t>
            </a:r>
            <a:r>
              <a:rPr lang="en-IN" sz="2400" smtClean="0"/>
              <a:t>themselfs</a:t>
            </a:r>
            <a:r>
              <a:rPr lang="en-IN" sz="2400" dirty="0"/>
              <a:t>. It has a facility of admin login where admins can add lectures notes.</a:t>
            </a:r>
          </a:p>
          <a:p>
            <a:r>
              <a:rPr lang="en-IN" sz="2400" dirty="0"/>
              <a:t> </a:t>
            </a:r>
          </a:p>
          <a:p>
            <a:r>
              <a:rPr lang="en-IN" sz="2400" dirty="0"/>
              <a:t> </a:t>
            </a:r>
          </a:p>
          <a:p>
            <a:r>
              <a:rPr lang="en-IN" sz="2400" dirty="0"/>
              <a:t>There is a future scope of this facility that many more features such as online lectures video tutorials can be added by admins as well as online assignments submission facility , thus making it more interactive more user friendly and project which </a:t>
            </a:r>
            <a:r>
              <a:rPr lang="en-IN" sz="2400" dirty="0" err="1"/>
              <a:t>fulfills</a:t>
            </a:r>
            <a:r>
              <a:rPr lang="en-IN" sz="2400" dirty="0"/>
              <a:t> each users need in the best way possible.</a:t>
            </a:r>
          </a:p>
          <a:p>
            <a:r>
              <a:rPr lang="en-IN" sz="2800" dirty="0"/>
              <a:t> 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847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577850"/>
            <a:ext cx="9829800" cy="6705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93700" y="425450"/>
            <a:ext cx="9829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746500" y="9779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>
                <a:latin typeface="+mj-lt"/>
              </a:rPr>
              <a:t>References</a:t>
            </a:r>
            <a:endParaRPr lang="en-IN" sz="3200" b="1" u="sng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100" y="2635250"/>
            <a:ext cx="9601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itchFamily="2" charset="2"/>
              <a:buChar char="q"/>
            </a:pPr>
            <a:r>
              <a:rPr lang="en-IN" sz="2800" u="sng" dirty="0">
                <a:hlinkClick r:id="rId2"/>
              </a:rPr>
              <a:t>http://www.w3schools.com/html/html_intro.asp</a:t>
            </a:r>
            <a:endParaRPr lang="en-IN" sz="2800" dirty="0"/>
          </a:p>
          <a:p>
            <a:pPr marL="457200" lvl="0" indent="-457200">
              <a:buFont typeface="Wingdings" pitchFamily="2" charset="2"/>
              <a:buChar char="q"/>
            </a:pPr>
            <a:r>
              <a:rPr lang="en-IN" sz="2800" u="sng" dirty="0">
                <a:hlinkClick r:id="rId3"/>
              </a:rPr>
              <a:t>http://spring.io/guides/gs/spring-boot/</a:t>
            </a:r>
            <a:endParaRPr lang="en-IN" sz="2800" dirty="0"/>
          </a:p>
          <a:p>
            <a:pPr marL="457200" lvl="0" indent="-457200">
              <a:buFont typeface="Wingdings" pitchFamily="2" charset="2"/>
              <a:buChar char="q"/>
            </a:pPr>
            <a:r>
              <a:rPr lang="en-IN" sz="2800" u="sng" dirty="0">
                <a:hlinkClick r:id="rId4"/>
              </a:rPr>
              <a:t>http://spring.io/guides/tutorials /spring-boot-</a:t>
            </a:r>
            <a:r>
              <a:rPr lang="en-IN" sz="2800" u="sng" dirty="0" err="1">
                <a:hlinkClick r:id="rId4"/>
              </a:rPr>
              <a:t>kotlin</a:t>
            </a:r>
            <a:r>
              <a:rPr lang="en-IN" sz="2800" u="sng" dirty="0">
                <a:hlinkClick r:id="rId4"/>
              </a:rPr>
              <a:t>/</a:t>
            </a:r>
            <a:endParaRPr lang="en-IN" sz="2800" dirty="0"/>
          </a:p>
          <a:p>
            <a:pPr marL="457200" lvl="0" indent="-457200">
              <a:buFont typeface="Wingdings" pitchFamily="2" charset="2"/>
              <a:buChar char="q"/>
            </a:pPr>
            <a:r>
              <a:rPr lang="en-IN" sz="2800" u="sng" dirty="0">
                <a:hlinkClick r:id="rId5"/>
              </a:rPr>
              <a:t>http://www.springboottutorial.com/</a:t>
            </a:r>
            <a:endParaRPr lang="en-IN" sz="2800" dirty="0"/>
          </a:p>
          <a:p>
            <a:pPr marL="457200" indent="-457200">
              <a:buFont typeface="Wingdings" pitchFamily="2" charset="2"/>
              <a:buChar char="q"/>
            </a:pPr>
            <a:r>
              <a:rPr lang="en-IN" sz="2800" u="sng" dirty="0" smtClean="0"/>
              <a:t>https</a:t>
            </a:r>
            <a:r>
              <a:rPr lang="en-IN" sz="2800" u="sng" dirty="0"/>
              <a:t>://www.youtube.com/watch?v=729Pd-ZQ4uA&amp;list=PL0zysOflRCelmjxj-g4jLr3WKraSU_e8q</a:t>
            </a:r>
            <a:endParaRPr lang="en-IN" sz="2800" dirty="0"/>
          </a:p>
          <a:p>
            <a:pPr marL="457200" lvl="0" indent="-457200">
              <a:buFont typeface="Wingdings" pitchFamily="2" charset="2"/>
              <a:buChar char="q"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874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3700" y="577850"/>
            <a:ext cx="9829800" cy="6705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93700" y="425450"/>
            <a:ext cx="9829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9" y="577850"/>
            <a:ext cx="982980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300" y="730250"/>
            <a:ext cx="10210800" cy="6477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41300" y="577850"/>
            <a:ext cx="10210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127500" y="7493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INDEX</a:t>
            </a:r>
            <a:endParaRPr lang="en-IN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3700" y="1882715"/>
            <a:ext cx="853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2000" b="1" dirty="0"/>
              <a:t>INTRODUCTION OF E-BOOKLIBRARY MANAGEMENT SYSTEM  </a:t>
            </a:r>
            <a:r>
              <a:rPr lang="en-IN" sz="2000" b="1" dirty="0" smtClean="0"/>
              <a:t>PROJECT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000" b="1" dirty="0" smtClean="0"/>
              <a:t>HOME PAGE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000" b="1" dirty="0"/>
              <a:t>USER REGISTRATION </a:t>
            </a:r>
            <a:r>
              <a:rPr lang="en-IN" sz="2000" b="1" dirty="0" smtClean="0"/>
              <a:t>PAGE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000" b="1" dirty="0"/>
              <a:t>USER LOG IN </a:t>
            </a:r>
            <a:r>
              <a:rPr lang="en-IN" sz="2000" b="1" dirty="0" smtClean="0"/>
              <a:t>PAGE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000" b="1" dirty="0"/>
              <a:t>User home page and computer book related </a:t>
            </a:r>
            <a:r>
              <a:rPr lang="en-IN" sz="2000" b="1" dirty="0" smtClean="0"/>
              <a:t>page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000" b="1" dirty="0"/>
              <a:t>USER SEARCH &amp;  USER ALL BOOKS </a:t>
            </a:r>
            <a:r>
              <a:rPr lang="en-IN" sz="2000" b="1" dirty="0" smtClean="0"/>
              <a:t>SECTION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000" b="1" dirty="0"/>
              <a:t>ADMIN HOMEPAGE &amp; ADMIN BOOK UPLOAD, DOWNLOAD, DELETE, EDIT &amp; PREVIEW </a:t>
            </a:r>
            <a:r>
              <a:rPr lang="en-IN" sz="2000" b="1" dirty="0" smtClean="0"/>
              <a:t>PAGE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000" b="1" dirty="0"/>
              <a:t>CONCLUSION &amp; FUTURE </a:t>
            </a:r>
            <a:r>
              <a:rPr lang="en-IN" sz="2000" b="1" dirty="0" smtClean="0"/>
              <a:t>SCOPE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000" b="1" dirty="0" smtClean="0"/>
              <a:t>THANK YOU PAGE</a:t>
            </a:r>
            <a:endParaRPr lang="en-IN" sz="2000" dirty="0"/>
          </a:p>
          <a:p>
            <a:pPr marL="285750" indent="-285750">
              <a:buFont typeface="Wingdings" pitchFamily="2" charset="2"/>
              <a:buChar char="v"/>
            </a:pPr>
            <a:endParaRPr lang="en-IN" sz="2000" b="1" dirty="0"/>
          </a:p>
          <a:p>
            <a:pPr marL="285750" indent="-285750">
              <a:buFont typeface="Wingdings" pitchFamily="2" charset="2"/>
              <a:buChar char="v"/>
            </a:pPr>
            <a:endParaRPr lang="en-IN" sz="2000" b="1" dirty="0"/>
          </a:p>
          <a:p>
            <a:pPr marL="285750" indent="-285750">
              <a:buFont typeface="Wingdings" pitchFamily="2" charset="2"/>
              <a:buChar char="v"/>
            </a:pPr>
            <a:endParaRPr lang="en-IN" sz="2000" b="1" dirty="0"/>
          </a:p>
          <a:p>
            <a:pPr marL="285750" indent="-285750">
              <a:buFont typeface="Wingdings" pitchFamily="2" charset="2"/>
              <a:buChar char="v"/>
            </a:pPr>
            <a:endParaRPr lang="en-IN" sz="2000" b="1" dirty="0"/>
          </a:p>
          <a:p>
            <a:pPr marL="285750" indent="-285750">
              <a:buFont typeface="Wingdings" pitchFamily="2" charset="2"/>
              <a:buChar char="v"/>
            </a:pPr>
            <a:endParaRPr lang="en-IN" sz="2000" b="1" dirty="0"/>
          </a:p>
          <a:p>
            <a:pPr marL="285750" indent="-285750">
              <a:buFont typeface="Wingdings" pitchFamily="2" charset="2"/>
              <a:buChar char="v"/>
            </a:pPr>
            <a:endParaRPr lang="en-IN" sz="2000" b="1" dirty="0" smtClean="0"/>
          </a:p>
          <a:p>
            <a:pPr marL="285750" indent="-285750">
              <a:buFont typeface="Wingdings" pitchFamily="2" charset="2"/>
              <a:buChar char="v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701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900" y="120650"/>
            <a:ext cx="10439400" cy="7315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2" tIns="45715" rIns="91432" bIns="45715"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8900" y="273050"/>
            <a:ext cx="10604500" cy="8756233"/>
          </a:xfrm>
          <a:prstGeom prst="rect">
            <a:avLst/>
          </a:prstGeom>
          <a:noFill/>
        </p:spPr>
        <p:txBody>
          <a:bodyPr wrap="square" lIns="91432" tIns="45715" rIns="91432" bIns="45715" rtlCol="0">
            <a:spAutoFit/>
          </a:bodyPr>
          <a:lstStyle/>
          <a:p>
            <a:r>
              <a:rPr lang="en-IN" b="1" dirty="0"/>
              <a:t> </a:t>
            </a:r>
            <a:r>
              <a:rPr lang="en-IN" b="1" dirty="0" smtClean="0"/>
              <a:t> </a:t>
            </a:r>
            <a:r>
              <a:rPr lang="en-IN" sz="2100" b="1" dirty="0"/>
              <a:t> </a:t>
            </a:r>
            <a:r>
              <a:rPr lang="en-IN" sz="2100" b="1" dirty="0" smtClean="0"/>
              <a:t>INTRODUCTION OF E-BOOKLIBRARY MANAGEMENT SYSTEM  PROJECT</a:t>
            </a:r>
            <a:endParaRPr lang="en-IN" sz="2100" b="1" dirty="0"/>
          </a:p>
          <a:p>
            <a:r>
              <a:rPr lang="en-US" dirty="0" smtClean="0"/>
              <a:t>     </a:t>
            </a:r>
          </a:p>
          <a:p>
            <a:r>
              <a:rPr lang="en-IN" dirty="0"/>
              <a:t>E-</a:t>
            </a:r>
            <a:r>
              <a:rPr lang="en-IN" dirty="0" err="1"/>
              <a:t>Booklibrary</a:t>
            </a:r>
            <a:r>
              <a:rPr lang="en-IN" dirty="0"/>
              <a:t> Management System is an application which refers to library systems </a:t>
            </a:r>
            <a:r>
              <a:rPr lang="en-IN" dirty="0" smtClean="0"/>
              <a:t>. </a:t>
            </a:r>
            <a:r>
              <a:rPr lang="en-IN" dirty="0"/>
              <a:t>It is used by </a:t>
            </a:r>
            <a:r>
              <a:rPr lang="en-IN" dirty="0" smtClean="0"/>
              <a:t> the </a:t>
            </a:r>
            <a:r>
              <a:rPr lang="en-IN" dirty="0"/>
              <a:t>admin of the website to manage the library using a computerized system where </a:t>
            </a:r>
            <a:r>
              <a:rPr lang="en-IN" dirty="0" smtClean="0"/>
              <a:t>admin </a:t>
            </a:r>
            <a:r>
              <a:rPr lang="en-IN" dirty="0"/>
              <a:t>can add new </a:t>
            </a:r>
            <a:r>
              <a:rPr lang="en-IN" dirty="0" smtClean="0"/>
              <a:t>books </a:t>
            </a:r>
            <a:r>
              <a:rPr lang="en-IN" dirty="0"/>
              <a:t>along with book data </a:t>
            </a:r>
            <a:r>
              <a:rPr lang="en-IN" dirty="0" smtClean="0"/>
              <a:t>, edit books, preview &amp; delete that book and users can view ,read, download that book.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     </a:t>
            </a:r>
            <a:r>
              <a:rPr lang="en-IN" sz="2000" b="1" dirty="0" smtClean="0"/>
              <a:t>FEATURES OF THIS PROJECT :</a:t>
            </a:r>
          </a:p>
          <a:p>
            <a:r>
              <a:rPr lang="en-IN" sz="2000" b="1" dirty="0"/>
              <a:t> </a:t>
            </a:r>
            <a:r>
              <a:rPr lang="en-IN" sz="2000" b="1" dirty="0" smtClean="0"/>
              <a:t> </a:t>
            </a:r>
          </a:p>
          <a:p>
            <a:r>
              <a:rPr lang="en-IN" sz="2000" u="sng" dirty="0" smtClean="0"/>
              <a:t>For Users:</a:t>
            </a:r>
            <a:endParaRPr lang="en-US" u="sng" dirty="0"/>
          </a:p>
          <a:p>
            <a:pPr marL="342834" lvl="1" indent="-342834">
              <a:buFont typeface="Wingdings" pitchFamily="2" charset="2"/>
              <a:buChar char="q"/>
            </a:pPr>
            <a:r>
              <a:rPr lang="en-IN" dirty="0"/>
              <a:t>Online book reading by clicking preview button of the book card.</a:t>
            </a:r>
            <a:r>
              <a:rPr lang="en-IN" b="1" dirty="0"/>
              <a:t> </a:t>
            </a:r>
            <a:endParaRPr lang="en-IN" b="1" dirty="0" smtClean="0"/>
          </a:p>
          <a:p>
            <a:pPr marL="342834" lvl="1" indent="-342834">
              <a:buFont typeface="Wingdings" pitchFamily="2" charset="2"/>
              <a:buChar char="q"/>
            </a:pPr>
            <a:r>
              <a:rPr lang="en-IN" dirty="0" smtClean="0"/>
              <a:t>User registration and log in feature included for security purpose.</a:t>
            </a:r>
            <a:endParaRPr lang="en-IN" dirty="0"/>
          </a:p>
          <a:p>
            <a:pPr marL="342834" lvl="1" indent="-342834">
              <a:buFont typeface="Wingdings" pitchFamily="2" charset="2"/>
              <a:buChar char="q"/>
            </a:pPr>
            <a:r>
              <a:rPr lang="en-IN" dirty="0"/>
              <a:t>A search bar presents to search availability of </a:t>
            </a:r>
            <a:r>
              <a:rPr lang="en-IN" dirty="0" smtClean="0"/>
              <a:t>books by author name and book name.</a:t>
            </a:r>
            <a:r>
              <a:rPr lang="en-IN" b="1" dirty="0" smtClean="0"/>
              <a:t> </a:t>
            </a:r>
            <a:endParaRPr lang="en-US" sz="2100" dirty="0"/>
          </a:p>
          <a:p>
            <a:pPr marL="342834" lvl="1" indent="-342834">
              <a:buFont typeface="Wingdings" pitchFamily="2" charset="2"/>
              <a:buChar char="q"/>
            </a:pPr>
            <a:r>
              <a:rPr lang="en-IN" dirty="0"/>
              <a:t>Facility to download required book.</a:t>
            </a:r>
            <a:r>
              <a:rPr lang="en-IN" b="1" dirty="0"/>
              <a:t> </a:t>
            </a:r>
            <a:endParaRPr lang="en-US" sz="2100" dirty="0" smtClean="0"/>
          </a:p>
          <a:p>
            <a:pPr marL="342834" lvl="1" indent="-342834">
              <a:buFont typeface="Wingdings" pitchFamily="2" charset="2"/>
              <a:buChar char="q"/>
            </a:pPr>
            <a:r>
              <a:rPr lang="en-IN" dirty="0"/>
              <a:t>Facility to view particular book on particular book section  for better experience</a:t>
            </a:r>
            <a:r>
              <a:rPr lang="en-IN" dirty="0" smtClean="0"/>
              <a:t>.</a:t>
            </a:r>
          </a:p>
          <a:p>
            <a:pPr marL="342834" lvl="1" indent="-342834">
              <a:buFont typeface="Wingdings" pitchFamily="2" charset="2"/>
              <a:buChar char="q"/>
            </a:pPr>
            <a:r>
              <a:rPr lang="en-IN" dirty="0" smtClean="0"/>
              <a:t>Facility to view all books in books gallery section</a:t>
            </a:r>
            <a:endParaRPr lang="en-US" dirty="0" smtClean="0"/>
          </a:p>
          <a:p>
            <a:pPr marL="342834" lvl="1" indent="-342834">
              <a:buFont typeface="Wingdings" pitchFamily="2" charset="2"/>
              <a:buChar char="q"/>
            </a:pPr>
            <a:r>
              <a:rPr lang="en-IN" dirty="0"/>
              <a:t>User registration &amp; login page for security purpose</a:t>
            </a:r>
            <a:r>
              <a:rPr lang="en-IN" dirty="0" smtClean="0"/>
              <a:t>.</a:t>
            </a:r>
            <a:endParaRPr lang="en-IN" sz="2100" dirty="0" smtClean="0"/>
          </a:p>
          <a:p>
            <a:pPr marL="342834" lvl="1" indent="-342834">
              <a:buFont typeface="Wingdings" pitchFamily="2" charset="2"/>
              <a:buChar char="q"/>
            </a:pPr>
            <a:r>
              <a:rPr lang="en-IN" dirty="0" smtClean="0"/>
              <a:t> </a:t>
            </a:r>
            <a:r>
              <a:rPr lang="en-IN" dirty="0" err="1"/>
              <a:t>google</a:t>
            </a:r>
            <a:r>
              <a:rPr lang="en-IN" dirty="0"/>
              <a:t> </a:t>
            </a:r>
            <a:r>
              <a:rPr lang="en-IN" dirty="0" smtClean="0"/>
              <a:t>map included feature. </a:t>
            </a:r>
            <a:endParaRPr lang="en-IN" sz="1100" dirty="0"/>
          </a:p>
          <a:p>
            <a:pPr marL="342834" lvl="1" indent="-342834">
              <a:buFont typeface="Wingdings" pitchFamily="2" charset="2"/>
              <a:buChar char="q"/>
            </a:pPr>
            <a:r>
              <a:rPr lang="en-IN" dirty="0"/>
              <a:t>Download </a:t>
            </a:r>
            <a:r>
              <a:rPr lang="en-IN" dirty="0" err="1"/>
              <a:t>pdf</a:t>
            </a:r>
            <a:r>
              <a:rPr lang="en-IN" dirty="0"/>
              <a:t>  format of particular book feature. </a:t>
            </a:r>
            <a:endParaRPr lang="en-IN" dirty="0" smtClean="0"/>
          </a:p>
          <a:p>
            <a:pPr marL="342834" lvl="1" indent="-342834">
              <a:buFont typeface="Wingdings" pitchFamily="2" charset="2"/>
              <a:buChar char="q"/>
            </a:pPr>
            <a:endParaRPr lang="en-IN" dirty="0"/>
          </a:p>
          <a:p>
            <a:pPr marL="0" lvl="1"/>
            <a:r>
              <a:rPr lang="en-IN" u="sng" dirty="0"/>
              <a:t>For </a:t>
            </a:r>
            <a:r>
              <a:rPr lang="en-IN" u="sng" dirty="0" smtClean="0"/>
              <a:t>Admin:</a:t>
            </a:r>
          </a:p>
          <a:p>
            <a:pPr marL="285750" lvl="1" indent="-285750">
              <a:buFont typeface="Wingdings" pitchFamily="2" charset="2"/>
              <a:buChar char="q"/>
            </a:pPr>
            <a:r>
              <a:rPr lang="en-IN" dirty="0" smtClean="0"/>
              <a:t>Log in feature included for security purpose.</a:t>
            </a:r>
          </a:p>
          <a:p>
            <a:pPr marL="285750" lvl="1" indent="-285750">
              <a:buFont typeface="Wingdings" pitchFamily="2" charset="2"/>
              <a:buChar char="q"/>
            </a:pPr>
            <a:r>
              <a:rPr lang="en-IN" dirty="0" smtClean="0"/>
              <a:t>Upload several books to several books section.</a:t>
            </a:r>
          </a:p>
          <a:p>
            <a:pPr marL="285750" lvl="1" indent="-285750">
              <a:buFont typeface="Wingdings" pitchFamily="2" charset="2"/>
              <a:buChar char="q"/>
            </a:pPr>
            <a:r>
              <a:rPr lang="en-IN" dirty="0" smtClean="0"/>
              <a:t>Edit , delete, preview , download, upload feature included.</a:t>
            </a:r>
          </a:p>
          <a:p>
            <a:pPr marL="285750" lvl="1" indent="-285750">
              <a:buFont typeface="Wingdings" pitchFamily="2" charset="2"/>
              <a:buChar char="q"/>
            </a:pPr>
            <a:r>
              <a:rPr lang="en-IN" dirty="0" smtClean="0"/>
              <a:t>Search option included.</a:t>
            </a:r>
          </a:p>
          <a:p>
            <a:pPr marL="285750" lvl="1" indent="-285750">
              <a:buFont typeface="Wingdings" pitchFamily="2" charset="2"/>
              <a:buChar char="q"/>
            </a:pPr>
            <a:r>
              <a:rPr lang="en-IN" dirty="0" smtClean="0"/>
              <a:t>Full website access feature. </a:t>
            </a:r>
          </a:p>
          <a:p>
            <a:pPr marL="342834" lvl="1" indent="-342834">
              <a:buFont typeface="Wingdings" pitchFamily="2" charset="2"/>
              <a:buChar char="q"/>
            </a:pPr>
            <a:endParaRPr lang="en-US" u="sng" dirty="0"/>
          </a:p>
          <a:p>
            <a:pPr marL="342834" lvl="1" indent="-342834">
              <a:buFont typeface="Wingdings" pitchFamily="2" charset="2"/>
              <a:buChar char="q"/>
            </a:pPr>
            <a:endParaRPr lang="en-IN" dirty="0" smtClean="0"/>
          </a:p>
          <a:p>
            <a:pPr marL="342834" lvl="1" indent="-342834">
              <a:buFont typeface="Wingdings" pitchFamily="2" charset="2"/>
              <a:buChar char="q"/>
            </a:pPr>
            <a:endParaRPr lang="en-IN" sz="1100" dirty="0"/>
          </a:p>
          <a:p>
            <a:pPr marL="342834" indent="-342834">
              <a:buFont typeface="Wingdings" pitchFamily="2" charset="2"/>
              <a:buChar char="q"/>
            </a:pPr>
            <a:endParaRPr lang="en-IN" sz="2100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1600" y="304800"/>
            <a:ext cx="152400" cy="304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5" rIns="91432" bIns="45715"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8900" y="22672"/>
            <a:ext cx="10439400" cy="979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5" rIns="91432" bIns="45715"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77800" y="2025650"/>
            <a:ext cx="152400" cy="152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5" rIns="91432" bIns="45715"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798" y="4992368"/>
            <a:ext cx="2082802" cy="24434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398" y="2330450"/>
            <a:ext cx="2082802" cy="24586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78899" y="210185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User DFD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978899" y="476885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Admin DFD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4115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82550"/>
            <a:ext cx="10483851" cy="7353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2" tIns="45715" rIns="91432" bIns="45715"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14300" y="6350"/>
            <a:ext cx="10483851" cy="76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5" rIns="91432" bIns="45715"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7500" y="172324"/>
            <a:ext cx="2209800" cy="523210"/>
          </a:xfrm>
          <a:prstGeom prst="rect">
            <a:avLst/>
          </a:prstGeom>
          <a:noFill/>
        </p:spPr>
        <p:txBody>
          <a:bodyPr wrap="square" lIns="91432" tIns="45715" rIns="91432" bIns="45715" rtlCol="0">
            <a:spAutoFit/>
          </a:bodyPr>
          <a:lstStyle/>
          <a:p>
            <a:r>
              <a:rPr lang="en-IN" sz="2800" b="1" u="sng" dirty="0" smtClean="0"/>
              <a:t>HOME PAGE</a:t>
            </a:r>
            <a:endParaRPr lang="en-IN" sz="28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4089400" y="335274"/>
            <a:ext cx="76200" cy="2000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5" rIns="91432" bIns="45715"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51" y="682595"/>
            <a:ext cx="5245100" cy="40728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3" y="5136446"/>
            <a:ext cx="5245099" cy="22994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300" y="958850"/>
            <a:ext cx="4917622" cy="6740297"/>
          </a:xfrm>
          <a:prstGeom prst="rect">
            <a:avLst/>
          </a:prstGeom>
          <a:noFill/>
        </p:spPr>
        <p:txBody>
          <a:bodyPr wrap="square" lIns="91432" tIns="45715" rIns="91432" bIns="45715" rtlCol="0">
            <a:spAutoFit/>
          </a:bodyPr>
          <a:lstStyle/>
          <a:p>
            <a:pPr marL="285723" indent="-285723">
              <a:buFont typeface="Wingdings" pitchFamily="2" charset="2"/>
              <a:buChar char="v"/>
            </a:pPr>
            <a:r>
              <a:rPr lang="en-US" dirty="0"/>
              <a:t>The class is flagged as a </a:t>
            </a:r>
            <a:r>
              <a:rPr lang="en-US" b="1" dirty="0"/>
              <a:t>@Controller, </a:t>
            </a:r>
            <a:r>
              <a:rPr lang="en-US" dirty="0"/>
              <a:t>meaning it is ready for use by Spring MVC to handle web requests.  These mark controller classes as a request handler to allow Spring to recognize it as a </a:t>
            </a:r>
            <a:r>
              <a:rPr lang="en-US" dirty="0" smtClean="0"/>
              <a:t>RESTFUL service </a:t>
            </a:r>
            <a:r>
              <a:rPr lang="en-US" dirty="0"/>
              <a:t>during runtime</a:t>
            </a:r>
            <a:r>
              <a:rPr lang="en-US" dirty="0" smtClean="0"/>
              <a:t>.</a:t>
            </a:r>
          </a:p>
          <a:p>
            <a:pPr marL="285723" indent="-285723">
              <a:buFont typeface="Wingdings" pitchFamily="2" charset="2"/>
              <a:buChar char="v"/>
            </a:pPr>
            <a:r>
              <a:rPr lang="en-US" b="1" dirty="0" err="1"/>
              <a:t>RequestMapping</a:t>
            </a:r>
            <a:r>
              <a:rPr lang="en-US" dirty="0"/>
              <a:t> annotation is used to map web requests onto specific handler classes and/or handler methods. @</a:t>
            </a:r>
            <a:r>
              <a:rPr lang="en-US" b="1" dirty="0" err="1"/>
              <a:t>RequestMapping</a:t>
            </a:r>
            <a:r>
              <a:rPr lang="en-US" dirty="0"/>
              <a:t> can be applied to the controller class as well as methods. @</a:t>
            </a:r>
            <a:r>
              <a:rPr lang="en-US" dirty="0" err="1"/>
              <a:t>RequestMapping</a:t>
            </a:r>
            <a:r>
              <a:rPr lang="en-US" dirty="0"/>
              <a:t> maps `/ ’ to the home</a:t>
            </a:r>
            <a:r>
              <a:rPr lang="en-US" dirty="0" smtClean="0"/>
              <a:t>()method</a:t>
            </a:r>
            <a:r>
              <a:rPr lang="en-US" dirty="0"/>
              <a:t>. When invoked from a browser or by using curl on the command line, the method returns pure text. That is because @Controller and @</a:t>
            </a:r>
            <a:r>
              <a:rPr lang="en-US" dirty="0" err="1"/>
              <a:t>ResponseBody</a:t>
            </a:r>
            <a:r>
              <a:rPr lang="en-US" dirty="0"/>
              <a:t>, two annotations that results in web requests returning data rather than a view</a:t>
            </a:r>
            <a:r>
              <a:rPr lang="en-US" dirty="0" smtClean="0"/>
              <a:t>.</a:t>
            </a:r>
          </a:p>
          <a:p>
            <a:pPr marL="285723" indent="-285723">
              <a:buFont typeface="Wingdings" pitchFamily="2" charset="2"/>
              <a:buChar char="v"/>
            </a:pPr>
            <a:r>
              <a:rPr lang="en-US" b="1" dirty="0"/>
              <a:t>@</a:t>
            </a:r>
            <a:r>
              <a:rPr lang="en-US" b="1" dirty="0" err="1"/>
              <a:t>GetMapping</a:t>
            </a:r>
            <a:r>
              <a:rPr lang="en-US" dirty="0"/>
              <a:t> annotation maps HTTP GET requests onto specific handler methods. It is a composed annotation that acts as a shortcut for @</a:t>
            </a:r>
            <a:r>
              <a:rPr lang="en-US" dirty="0" err="1"/>
              <a:t>RequestMapping</a:t>
            </a:r>
            <a:r>
              <a:rPr lang="en-US" dirty="0"/>
              <a:t>(method = </a:t>
            </a:r>
            <a:r>
              <a:rPr lang="en-US" dirty="0" err="1"/>
              <a:t>RequestMethod.GET</a:t>
            </a:r>
            <a:r>
              <a:rPr lang="en-US" dirty="0"/>
              <a:t>).</a:t>
            </a:r>
            <a:endParaRPr lang="en-IN" dirty="0"/>
          </a:p>
          <a:p>
            <a:pPr marL="285723" indent="-285723">
              <a:buFont typeface="Wingdings" pitchFamily="2" charset="2"/>
              <a:buChar char="v"/>
            </a:pPr>
            <a:endParaRPr lang="en-US" dirty="0" smtClean="0"/>
          </a:p>
          <a:p>
            <a:pPr marL="285723" indent="-285723">
              <a:buFont typeface="Wingdings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06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24" y="42363"/>
            <a:ext cx="10682176" cy="7545887"/>
            <a:chOff x="725437" y="1038097"/>
            <a:chExt cx="9153870" cy="5238750"/>
          </a:xfrm>
        </p:grpSpPr>
        <p:sp>
          <p:nvSpPr>
            <p:cNvPr id="3" name="object 3"/>
            <p:cNvSpPr/>
            <p:nvPr/>
          </p:nvSpPr>
          <p:spPr>
            <a:xfrm>
              <a:off x="725437" y="1133347"/>
              <a:ext cx="9143992" cy="5143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5307" y="1038097"/>
              <a:ext cx="9144000" cy="95250"/>
            </a:xfrm>
            <a:custGeom>
              <a:avLst/>
              <a:gdLst/>
              <a:ahLst/>
              <a:cxnLst/>
              <a:rect l="l" t="t" r="r" b="b"/>
              <a:pathLst>
                <a:path w="9144000" h="95250">
                  <a:moveTo>
                    <a:pt x="9143992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143992" y="95250"/>
                  </a:lnTo>
                  <a:lnTo>
                    <a:pt x="9143992" y="0"/>
                  </a:lnTo>
                  <a:close/>
                </a:path>
              </a:pathLst>
            </a:custGeom>
            <a:solidFill>
              <a:srgbClr val="4143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57133" y="6211227"/>
              <a:ext cx="564515" cy="36195"/>
            </a:xfrm>
            <a:custGeom>
              <a:avLst/>
              <a:gdLst/>
              <a:ahLst/>
              <a:cxnLst/>
              <a:rect l="l" t="t" r="r" b="b"/>
              <a:pathLst>
                <a:path w="564515" h="36195">
                  <a:moveTo>
                    <a:pt x="42621" y="16217"/>
                  </a:moveTo>
                  <a:lnTo>
                    <a:pt x="0" y="16217"/>
                  </a:lnTo>
                  <a:lnTo>
                    <a:pt x="0" y="19507"/>
                  </a:lnTo>
                  <a:lnTo>
                    <a:pt x="42621" y="19507"/>
                  </a:lnTo>
                  <a:lnTo>
                    <a:pt x="42621" y="16217"/>
                  </a:lnTo>
                  <a:close/>
                </a:path>
                <a:path w="564515" h="36195">
                  <a:moveTo>
                    <a:pt x="106540" y="469"/>
                  </a:moveTo>
                  <a:lnTo>
                    <a:pt x="83464" y="469"/>
                  </a:lnTo>
                  <a:lnTo>
                    <a:pt x="83464" y="35229"/>
                  </a:lnTo>
                  <a:lnTo>
                    <a:pt x="106540" y="35229"/>
                  </a:lnTo>
                  <a:lnTo>
                    <a:pt x="106540" y="32105"/>
                  </a:lnTo>
                  <a:lnTo>
                    <a:pt x="88214" y="32105"/>
                  </a:lnTo>
                  <a:lnTo>
                    <a:pt x="88214" y="18186"/>
                  </a:lnTo>
                  <a:lnTo>
                    <a:pt x="103352" y="18186"/>
                  </a:lnTo>
                  <a:lnTo>
                    <a:pt x="103352" y="15062"/>
                  </a:lnTo>
                  <a:lnTo>
                    <a:pt x="88214" y="15062"/>
                  </a:lnTo>
                  <a:lnTo>
                    <a:pt x="88214" y="3594"/>
                  </a:lnTo>
                  <a:lnTo>
                    <a:pt x="106540" y="3594"/>
                  </a:lnTo>
                  <a:lnTo>
                    <a:pt x="106540" y="469"/>
                  </a:lnTo>
                  <a:close/>
                </a:path>
                <a:path w="564515" h="36195">
                  <a:moveTo>
                    <a:pt x="149771" y="469"/>
                  </a:moveTo>
                  <a:lnTo>
                    <a:pt x="145008" y="469"/>
                  </a:lnTo>
                  <a:lnTo>
                    <a:pt x="145008" y="21831"/>
                  </a:lnTo>
                  <a:lnTo>
                    <a:pt x="145224" y="29603"/>
                  </a:lnTo>
                  <a:lnTo>
                    <a:pt x="145084" y="29705"/>
                  </a:lnTo>
                  <a:lnTo>
                    <a:pt x="131013" y="469"/>
                  </a:lnTo>
                  <a:lnTo>
                    <a:pt x="125056" y="469"/>
                  </a:lnTo>
                  <a:lnTo>
                    <a:pt x="125056" y="35229"/>
                  </a:lnTo>
                  <a:lnTo>
                    <a:pt x="129819" y="35229"/>
                  </a:lnTo>
                  <a:lnTo>
                    <a:pt x="129819" y="13919"/>
                  </a:lnTo>
                  <a:lnTo>
                    <a:pt x="129603" y="6045"/>
                  </a:lnTo>
                  <a:lnTo>
                    <a:pt x="129743" y="5943"/>
                  </a:lnTo>
                  <a:lnTo>
                    <a:pt x="143814" y="35229"/>
                  </a:lnTo>
                  <a:lnTo>
                    <a:pt x="149771" y="35229"/>
                  </a:lnTo>
                  <a:lnTo>
                    <a:pt x="149771" y="469"/>
                  </a:lnTo>
                  <a:close/>
                </a:path>
                <a:path w="564515" h="36195">
                  <a:moveTo>
                    <a:pt x="191325" y="469"/>
                  </a:moveTo>
                  <a:lnTo>
                    <a:pt x="166319" y="469"/>
                  </a:lnTo>
                  <a:lnTo>
                    <a:pt x="166319" y="3594"/>
                  </a:lnTo>
                  <a:lnTo>
                    <a:pt x="176542" y="3594"/>
                  </a:lnTo>
                  <a:lnTo>
                    <a:pt x="176542" y="35229"/>
                  </a:lnTo>
                  <a:lnTo>
                    <a:pt x="181317" y="35229"/>
                  </a:lnTo>
                  <a:lnTo>
                    <a:pt x="181317" y="3594"/>
                  </a:lnTo>
                  <a:lnTo>
                    <a:pt x="191325" y="3594"/>
                  </a:lnTo>
                  <a:lnTo>
                    <a:pt x="191325" y="469"/>
                  </a:lnTo>
                  <a:close/>
                </a:path>
                <a:path w="564515" h="36195">
                  <a:moveTo>
                    <a:pt x="234365" y="469"/>
                  </a:moveTo>
                  <a:lnTo>
                    <a:pt x="211277" y="469"/>
                  </a:lnTo>
                  <a:lnTo>
                    <a:pt x="211277" y="35229"/>
                  </a:lnTo>
                  <a:lnTo>
                    <a:pt x="234365" y="35229"/>
                  </a:lnTo>
                  <a:lnTo>
                    <a:pt x="234365" y="32105"/>
                  </a:lnTo>
                  <a:lnTo>
                    <a:pt x="216027" y="32105"/>
                  </a:lnTo>
                  <a:lnTo>
                    <a:pt x="216027" y="18186"/>
                  </a:lnTo>
                  <a:lnTo>
                    <a:pt x="231165" y="18186"/>
                  </a:lnTo>
                  <a:lnTo>
                    <a:pt x="231165" y="15062"/>
                  </a:lnTo>
                  <a:lnTo>
                    <a:pt x="216027" y="15062"/>
                  </a:lnTo>
                  <a:lnTo>
                    <a:pt x="216027" y="3594"/>
                  </a:lnTo>
                  <a:lnTo>
                    <a:pt x="234365" y="3594"/>
                  </a:lnTo>
                  <a:lnTo>
                    <a:pt x="234365" y="469"/>
                  </a:lnTo>
                  <a:close/>
                </a:path>
                <a:path w="564515" h="36195">
                  <a:moveTo>
                    <a:pt x="279247" y="34391"/>
                  </a:moveTo>
                  <a:lnTo>
                    <a:pt x="269608" y="19748"/>
                  </a:lnTo>
                  <a:lnTo>
                    <a:pt x="269443" y="19494"/>
                  </a:lnTo>
                  <a:lnTo>
                    <a:pt x="275272" y="18034"/>
                  </a:lnTo>
                  <a:lnTo>
                    <a:pt x="276072" y="16624"/>
                  </a:lnTo>
                  <a:lnTo>
                    <a:pt x="277609" y="13970"/>
                  </a:lnTo>
                  <a:lnTo>
                    <a:pt x="277609" y="3594"/>
                  </a:lnTo>
                  <a:lnTo>
                    <a:pt x="277609" y="3441"/>
                  </a:lnTo>
                  <a:lnTo>
                    <a:pt x="272643" y="939"/>
                  </a:lnTo>
                  <a:lnTo>
                    <a:pt x="272643" y="5168"/>
                  </a:lnTo>
                  <a:lnTo>
                    <a:pt x="272643" y="14376"/>
                  </a:lnTo>
                  <a:lnTo>
                    <a:pt x="270078" y="16624"/>
                  </a:lnTo>
                  <a:lnTo>
                    <a:pt x="259003" y="16624"/>
                  </a:lnTo>
                  <a:lnTo>
                    <a:pt x="259003" y="3594"/>
                  </a:lnTo>
                  <a:lnTo>
                    <a:pt x="269659" y="3594"/>
                  </a:lnTo>
                  <a:lnTo>
                    <a:pt x="272643" y="5168"/>
                  </a:lnTo>
                  <a:lnTo>
                    <a:pt x="272643" y="939"/>
                  </a:lnTo>
                  <a:lnTo>
                    <a:pt x="271716" y="469"/>
                  </a:lnTo>
                  <a:lnTo>
                    <a:pt x="254241" y="469"/>
                  </a:lnTo>
                  <a:lnTo>
                    <a:pt x="254241" y="35242"/>
                  </a:lnTo>
                  <a:lnTo>
                    <a:pt x="259003" y="35242"/>
                  </a:lnTo>
                  <a:lnTo>
                    <a:pt x="259003" y="19748"/>
                  </a:lnTo>
                  <a:lnTo>
                    <a:pt x="264325" y="19748"/>
                  </a:lnTo>
                  <a:lnTo>
                    <a:pt x="274980" y="35902"/>
                  </a:lnTo>
                  <a:lnTo>
                    <a:pt x="279247" y="34391"/>
                  </a:lnTo>
                  <a:close/>
                </a:path>
                <a:path w="564515" h="36195">
                  <a:moveTo>
                    <a:pt x="320205" y="3746"/>
                  </a:moveTo>
                  <a:lnTo>
                    <a:pt x="319976" y="3594"/>
                  </a:lnTo>
                  <a:lnTo>
                    <a:pt x="315518" y="457"/>
                  </a:lnTo>
                  <a:lnTo>
                    <a:pt x="315239" y="457"/>
                  </a:lnTo>
                  <a:lnTo>
                    <a:pt x="315239" y="5422"/>
                  </a:lnTo>
                  <a:lnTo>
                    <a:pt x="315239" y="14071"/>
                  </a:lnTo>
                  <a:lnTo>
                    <a:pt x="312674" y="16522"/>
                  </a:lnTo>
                  <a:lnTo>
                    <a:pt x="301599" y="16624"/>
                  </a:lnTo>
                  <a:lnTo>
                    <a:pt x="301599" y="3594"/>
                  </a:lnTo>
                  <a:lnTo>
                    <a:pt x="312178" y="3594"/>
                  </a:lnTo>
                  <a:lnTo>
                    <a:pt x="315239" y="5422"/>
                  </a:lnTo>
                  <a:lnTo>
                    <a:pt x="315239" y="457"/>
                  </a:lnTo>
                  <a:lnTo>
                    <a:pt x="296837" y="457"/>
                  </a:lnTo>
                  <a:lnTo>
                    <a:pt x="296837" y="35229"/>
                  </a:lnTo>
                  <a:lnTo>
                    <a:pt x="301599" y="35229"/>
                  </a:lnTo>
                  <a:lnTo>
                    <a:pt x="301599" y="19748"/>
                  </a:lnTo>
                  <a:lnTo>
                    <a:pt x="315239" y="19748"/>
                  </a:lnTo>
                  <a:lnTo>
                    <a:pt x="319544" y="16624"/>
                  </a:lnTo>
                  <a:lnTo>
                    <a:pt x="320205" y="16154"/>
                  </a:lnTo>
                  <a:lnTo>
                    <a:pt x="320205" y="3746"/>
                  </a:lnTo>
                  <a:close/>
                </a:path>
                <a:path w="564515" h="36195">
                  <a:moveTo>
                    <a:pt x="364451" y="34391"/>
                  </a:moveTo>
                  <a:lnTo>
                    <a:pt x="354812" y="19748"/>
                  </a:lnTo>
                  <a:lnTo>
                    <a:pt x="354647" y="19494"/>
                  </a:lnTo>
                  <a:lnTo>
                    <a:pt x="360476" y="18034"/>
                  </a:lnTo>
                  <a:lnTo>
                    <a:pt x="361276" y="16624"/>
                  </a:lnTo>
                  <a:lnTo>
                    <a:pt x="362813" y="13970"/>
                  </a:lnTo>
                  <a:lnTo>
                    <a:pt x="362813" y="3594"/>
                  </a:lnTo>
                  <a:lnTo>
                    <a:pt x="362813" y="3441"/>
                  </a:lnTo>
                  <a:lnTo>
                    <a:pt x="357835" y="939"/>
                  </a:lnTo>
                  <a:lnTo>
                    <a:pt x="357835" y="5168"/>
                  </a:lnTo>
                  <a:lnTo>
                    <a:pt x="357835" y="14376"/>
                  </a:lnTo>
                  <a:lnTo>
                    <a:pt x="355282" y="16624"/>
                  </a:lnTo>
                  <a:lnTo>
                    <a:pt x="344208" y="16624"/>
                  </a:lnTo>
                  <a:lnTo>
                    <a:pt x="344208" y="3594"/>
                  </a:lnTo>
                  <a:lnTo>
                    <a:pt x="354863" y="3594"/>
                  </a:lnTo>
                  <a:lnTo>
                    <a:pt x="357835" y="5168"/>
                  </a:lnTo>
                  <a:lnTo>
                    <a:pt x="357835" y="939"/>
                  </a:lnTo>
                  <a:lnTo>
                    <a:pt x="356920" y="469"/>
                  </a:lnTo>
                  <a:lnTo>
                    <a:pt x="339445" y="469"/>
                  </a:lnTo>
                  <a:lnTo>
                    <a:pt x="339445" y="35242"/>
                  </a:lnTo>
                  <a:lnTo>
                    <a:pt x="344208" y="35242"/>
                  </a:lnTo>
                  <a:lnTo>
                    <a:pt x="344208" y="19748"/>
                  </a:lnTo>
                  <a:lnTo>
                    <a:pt x="349529" y="19748"/>
                  </a:lnTo>
                  <a:lnTo>
                    <a:pt x="360184" y="35902"/>
                  </a:lnTo>
                  <a:lnTo>
                    <a:pt x="364451" y="34391"/>
                  </a:lnTo>
                  <a:close/>
                </a:path>
                <a:path w="564515" h="36195">
                  <a:moveTo>
                    <a:pt x="400659" y="469"/>
                  </a:moveTo>
                  <a:lnTo>
                    <a:pt x="383044" y="469"/>
                  </a:lnTo>
                  <a:lnTo>
                    <a:pt x="383044" y="3594"/>
                  </a:lnTo>
                  <a:lnTo>
                    <a:pt x="389432" y="3594"/>
                  </a:lnTo>
                  <a:lnTo>
                    <a:pt x="389432" y="32105"/>
                  </a:lnTo>
                  <a:lnTo>
                    <a:pt x="383044" y="32105"/>
                  </a:lnTo>
                  <a:lnTo>
                    <a:pt x="383044" y="35229"/>
                  </a:lnTo>
                  <a:lnTo>
                    <a:pt x="400659" y="35229"/>
                  </a:lnTo>
                  <a:lnTo>
                    <a:pt x="400659" y="32105"/>
                  </a:lnTo>
                  <a:lnTo>
                    <a:pt x="394195" y="32105"/>
                  </a:lnTo>
                  <a:lnTo>
                    <a:pt x="394195" y="3594"/>
                  </a:lnTo>
                  <a:lnTo>
                    <a:pt x="400659" y="3594"/>
                  </a:lnTo>
                  <a:lnTo>
                    <a:pt x="400659" y="469"/>
                  </a:lnTo>
                  <a:close/>
                </a:path>
                <a:path w="564515" h="36195">
                  <a:moveTo>
                    <a:pt x="444563" y="20535"/>
                  </a:moveTo>
                  <a:lnTo>
                    <a:pt x="440588" y="18402"/>
                  </a:lnTo>
                  <a:lnTo>
                    <a:pt x="427304" y="12560"/>
                  </a:lnTo>
                  <a:lnTo>
                    <a:pt x="426516" y="11671"/>
                  </a:lnTo>
                  <a:lnTo>
                    <a:pt x="426516" y="5943"/>
                  </a:lnTo>
                  <a:lnTo>
                    <a:pt x="428294" y="3289"/>
                  </a:lnTo>
                  <a:lnTo>
                    <a:pt x="436816" y="3289"/>
                  </a:lnTo>
                  <a:lnTo>
                    <a:pt x="438518" y="5842"/>
                  </a:lnTo>
                  <a:lnTo>
                    <a:pt x="439305" y="8394"/>
                  </a:lnTo>
                  <a:lnTo>
                    <a:pt x="443928" y="7874"/>
                  </a:lnTo>
                  <a:lnTo>
                    <a:pt x="442709" y="3492"/>
                  </a:lnTo>
                  <a:lnTo>
                    <a:pt x="439445" y="0"/>
                  </a:lnTo>
                  <a:lnTo>
                    <a:pt x="426021" y="0"/>
                  </a:lnTo>
                  <a:lnTo>
                    <a:pt x="421767" y="4165"/>
                  </a:lnTo>
                  <a:lnTo>
                    <a:pt x="421767" y="13970"/>
                  </a:lnTo>
                  <a:lnTo>
                    <a:pt x="439801" y="21628"/>
                  </a:lnTo>
                  <a:lnTo>
                    <a:pt x="439801" y="30378"/>
                  </a:lnTo>
                  <a:lnTo>
                    <a:pt x="436892" y="32410"/>
                  </a:lnTo>
                  <a:lnTo>
                    <a:pt x="427024" y="32410"/>
                  </a:lnTo>
                  <a:lnTo>
                    <a:pt x="425881" y="29502"/>
                  </a:lnTo>
                  <a:lnTo>
                    <a:pt x="425246" y="25641"/>
                  </a:lnTo>
                  <a:lnTo>
                    <a:pt x="420484" y="26111"/>
                  </a:lnTo>
                  <a:lnTo>
                    <a:pt x="421195" y="31635"/>
                  </a:lnTo>
                  <a:lnTo>
                    <a:pt x="424243" y="35699"/>
                  </a:lnTo>
                  <a:lnTo>
                    <a:pt x="440588" y="35699"/>
                  </a:lnTo>
                  <a:lnTo>
                    <a:pt x="444563" y="31381"/>
                  </a:lnTo>
                  <a:lnTo>
                    <a:pt x="444563" y="20535"/>
                  </a:lnTo>
                  <a:close/>
                </a:path>
                <a:path w="564515" h="36195">
                  <a:moveTo>
                    <a:pt x="488022" y="469"/>
                  </a:moveTo>
                  <a:lnTo>
                    <a:pt x="464947" y="469"/>
                  </a:lnTo>
                  <a:lnTo>
                    <a:pt x="464947" y="35229"/>
                  </a:lnTo>
                  <a:lnTo>
                    <a:pt x="488022" y="35229"/>
                  </a:lnTo>
                  <a:lnTo>
                    <a:pt x="488022" y="32105"/>
                  </a:lnTo>
                  <a:lnTo>
                    <a:pt x="469696" y="32105"/>
                  </a:lnTo>
                  <a:lnTo>
                    <a:pt x="469696" y="18186"/>
                  </a:lnTo>
                  <a:lnTo>
                    <a:pt x="484835" y="18186"/>
                  </a:lnTo>
                  <a:lnTo>
                    <a:pt x="484835" y="15062"/>
                  </a:lnTo>
                  <a:lnTo>
                    <a:pt x="469696" y="15062"/>
                  </a:lnTo>
                  <a:lnTo>
                    <a:pt x="469696" y="3594"/>
                  </a:lnTo>
                  <a:lnTo>
                    <a:pt x="488022" y="3594"/>
                  </a:lnTo>
                  <a:lnTo>
                    <a:pt x="488022" y="469"/>
                  </a:lnTo>
                  <a:close/>
                </a:path>
                <a:path w="564515" h="36195">
                  <a:moveTo>
                    <a:pt x="564413" y="16217"/>
                  </a:moveTo>
                  <a:lnTo>
                    <a:pt x="521792" y="16217"/>
                  </a:lnTo>
                  <a:lnTo>
                    <a:pt x="521792" y="19507"/>
                  </a:lnTo>
                  <a:lnTo>
                    <a:pt x="564413" y="19507"/>
                  </a:lnTo>
                  <a:lnTo>
                    <a:pt x="564413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9089390" y="7025450"/>
            <a:ext cx="623782" cy="222496"/>
          </a:xfrm>
          <a:prstGeom prst="rect">
            <a:avLst/>
          </a:prstGeom>
        </p:spPr>
        <p:txBody>
          <a:bodyPr vert="horz" wrap="square" lIns="0" tIns="6984" rIns="0" bIns="0" rtlCol="0">
            <a:spAutoFit/>
          </a:bodyPr>
          <a:lstStyle/>
          <a:p>
            <a:pPr marL="38093">
              <a:spcBef>
                <a:spcPts val="55"/>
              </a:spcBef>
            </a:pPr>
            <a:fld id="{81D60167-4931-47E6-BA6A-407CBD079E47}" type="slidenum">
              <a:rPr spc="-95" dirty="0"/>
              <a:pPr marL="38093">
                <a:spcBef>
                  <a:spcPts val="55"/>
                </a:spcBef>
              </a:pPr>
              <a:t>5</a:t>
            </a:fld>
            <a:endParaRPr spc="-95" dirty="0"/>
          </a:p>
        </p:txBody>
      </p:sp>
      <p:sp>
        <p:nvSpPr>
          <p:cNvPr id="21" name="Rectangle 20"/>
          <p:cNvSpPr/>
          <p:nvPr/>
        </p:nvSpPr>
        <p:spPr>
          <a:xfrm>
            <a:off x="3454401" y="374650"/>
            <a:ext cx="76200" cy="1846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5" rIns="91432" bIns="45715"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453071" y="231001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USER REGISTRATION PAGE</a:t>
            </a:r>
            <a:endParaRPr lang="en-IN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724416"/>
            <a:ext cx="5868573" cy="36918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1056500"/>
            <a:ext cx="4813300" cy="6463298"/>
          </a:xfrm>
          <a:prstGeom prst="rect">
            <a:avLst/>
          </a:prstGeom>
          <a:noFill/>
        </p:spPr>
        <p:txBody>
          <a:bodyPr wrap="square" lIns="91432" tIns="45715" rIns="91432" bIns="45715" rtlCol="0">
            <a:spAutoFit/>
          </a:bodyPr>
          <a:lstStyle/>
          <a:p>
            <a:pPr marL="285723" indent="-285723">
              <a:buFont typeface="Wingdings" pitchFamily="2" charset="2"/>
              <a:buChar char="v"/>
            </a:pPr>
            <a:r>
              <a:rPr lang="en-US" dirty="0" smtClean="0"/>
              <a:t>Here </a:t>
            </a:r>
            <a:r>
              <a:rPr lang="en-US" dirty="0" err="1" smtClean="0"/>
              <a:t>GetMapping</a:t>
            </a:r>
            <a:r>
              <a:rPr lang="en-US" dirty="0" smtClean="0"/>
              <a:t> /register annotation maps HTTP Get request of registration.html page and return the registration .html page content.</a:t>
            </a:r>
          </a:p>
          <a:p>
            <a:pPr marL="285723" indent="-285723">
              <a:buFont typeface="Wingdings" pitchFamily="2" charset="2"/>
              <a:buChar char="v"/>
            </a:pPr>
            <a:r>
              <a:rPr lang="en-US" b="1" dirty="0" err="1" smtClean="0"/>
              <a:t>PostMapping</a:t>
            </a:r>
            <a:r>
              <a:rPr lang="en-US" b="1" dirty="0" smtClean="0"/>
              <a:t> </a:t>
            </a:r>
            <a:r>
              <a:rPr lang="en-US" dirty="0" smtClean="0"/>
              <a:t>helps to post or save the input </a:t>
            </a:r>
            <a:r>
              <a:rPr lang="en-US" dirty="0" err="1" smtClean="0"/>
              <a:t>datais</a:t>
            </a:r>
            <a:r>
              <a:rPr lang="en-US" dirty="0" smtClean="0"/>
              <a:t> in User </a:t>
            </a:r>
            <a:r>
              <a:rPr lang="en-US" dirty="0" err="1" smtClean="0"/>
              <a:t>dto</a:t>
            </a:r>
            <a:r>
              <a:rPr lang="en-US" dirty="0" smtClean="0"/>
              <a:t> class where I define the schema entities like first name, last name as an object. This user </a:t>
            </a:r>
            <a:r>
              <a:rPr lang="en-US" dirty="0" err="1" smtClean="0"/>
              <a:t>dto</a:t>
            </a:r>
            <a:r>
              <a:rPr lang="en-US" dirty="0" smtClean="0"/>
              <a:t> class bind with user repository interface, where I define all</a:t>
            </a:r>
            <a:r>
              <a:rPr lang="en-US" b="1" dirty="0" smtClean="0"/>
              <a:t> JPA </a:t>
            </a:r>
            <a:r>
              <a:rPr lang="en-US" dirty="0" smtClean="0"/>
              <a:t>custom finders methods. And if  there any same user name or email address present in the schema then I through the error message as “ Email Has Been Used or </a:t>
            </a:r>
            <a:r>
              <a:rPr lang="en-US" dirty="0" err="1" smtClean="0"/>
              <a:t>UsernameHas</a:t>
            </a:r>
            <a:r>
              <a:rPr lang="en-US" dirty="0" smtClean="0"/>
              <a:t> </a:t>
            </a:r>
            <a:r>
              <a:rPr lang="en-US" dirty="0"/>
              <a:t>Been </a:t>
            </a:r>
            <a:r>
              <a:rPr lang="en-US" dirty="0" smtClean="0"/>
              <a:t>Used ”.</a:t>
            </a:r>
            <a:endParaRPr lang="en-US" dirty="0"/>
          </a:p>
          <a:p>
            <a:pPr marL="285723" indent="-285723">
              <a:buFont typeface="Wingdings" pitchFamily="2" charset="2"/>
              <a:buChar char="v"/>
            </a:pPr>
            <a:r>
              <a:rPr lang="en-US" dirty="0" smtClean="0"/>
              <a:t>If all things goes in right way, then set the role of  registered user @role repository interface which was bind with role class which was also a table of </a:t>
            </a:r>
            <a:r>
              <a:rPr lang="en-US" dirty="0" err="1" smtClean="0"/>
              <a:t>librarymanagement</a:t>
            </a:r>
            <a:r>
              <a:rPr lang="en-US" dirty="0" smtClean="0"/>
              <a:t> schema. </a:t>
            </a:r>
          </a:p>
          <a:p>
            <a:pPr marL="285723" indent="-285723">
              <a:buFont typeface="Wingdings" pitchFamily="2" charset="2"/>
              <a:buChar char="v"/>
            </a:pPr>
            <a:r>
              <a:rPr lang="en-US" dirty="0" smtClean="0"/>
              <a:t>After setting role of that registered user  I save </a:t>
            </a:r>
            <a:r>
              <a:rPr lang="en-US" b="1" dirty="0" smtClean="0"/>
              <a:t>(</a:t>
            </a:r>
            <a:r>
              <a:rPr lang="en-IN" b="1" dirty="0" err="1" smtClean="0"/>
              <a:t>usersRepository.save</a:t>
            </a:r>
            <a:r>
              <a:rPr lang="en-IN" b="1" dirty="0" smtClean="0"/>
              <a:t>(user);) </a:t>
            </a:r>
            <a:r>
              <a:rPr lang="en-US" dirty="0" smtClean="0"/>
              <a:t>all the details @</a:t>
            </a:r>
            <a:r>
              <a:rPr lang="en-US" dirty="0" err="1" smtClean="0"/>
              <a:t>userrepository</a:t>
            </a:r>
            <a:r>
              <a:rPr lang="en-US" dirty="0" smtClean="0"/>
              <a:t> interface  which was bind with user class. User is a table of library management schema.</a:t>
            </a:r>
          </a:p>
          <a:p>
            <a:pPr marL="285723" indent="-285723">
              <a:buFont typeface="Wingdings" pitchFamily="2" charset="2"/>
              <a:buChar char="v"/>
            </a:pP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4416267"/>
            <a:ext cx="5806397" cy="3167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650"/>
            <a:ext cx="10693400" cy="74358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2" tIns="45715" rIns="91432" bIns="45715"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44450"/>
            <a:ext cx="10693400" cy="76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5" rIns="91432" bIns="45715"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051300" y="228602"/>
            <a:ext cx="762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5" rIns="91432" bIns="45715"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27500" y="200463"/>
            <a:ext cx="2438399" cy="415488"/>
          </a:xfrm>
          <a:prstGeom prst="rect">
            <a:avLst/>
          </a:prstGeom>
          <a:noFill/>
        </p:spPr>
        <p:txBody>
          <a:bodyPr wrap="square" lIns="91432" tIns="45715" rIns="91432" bIns="45715" rtlCol="0">
            <a:spAutoFit/>
          </a:bodyPr>
          <a:lstStyle/>
          <a:p>
            <a:r>
              <a:rPr lang="en-IN" sz="2100" b="1" dirty="0" smtClean="0"/>
              <a:t>USER LOG IN PAGE</a:t>
            </a:r>
            <a:endParaRPr lang="en-IN" sz="21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753149"/>
            <a:ext cx="5842001" cy="36156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4492192"/>
            <a:ext cx="5829301" cy="30960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" y="1795315"/>
            <a:ext cx="4813300" cy="4247306"/>
          </a:xfrm>
          <a:prstGeom prst="rect">
            <a:avLst/>
          </a:prstGeom>
          <a:noFill/>
        </p:spPr>
        <p:txBody>
          <a:bodyPr wrap="square" lIns="91432" tIns="45715" rIns="91432" bIns="45715" rtlCol="0">
            <a:spAutoFit/>
          </a:bodyPr>
          <a:lstStyle/>
          <a:p>
            <a:pPr marL="285723" indent="-285723">
              <a:buFont typeface="Wingdings" pitchFamily="2" charset="2"/>
              <a:buChar char="v"/>
            </a:pPr>
            <a:r>
              <a:rPr lang="en-US" dirty="0" smtClean="0"/>
              <a:t>Here </a:t>
            </a:r>
            <a:r>
              <a:rPr lang="en-US" dirty="0" err="1" smtClean="0"/>
              <a:t>GetMapping</a:t>
            </a:r>
            <a:r>
              <a:rPr lang="en-US" dirty="0" smtClean="0"/>
              <a:t> login annotation maps HTTP Get request of login.html page and return the login.html page content.</a:t>
            </a:r>
          </a:p>
          <a:p>
            <a:pPr marL="285723" indent="-285723">
              <a:buFont typeface="Wingdings" pitchFamily="2" charset="2"/>
              <a:buChar char="v"/>
            </a:pPr>
            <a:r>
              <a:rPr lang="en-US" dirty="0" smtClean="0"/>
              <a:t>I submit this form with /post method . Which was navigate to the user table of the library management schema. If the inputs was true then the form will be </a:t>
            </a:r>
            <a:r>
              <a:rPr lang="en-US" dirty="0" err="1" smtClean="0"/>
              <a:t>submited</a:t>
            </a:r>
            <a:r>
              <a:rPr lang="en-US" dirty="0" smtClean="0"/>
              <a:t> and a new page named user page opens, which I discuss next. </a:t>
            </a:r>
          </a:p>
          <a:p>
            <a:pPr marL="285723" indent="-285723">
              <a:buFont typeface="Wingdings" pitchFamily="2" charset="2"/>
              <a:buChar char="v"/>
            </a:pPr>
            <a:r>
              <a:rPr lang="en-US" dirty="0" smtClean="0"/>
              <a:t>This form’s input values are saved in registration process in user table and also set the role of that registered user in user role table using these two following  codes.</a:t>
            </a:r>
          </a:p>
          <a:p>
            <a:pPr marL="285723" indent="-285723">
              <a:buFont typeface="Wingdings" pitchFamily="2" charset="2"/>
              <a:buChar char="v"/>
            </a:pPr>
            <a:r>
              <a:rPr lang="en-US" b="1" dirty="0"/>
              <a:t>Set&lt;Role&gt; roles = new </a:t>
            </a:r>
            <a:r>
              <a:rPr lang="en-US" b="1" dirty="0" err="1"/>
              <a:t>HashSet</a:t>
            </a:r>
            <a:r>
              <a:rPr lang="en-US" b="1" dirty="0"/>
              <a:t>&lt;&gt;();</a:t>
            </a:r>
            <a:br>
              <a:rPr lang="en-US" b="1" dirty="0"/>
            </a:br>
            <a:r>
              <a:rPr lang="en-US" b="1" dirty="0" err="1" smtClean="0"/>
              <a:t>roles.add</a:t>
            </a:r>
            <a:r>
              <a:rPr lang="en-US" b="1" dirty="0" smtClean="0"/>
              <a:t>(</a:t>
            </a:r>
            <a:r>
              <a:rPr lang="en-US" b="1" dirty="0" err="1" smtClean="0"/>
              <a:t>roleRepository.findById.get</a:t>
            </a:r>
            <a:r>
              <a:rPr lang="en-US" b="1" dirty="0"/>
              <a:t>());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173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3200"/>
            <a:ext cx="10693400" cy="7353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2" tIns="45715" rIns="91432" bIns="45715"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44450"/>
            <a:ext cx="1069340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5" rIns="91432" bIns="45715"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917700" y="270822"/>
            <a:ext cx="6477000" cy="461655"/>
          </a:xfrm>
          <a:prstGeom prst="rect">
            <a:avLst/>
          </a:prstGeom>
          <a:noFill/>
        </p:spPr>
        <p:txBody>
          <a:bodyPr wrap="square" lIns="91432" tIns="45715" rIns="91432" bIns="45715" rtlCol="0">
            <a:spAutoFit/>
          </a:bodyPr>
          <a:lstStyle/>
          <a:p>
            <a:r>
              <a:rPr lang="en-IN" sz="2400" b="1" dirty="0" smtClean="0"/>
              <a:t>User home page and computer book related page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841500" y="381000"/>
            <a:ext cx="152400" cy="3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5" rIns="91432" bIns="45715"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203999"/>
            <a:ext cx="5272658" cy="3107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1203999"/>
            <a:ext cx="5321300" cy="31076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4343400"/>
            <a:ext cx="5321300" cy="16766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700" y="4425434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0800" y="4438134"/>
            <a:ext cx="5196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dirty="0" smtClean="0"/>
              <a:t>in this user home page no need to define </a:t>
            </a:r>
            <a:r>
              <a:rPr lang="en-IN" sz="1600" dirty="0" err="1" smtClean="0"/>
              <a:t>getmapping</a:t>
            </a:r>
            <a:r>
              <a:rPr lang="en-IN" sz="1600" dirty="0" smtClean="0"/>
              <a:t> as I already map home page with </a:t>
            </a:r>
            <a:r>
              <a:rPr lang="en-IN" sz="1600" dirty="0" err="1" smtClean="0"/>
              <a:t>GetMapping</a:t>
            </a:r>
            <a:r>
              <a:rPr lang="en-IN" sz="1600" dirty="0" smtClean="0"/>
              <a:t> controller. The reason behind this I use spring security in home.html page and there I </a:t>
            </a:r>
            <a:r>
              <a:rPr lang="en-IN" sz="1600" dirty="0" err="1" smtClean="0"/>
              <a:t>devided</a:t>
            </a:r>
            <a:r>
              <a:rPr lang="en-IN" sz="1600" dirty="0" smtClean="0"/>
              <a:t> home.html page into three section with spring security, 1.normal home page, 2.user home page and 3.admin home page. </a:t>
            </a: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2700" y="6104522"/>
            <a:ext cx="4929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dirty="0" smtClean="0"/>
              <a:t>With the help of array list I can dynamically accessed the computer table elements by their indexes.</a:t>
            </a:r>
            <a:endParaRPr lang="en-IN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0800" y="6689298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dirty="0" smtClean="0"/>
              <a:t>And computer table is merge with interface computer repo for crud operations like </a:t>
            </a:r>
            <a:r>
              <a:rPr lang="en-IN" sz="1600" dirty="0" err="1" smtClean="0"/>
              <a:t>findall</a:t>
            </a:r>
            <a:r>
              <a:rPr lang="en-IN" sz="1600" dirty="0" smtClean="0"/>
              <a:t> method. After that I return all the elements of computer table  with the help of </a:t>
            </a:r>
            <a:r>
              <a:rPr lang="en-IN" sz="1600" dirty="0" err="1" smtClean="0"/>
              <a:t>GetMapping</a:t>
            </a:r>
            <a:r>
              <a:rPr lang="en-IN" sz="1600" dirty="0" smtClean="0"/>
              <a:t> ‘/</a:t>
            </a:r>
            <a:r>
              <a:rPr lang="en-IN" sz="1600" dirty="0" err="1" smtClean="0"/>
              <a:t>computerbooks</a:t>
            </a:r>
            <a:r>
              <a:rPr lang="en-IN" sz="1600" dirty="0" smtClean="0"/>
              <a:t>’ in computer book.html page.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06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650"/>
            <a:ext cx="10693400" cy="74358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2" tIns="45715" rIns="91432" bIns="45715" spcCol="0"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-31750"/>
            <a:ext cx="10693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5" rIns="91432" bIns="45715" spcCol="0"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070100" y="186034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USER SEARCH &amp;  USER ALL BOOKS SECTION</a:t>
            </a:r>
            <a:endParaRPr lang="en-IN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2200"/>
            <a:ext cx="5308600" cy="2984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791250"/>
            <a:ext cx="5323878" cy="29932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8251"/>
            <a:ext cx="5308600" cy="2057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3778249"/>
            <a:ext cx="5372100" cy="20574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900" y="5879584"/>
            <a:ext cx="534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dirty="0" smtClean="0"/>
              <a:t>I create  a html page named search where I return the elements of computer book table, science book table entities with the help of find all method with was a crud operation define in computer </a:t>
            </a:r>
            <a:r>
              <a:rPr lang="en-IN" sz="1600" dirty="0" err="1" smtClean="0"/>
              <a:t>books,science</a:t>
            </a:r>
            <a:r>
              <a:rPr lang="en-IN" sz="1600" dirty="0" smtClean="0"/>
              <a:t> book  and all books repository. And after that with the help of get mapping I return all the stuffs @Search.html page	</a:t>
            </a:r>
            <a:endParaRPr lang="en-IN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346700" y="5879584"/>
            <a:ext cx="5285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dirty="0" smtClean="0"/>
              <a:t>With the help of array list and </a:t>
            </a:r>
            <a:r>
              <a:rPr lang="en-IN" sz="1600" dirty="0" err="1" smtClean="0"/>
              <a:t>findall</a:t>
            </a:r>
            <a:r>
              <a:rPr lang="en-IN" sz="1600" dirty="0" smtClean="0"/>
              <a:t> crud operation I return all the books from various repository to all books.html page.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58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4450"/>
            <a:ext cx="1069340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5" rIns="91432" bIns="45715"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0" y="203200"/>
            <a:ext cx="10693400" cy="7353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2" tIns="45715" rIns="91432" bIns="45715"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850900" y="186034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ADMIN HOMEPAGE &amp; ADMIN BOOK UPLOAD, DOWNLOAD, DELETE, EDIT &amp; PREVIEW PAGE</a:t>
            </a:r>
            <a:endParaRPr lang="en-IN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199"/>
            <a:ext cx="3670300" cy="29654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1346200"/>
            <a:ext cx="3848101" cy="29654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120" y="4509512"/>
            <a:ext cx="51964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1600" dirty="0" smtClean="0"/>
              <a:t>in this admin home page no need to define </a:t>
            </a:r>
            <a:r>
              <a:rPr lang="en-IN" sz="1600" dirty="0" err="1" smtClean="0"/>
              <a:t>getmapping</a:t>
            </a:r>
            <a:r>
              <a:rPr lang="en-IN" sz="1600" dirty="0" smtClean="0"/>
              <a:t> as I already map home page with </a:t>
            </a:r>
            <a:r>
              <a:rPr lang="en-IN" sz="1600" dirty="0" err="1" smtClean="0"/>
              <a:t>GetMapping</a:t>
            </a:r>
            <a:r>
              <a:rPr lang="en-IN" sz="1600" dirty="0" smtClean="0"/>
              <a:t> controller. The reason behind this I use spring security in home.html page and there I </a:t>
            </a:r>
            <a:r>
              <a:rPr lang="en-IN" sz="1600" dirty="0" err="1" smtClean="0"/>
              <a:t>devided</a:t>
            </a:r>
            <a:r>
              <a:rPr lang="en-IN" sz="1600" dirty="0" smtClean="0"/>
              <a:t> home.html page into three section with spring security, 1.normal home page, 2.user home page and 3.admin home page. 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IN" sz="1600" dirty="0" smtClean="0"/>
              <a:t>With the help of </a:t>
            </a:r>
            <a:r>
              <a:rPr lang="en-IN" sz="1600" dirty="0" err="1" smtClean="0"/>
              <a:t>PostMapping</a:t>
            </a:r>
            <a:r>
              <a:rPr lang="en-IN" sz="1600" dirty="0" smtClean="0"/>
              <a:t> @</a:t>
            </a:r>
            <a:r>
              <a:rPr lang="en-IN" sz="1600" dirty="0" err="1" smtClean="0"/>
              <a:t>Computerbooks</a:t>
            </a:r>
            <a:r>
              <a:rPr lang="en-IN" sz="1600" dirty="0" smtClean="0"/>
              <a:t> I save the books details along with book data @computer table in library management database. And after that I return </a:t>
            </a:r>
            <a:r>
              <a:rPr lang="en-IN" sz="1600" dirty="0" err="1" smtClean="0"/>
              <a:t>doc.htmlpage</a:t>
            </a:r>
            <a:r>
              <a:rPr lang="en-IN" sz="1600" dirty="0" smtClean="0"/>
              <a:t> for uploading the </a:t>
            </a:r>
            <a:r>
              <a:rPr lang="en-IN" sz="1600" dirty="0" err="1" smtClean="0"/>
              <a:t>pdf</a:t>
            </a:r>
            <a:r>
              <a:rPr lang="en-IN" sz="1600" dirty="0" smtClean="0"/>
              <a:t> file of that particular book.</a:t>
            </a:r>
            <a:endParaRPr lang="en-IN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1" y="4387850"/>
            <a:ext cx="5334000" cy="31686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0" y="1346201"/>
            <a:ext cx="3162299" cy="296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</TotalTime>
  <Words>971</Words>
  <Application>Microsoft Office PowerPoint</Application>
  <PresentationFormat>Custom</PresentationFormat>
  <Paragraphs>97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Subham Sarkar</dc:creator>
  <cp:lastModifiedBy>Subham Sarkar</cp:lastModifiedBy>
  <cp:revision>112</cp:revision>
  <dcterms:created xsi:type="dcterms:W3CDTF">2021-01-07T05:42:47Z</dcterms:created>
  <dcterms:modified xsi:type="dcterms:W3CDTF">2021-07-02T07:38:26Z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2021-01-07T00:00:00Z</vt:filetime>
  </property>
</Properties>
</file>