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515" r:id="rId4"/>
    <p:sldId id="427" r:id="rId5"/>
    <p:sldId id="516" r:id="rId7"/>
    <p:sldId id="493" r:id="rId8"/>
    <p:sldId id="438" r:id="rId9"/>
    <p:sldId id="454" r:id="rId10"/>
    <p:sldId id="434" r:id="rId11"/>
    <p:sldId id="440" r:id="rId12"/>
    <p:sldId id="455" r:id="rId13"/>
    <p:sldId id="441" r:id="rId14"/>
    <p:sldId id="442" r:id="rId15"/>
    <p:sldId id="456" r:id="rId16"/>
    <p:sldId id="517" r:id="rId17"/>
    <p:sldId id="42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 autoAdjust="0"/>
    <p:restoredTop sz="86358"/>
  </p:normalViewPr>
  <p:slideViewPr>
    <p:cSldViewPr showGuides="1">
      <p:cViewPr varScale="1">
        <p:scale>
          <a:sx n="132" d="100"/>
          <a:sy n="132" d="100"/>
        </p:scale>
        <p:origin x="712" y="176"/>
      </p:cViewPr>
      <p:guideLst>
        <p:guide orient="horz" pos="2160"/>
        <p:guide pos="3894"/>
      </p:guideLst>
    </p:cSldViewPr>
  </p:slideViewPr>
  <p:outlineViewPr>
    <p:cViewPr>
      <p:scale>
        <a:sx n="33" d="100"/>
        <a:sy n="33" d="100"/>
      </p:scale>
      <p:origin x="0" y="2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19409-6C52-4574-BDC8-7D7A8A79503A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2590AA-DB8C-4F5F-94DE-8AD7FEF8C5B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 userDrawn="1"/>
        </p:nvGrpSpPr>
        <p:grpSpPr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4003F8-76D8-40E2-8852-AD17ED6E138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1245" y="-635"/>
            <a:ext cx="861060" cy="883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32" y="17795"/>
            <a:ext cx="861061" cy="84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228600"/>
            <a:ext cx="287020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0740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638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638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488951" y="168910"/>
            <a:ext cx="6223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999067" y="168910"/>
            <a:ext cx="46566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ltGray">
          <a:xfrm>
            <a:off x="654051" y="591185"/>
            <a:ext cx="599017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1147233" y="591185"/>
            <a:ext cx="52281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ltGray">
          <a:xfrm>
            <a:off x="304800" y="54673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gray">
          <a:xfrm>
            <a:off x="948267" y="60960"/>
            <a:ext cx="99484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gray">
          <a:xfrm>
            <a:off x="522817" y="851535"/>
            <a:ext cx="11669184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45167" y="104775"/>
            <a:ext cx="9448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56335"/>
            <a:ext cx="11480800" cy="55797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31245" y="-635"/>
            <a:ext cx="861060" cy="883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32" y="17795"/>
            <a:ext cx="861061" cy="8470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仿宋_GB2312" panose="0201060903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1645" y="2060575"/>
            <a:ext cx="8728710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松灵小车任务</a:t>
            </a: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endParaRPr kumimoji="1" lang="en-US" altLang="zh-CN" sz="8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215323" y="4077335"/>
            <a:ext cx="5864225" cy="1990725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lnSpc>
                <a:spcPct val="130000"/>
              </a:lnSpc>
              <a:buSzPct val="60000"/>
            </a:pPr>
            <a:r>
              <a:rPr kumimoji="1" lang="zh-CN" altLang="en-US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陈恒鑫</a:t>
            </a:r>
            <a:endParaRPr kumimoji="1"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 eaLnBrk="1" hangingPunct="1">
              <a:lnSpc>
                <a:spcPct val="130000"/>
              </a:lnSpc>
              <a:buSzPct val="60000"/>
            </a:pPr>
            <a:r>
              <a:rPr kumimoji="1" lang="zh-CN" altLang="en-US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重庆大学高等工程师学院</a:t>
            </a:r>
            <a:endParaRPr kumimoji="1" lang="zh-CN" altLang="en-US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 eaLnBrk="1" hangingPunct="1">
              <a:lnSpc>
                <a:spcPct val="130000"/>
              </a:lnSpc>
              <a:buSzPct val="60000"/>
            </a:pPr>
            <a:r>
              <a:rPr kumimoji="1" lang="en-US" altLang="zh-CN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E-Mail:  </a:t>
            </a:r>
            <a:r>
              <a:rPr kumimoji="1" lang="en-US" altLang="zh-CN" sz="2400" b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chenhengxin@cqu.edu.cn</a:t>
            </a:r>
            <a:endParaRPr kumimoji="1"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400" y="1014401"/>
            <a:ext cx="919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激光雷达 </a:t>
            </a:r>
            <a:r>
              <a:rPr kumimoji="1" lang="en-US" altLang="zh-CN" sz="3200" dirty="0">
                <a:effectLst/>
              </a:rPr>
              <a:t>VLP 16</a:t>
            </a:r>
            <a:endParaRPr kumimoji="1" lang="en-US" altLang="zh-CN" sz="3200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588" y="1823002"/>
            <a:ext cx="11049958" cy="4618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1424" y="1173918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深度相机</a:t>
            </a:r>
            <a:endParaRPr kumimoji="1" lang="en-US" altLang="zh-CN" sz="32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52682"/>
          <a:stretch>
            <a:fillRect/>
          </a:stretch>
        </p:blipFill>
        <p:spPr>
          <a:xfrm>
            <a:off x="921325" y="1758693"/>
            <a:ext cx="4680520" cy="451979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51984" y="1173918"/>
          <a:ext cx="4896544" cy="520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923"/>
                <a:gridCol w="1258309"/>
                <a:gridCol w="2808312"/>
              </a:tblGrid>
              <a:tr h="304839">
                <a:tc rowSpan="4"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基本特征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应用场景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户外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室内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测量距离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约 </a:t>
                      </a:r>
                      <a:r>
                        <a:rPr lang="en-US" altLang="zh-CN" sz="1200" dirty="0"/>
                        <a:t>10 </a:t>
                      </a:r>
                      <a:r>
                        <a:rPr lang="zh-CN" altLang="en-US" sz="1200" dirty="0"/>
                        <a:t>米</a:t>
                      </a:r>
                      <a:endParaRPr lang="zh-CN" altLang="en-US" sz="1200" dirty="0"/>
                    </a:p>
                  </a:txBody>
                  <a:tcPr/>
                </a:tc>
              </a:tr>
              <a:tr h="44718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深度快门类型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全局快门</a:t>
                      </a:r>
                      <a:r>
                        <a:rPr lang="en-US" altLang="zh-CN" sz="1200" dirty="0"/>
                        <a:t>/3um X 3um</a:t>
                      </a:r>
                      <a:endParaRPr lang="zh-CN" altLang="en-US" sz="1200" dirty="0"/>
                    </a:p>
                  </a:txBody>
                  <a:tcPr/>
                </a:tc>
              </a:tr>
              <a:tr h="40872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是否支持</a:t>
                      </a:r>
                      <a:r>
                        <a:rPr lang="en-US" altLang="zh-CN" sz="1200" dirty="0"/>
                        <a:t>IMU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rowSpan="6"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深度相机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深度技术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有缘红外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FOV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86° x 57°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±3°</a:t>
                      </a:r>
                      <a:r>
                        <a:rPr lang="zh-CN" altLang="en-US" sz="1200" dirty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44718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最小深度距离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0.105m</a:t>
                      </a:r>
                      <a:endParaRPr lang="zh-CN" altLang="en-US" sz="1200" dirty="0"/>
                    </a:p>
                  </a:txBody>
                  <a:tcPr/>
                </a:tc>
              </a:tr>
              <a:tr h="40872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深度分辨率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1280 x 720</a:t>
                      </a:r>
                      <a:endParaRPr lang="zh-CN" altLang="en-US" sz="1200" dirty="0"/>
                    </a:p>
                  </a:txBody>
                  <a:tcPr/>
                </a:tc>
              </a:tr>
              <a:tr h="44718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最大测量距离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约 </a:t>
                      </a:r>
                      <a:r>
                        <a:rPr lang="en-US" altLang="zh-CN" sz="1200" dirty="0"/>
                        <a:t>10 </a:t>
                      </a:r>
                      <a:r>
                        <a:rPr lang="zh-CN" altLang="en-US" sz="1200" dirty="0"/>
                        <a:t>米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深度帧率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90 fps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rowSpan="3"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RGB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分辨率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1280 x 800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FOV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69.4°   ×   42.5°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±3°</a:t>
                      </a:r>
                      <a:r>
                        <a:rPr lang="zh-CN" altLang="en-US" sz="1200" dirty="0"/>
                        <a:t>） 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帧率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30 fps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rowSpan="2"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其他信息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尺寸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90mm  x  25mm  x  25mm </a:t>
                      </a:r>
                      <a:endParaRPr lang="zh-CN" altLang="en-US" sz="1200" dirty="0"/>
                    </a:p>
                  </a:txBody>
                  <a:tcPr/>
                </a:tc>
              </a:tr>
              <a:tr h="30483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接口类型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USB-C  3.1 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400" y="1014401"/>
            <a:ext cx="919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深度相机</a:t>
            </a:r>
            <a:endParaRPr kumimoji="1" lang="en-US" altLang="zh-CN" sz="32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456" y="1691508"/>
            <a:ext cx="935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roslaunch</a:t>
            </a:r>
            <a:r>
              <a:rPr lang="en-US" altLang="zh-CN" sz="2000" dirty="0"/>
              <a:t> realsense2_camera </a:t>
            </a:r>
            <a:r>
              <a:rPr lang="en-US" altLang="zh-CN" sz="2000" dirty="0" err="1"/>
              <a:t>rs_camera.launch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00" y="2183950"/>
            <a:ext cx="10867062" cy="4557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400" y="1014401"/>
            <a:ext cx="919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深度相机</a:t>
            </a:r>
            <a:endParaRPr kumimoji="1" lang="en-US" altLang="zh-CN" sz="3200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544" y="1988840"/>
            <a:ext cx="10364911" cy="45419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教学内容</a:t>
            </a:r>
            <a:endParaRPr kumimoji="1" 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2567305" y="1586865"/>
            <a:ext cx="7197725" cy="287337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松灵小车任务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kumimoji="1"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课堂练习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063750" y="3996373"/>
            <a:ext cx="575945" cy="2540"/>
          </a:xfrm>
          <a:prstGeom prst="straightConnector1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熟悉松灵小车的各种操作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教学内容</a:t>
            </a:r>
            <a:endParaRPr kumimoji="1" 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2567305" y="1586865"/>
            <a:ext cx="7197725" cy="287337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松灵小车任务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kumimoji="1"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课堂练习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063750" y="2274253"/>
            <a:ext cx="575945" cy="2540"/>
          </a:xfrm>
          <a:prstGeom prst="straightConnector1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松</a:t>
            </a: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灵小车任务</a:t>
            </a:r>
            <a:r>
              <a:rPr lang="en-US" altLang="zh-CN" sz="360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95" y="1156335"/>
            <a:ext cx="11959590" cy="5579745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）开启松灵小车的激光雷达、深度相机等传感器，控制小车移动（遥控器），编写</a:t>
            </a:r>
            <a:r>
              <a:rPr lang="en-US" altLang="zh-CN" sz="2000" dirty="0"/>
              <a:t>ROS</a:t>
            </a:r>
            <a:r>
              <a:rPr lang="zh-CN" altLang="en-US" sz="2000" dirty="0"/>
              <a:t>结点，显示移动过程中，各类传感器数据：</a:t>
            </a:r>
            <a:endParaRPr lang="en-US" altLang="zh-CN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命令行窗口显示小车的线速度和角速度</a:t>
            </a:r>
            <a:endParaRPr lang="en-US" altLang="zh-CN" sz="18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用</a:t>
            </a:r>
            <a:r>
              <a:rPr lang="en-US" altLang="zh-CN" sz="1800" dirty="0"/>
              <a:t>OpenCV</a:t>
            </a:r>
            <a:r>
              <a:rPr lang="zh-CN" altLang="en-US" sz="1800" dirty="0"/>
              <a:t>显示相机的彩色</a:t>
            </a:r>
            <a:r>
              <a:rPr lang="zh-CN" altLang="en-US" sz="1800" dirty="0"/>
              <a:t>和深度图</a:t>
            </a:r>
            <a:r>
              <a:rPr lang="en-US" altLang="zh-CN" sz="1800" dirty="0"/>
              <a:t>(</a:t>
            </a:r>
            <a:r>
              <a:rPr lang="zh-CN" altLang="en-US" sz="1800" dirty="0"/>
              <a:t>/camera/color/image_raw、/camera/depth/image_rect_raw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PCL</a:t>
            </a:r>
            <a:r>
              <a:rPr lang="zh-CN" altLang="en-US" sz="1800" dirty="0"/>
              <a:t>显示激光雷达的点云数据（/velodyne_points）</a:t>
            </a:r>
            <a:endParaRPr lang="zh-CN" altLang="en-US" sz="18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）编程实现用里程计（</a:t>
            </a:r>
            <a:r>
              <a:rPr lang="en-US" altLang="zh-CN" sz="2000" dirty="0"/>
              <a:t>odometry</a:t>
            </a:r>
            <a:r>
              <a:rPr lang="zh-CN" altLang="en-US" sz="2000" dirty="0"/>
              <a:t>）计算小车移动距离</a:t>
            </a:r>
            <a:endParaRPr lang="en-US" altLang="zh-CN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小车</a:t>
            </a:r>
            <a:r>
              <a:rPr lang="zh-CN" altLang="en-US" sz="1800" b="0" dirty="0"/>
              <a:t>靜</a:t>
            </a:r>
            <a:r>
              <a:rPr lang="zh-CN" altLang="en-US" sz="1800" dirty="0"/>
              <a:t>止不动，读取里程计数据，记为</a:t>
            </a:r>
            <a:r>
              <a:rPr lang="en-US" altLang="zh-CN" sz="1800" dirty="0"/>
              <a:t>a</a:t>
            </a:r>
            <a:r>
              <a:rPr lang="zh-CN" altLang="en-US" sz="1800" dirty="0"/>
              <a:t>控制小车前进</a:t>
            </a:r>
            <a:r>
              <a:rPr lang="en-US" altLang="zh-CN" sz="1800" dirty="0"/>
              <a:t>n</a:t>
            </a:r>
            <a:r>
              <a:rPr lang="zh-CN" altLang="en-US" sz="1800" dirty="0"/>
              <a:t>米距离</a:t>
            </a:r>
            <a:r>
              <a:rPr lang="en-US" altLang="zh-CN" sz="1800" dirty="0"/>
              <a:t>(n=1</a:t>
            </a:r>
            <a:r>
              <a:rPr lang="zh-CN" altLang="en-US" sz="1800" dirty="0"/>
              <a:t>、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3</a:t>
            </a:r>
            <a:r>
              <a:rPr lang="zh-CN" altLang="en-US" sz="1800" dirty="0"/>
              <a:t>均可），读取里程计数据，记为</a:t>
            </a:r>
            <a:r>
              <a:rPr lang="en-US" altLang="zh-CN" sz="1800" dirty="0"/>
              <a:t>b</a:t>
            </a:r>
            <a:endParaRPr lang="en-US" altLang="zh-CN" sz="18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建立小车移动距离与里程计读数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之间的关系模型（ 前两步应进行多次以拟合更精确的模型）</a:t>
            </a:r>
            <a:endParaRPr lang="zh-CN" altLang="en-US" sz="18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控制小车移动，利用上一步构建的模型，计算小车移动的距离，并将计算结果与实际值进行对比</a:t>
            </a:r>
            <a:endParaRPr lang="zh-CN" altLang="en-US" sz="18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里程计的话题是：</a:t>
            </a:r>
            <a:r>
              <a:rPr lang="en-US" altLang="zh-CN" dirty="0"/>
              <a:t>/odom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要启动激光雷达以及底盘运动的节点。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教学内容</a:t>
            </a:r>
            <a:endParaRPr kumimoji="1" 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2567305" y="1586865"/>
            <a:ext cx="7197725" cy="287337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松灵小车任务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  <a:buSzPct val="60000"/>
            </a:pPr>
            <a:r>
              <a:rPr kumimoji="1"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课堂练习</a:t>
            </a:r>
            <a:endParaRPr kumimoji="1"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063750" y="3135313"/>
            <a:ext cx="575945" cy="2540"/>
          </a:xfrm>
          <a:prstGeom prst="straightConnector1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查看小车运动状态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3556" y="1229228"/>
            <a:ext cx="935568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800" b="1" kern="0" dirty="0">
                <a:effectLst/>
                <a:latin typeface="+mn-lt"/>
                <a:ea typeface="+mn-ea"/>
              </a:rPr>
              <a:t>0. </a:t>
            </a:r>
            <a:r>
              <a:rPr kumimoji="1" lang="zh-CN" altLang="en-US" sz="2800" b="1" kern="0" dirty="0">
                <a:effectLst/>
                <a:latin typeface="+mn-lt"/>
                <a:ea typeface="+mn-ea"/>
              </a:rPr>
              <a:t>使能</a:t>
            </a:r>
            <a:r>
              <a:rPr kumimoji="1" lang="en-US" altLang="zh-CN" sz="2800" b="1" kern="0" dirty="0">
                <a:effectLst/>
                <a:latin typeface="+mn-lt"/>
                <a:ea typeface="+mn-ea"/>
              </a:rPr>
              <a:t>CAN</a:t>
            </a:r>
            <a:r>
              <a:rPr kumimoji="1" lang="zh-CN" altLang="en-US" sz="2800" b="1" kern="0" dirty="0">
                <a:effectLst/>
                <a:latin typeface="+mn-lt"/>
                <a:ea typeface="+mn-ea"/>
              </a:rPr>
              <a:t>总线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1. 启动小车基础节点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roslaunch scout_bringup scout_minimal.launch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2. 查看小车发布的状态话题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rostopic list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3. 查看小车发布的话题数据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rostopic echo</a:t>
            </a:r>
            <a:r>
              <a:rPr kumimoji="1" lang="en-US" altLang="zh-CN" sz="2800" b="1" kern="0" dirty="0">
                <a:effectLst/>
                <a:latin typeface="+mn-lt"/>
                <a:ea typeface="+mn-ea"/>
              </a:rPr>
              <a:t> /scout_status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endParaRPr kumimoji="1" lang="zh-CN" altLang="en-US" sz="2800" b="1" kern="0" dirty="0">
              <a:effectLst/>
              <a:latin typeface="+mn-lt"/>
              <a:ea typeface="+mn-ea"/>
            </a:endParaRPr>
          </a:p>
          <a:p>
            <a:r>
              <a:rPr kumimoji="1" lang="zh-CN" altLang="en-US" sz="2800" b="1" kern="0" dirty="0">
                <a:effectLst/>
                <a:latin typeface="+mn-lt"/>
                <a:ea typeface="+mn-ea"/>
              </a:rPr>
              <a:t>4. 使用遥控板操作小车，查看状态数据</a:t>
            </a:r>
            <a:endParaRPr kumimoji="1" lang="zh-CN" altLang="en-US" sz="2800" b="1" kern="0" dirty="0"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156335"/>
            <a:ext cx="10730160" cy="1840617"/>
          </a:xfrm>
        </p:spPr>
        <p:txBody>
          <a:bodyPr/>
          <a:lstStyle/>
          <a:p>
            <a:r>
              <a:rPr kumimoji="1" lang="zh-CN" altLang="en-US" dirty="0">
                <a:effectLst/>
              </a:rPr>
              <a:t> 三维可视化工具（</a:t>
            </a:r>
            <a:r>
              <a:rPr kumimoji="1" lang="en-US" altLang="zh-CN" dirty="0" err="1">
                <a:effectLst/>
              </a:rPr>
              <a:t>RViz</a:t>
            </a:r>
            <a:r>
              <a:rPr kumimoji="1" lang="zh-CN" altLang="en-US" dirty="0">
                <a:effectLst/>
              </a:rPr>
              <a:t>）</a:t>
            </a:r>
            <a:endParaRPr kumimoji="1"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sz="1800" b="0" kern="12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</a:rPr>
              <a:t>        </a:t>
            </a:r>
            <a:r>
              <a:rPr lang="en-US" altLang="zh-CN" sz="2000" b="0" kern="1200" dirty="0" err="1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RViz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ROS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的三维可视化工具。它的主要目的是以三维方式显示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ROS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消息，可以将数据进行可视化表达。例如，可以无需编程就能表达激光测距仪（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LRF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）传感器中的传感器到障碍物的距离，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RealSense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Kinect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b="0" kern="1200" dirty="0" err="1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Xtion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等三维距离传感器的点云数据（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PCD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Point Cloud Data</a:t>
            </a:r>
            <a:r>
              <a:rPr lang="zh-CN" altLang="en-US" sz="2000" b="0" kern="1200" dirty="0"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），从相机获取的图像值等</a:t>
            </a:r>
            <a:endParaRPr lang="en-US" altLang="zh-CN" sz="2400" b="0" kern="120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424" y="3212976"/>
            <a:ext cx="3816424" cy="26907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972186"/>
            <a:ext cx="5112568" cy="3781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156335"/>
            <a:ext cx="10730160" cy="1840617"/>
          </a:xfrm>
        </p:spPr>
        <p:txBody>
          <a:bodyPr/>
          <a:lstStyle/>
          <a:p>
            <a:r>
              <a:rPr kumimoji="1" lang="zh-CN" altLang="en-US" dirty="0">
                <a:effectLst/>
              </a:rPr>
              <a:t> 三维可视化工具（</a:t>
            </a:r>
            <a:r>
              <a:rPr kumimoji="1" lang="en-US" altLang="zh-CN" dirty="0" err="1">
                <a:effectLst/>
              </a:rPr>
              <a:t>RViz</a:t>
            </a:r>
            <a:r>
              <a:rPr kumimoji="1" lang="zh-CN" altLang="en-US" dirty="0">
                <a:effectLst/>
              </a:rPr>
              <a:t>）</a:t>
            </a:r>
            <a:endParaRPr kumimoji="1" lang="en-US" altLang="zh-CN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736" y="1549369"/>
            <a:ext cx="8065864" cy="4833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7600" y="2780928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3D</a:t>
            </a:r>
            <a:r>
              <a:rPr lang="zh-CN" altLang="en-US" sz="2000" dirty="0"/>
              <a:t>视图（</a:t>
            </a:r>
            <a:r>
              <a:rPr lang="en-US" altLang="zh-CN" sz="2000" dirty="0"/>
              <a:t>3D view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显示屏（</a:t>
            </a:r>
            <a:r>
              <a:rPr lang="en-US" altLang="zh-CN" sz="2000" dirty="0"/>
              <a:t>Displays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菜单（</a:t>
            </a:r>
            <a:r>
              <a:rPr lang="en-US" altLang="zh-CN" sz="2000" dirty="0"/>
              <a:t>Menu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工具（</a:t>
            </a:r>
            <a:r>
              <a:rPr lang="en-US" altLang="zh-CN" sz="2000" dirty="0"/>
              <a:t>Tools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视图（</a:t>
            </a:r>
            <a:r>
              <a:rPr lang="en-US" altLang="zh-CN" sz="2000" dirty="0"/>
              <a:t>Views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时间（</a:t>
            </a:r>
            <a:r>
              <a:rPr lang="en-US" altLang="zh-CN" sz="2000" dirty="0"/>
              <a:t>Time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81387" b="16981"/>
          <a:stretch>
            <a:fillRect/>
          </a:stretch>
        </p:blipFill>
        <p:spPr>
          <a:xfrm>
            <a:off x="9192344" y="1988841"/>
            <a:ext cx="1836204" cy="35283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424" y="1173918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激光雷达 </a:t>
            </a:r>
            <a:r>
              <a:rPr kumimoji="1" lang="en-US" altLang="zh-CN" sz="3200" dirty="0">
                <a:effectLst/>
              </a:rPr>
              <a:t>VLP 16</a:t>
            </a:r>
            <a:endParaRPr kumimoji="1" lang="en-US" altLang="zh-CN" sz="3200" dirty="0"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63452" y="2348880"/>
          <a:ext cx="7380820" cy="3087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534"/>
                <a:gridCol w="2096429"/>
                <a:gridCol w="1458386"/>
                <a:gridCol w="2276471"/>
              </a:tblGrid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线数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激光波长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906nm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激光安装等级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Class 1 </a:t>
                      </a:r>
                      <a:r>
                        <a:rPr lang="zh-CN" altLang="en-US" sz="1200" dirty="0"/>
                        <a:t>人眼安全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盲区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≤0.4m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测距能力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150m(80m@10% NIST)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精度（典型值）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Up to ±2cm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水平视场角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360°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垂直视场角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水平角分辨率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0.1°/0.2°/0.4°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垂直角分辨率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2.0°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帧率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5Hz/10Hz/20 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转速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300/600/1200rpm (5/10/20Hz)</a:t>
                      </a:r>
                      <a:endParaRPr lang="zh-CN" altLang="en-US" sz="1200" dirty="0"/>
                    </a:p>
                  </a:txBody>
                  <a:tcPr/>
                </a:tc>
              </a:tr>
              <a:tr h="496263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出点数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~300,000pts/s(</a:t>
                      </a:r>
                      <a:r>
                        <a:rPr lang="zh-CN" altLang="en-US" sz="1200" dirty="0"/>
                        <a:t>单回波模式</a:t>
                      </a:r>
                      <a:r>
                        <a:rPr lang="en-US" altLang="zh-CN" sz="1200" dirty="0"/>
                        <a:t>) ~600,000pts/s(</a:t>
                      </a:r>
                      <a:r>
                        <a:rPr lang="zh-CN" altLang="en-US" sz="1200" dirty="0"/>
                        <a:t>双回波模式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UDP</a:t>
                      </a:r>
                      <a:r>
                        <a:rPr lang="zh-CN" altLang="en-US" sz="1200" b="1" dirty="0"/>
                        <a:t>数据包内容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三维空间坐标、反射强度、时间戳等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129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以太网输出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输出数据协议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UDP packets over Ethernet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SzPct val="60000"/>
            </a:pP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600" dirty="0" err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Rviz</a:t>
            </a:r>
            <a:r>
              <a:rPr lang="zh-CN" altLang="en-US" sz="36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显示松灵小车的传感器数据</a:t>
            </a:r>
            <a:endParaRPr lang="en-US" altLang="zh-CN" sz="40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400" y="1014401"/>
            <a:ext cx="919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dirty="0">
                <a:effectLst/>
              </a:rPr>
              <a:t>激光雷达 </a:t>
            </a:r>
            <a:r>
              <a:rPr kumimoji="1" lang="en-US" altLang="zh-CN" sz="3200" dirty="0">
                <a:effectLst/>
              </a:rPr>
              <a:t>VLP 16</a:t>
            </a:r>
            <a:endParaRPr kumimoji="1" lang="en-US" altLang="zh-CN" sz="32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448" y="1691508"/>
            <a:ext cx="935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roslaunch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scout_bringup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open_rslidar.launch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434" y="2183950"/>
            <a:ext cx="10745131" cy="44809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33.9527559055118,&quot;width&quot;:1356.0015748031497}"/>
</p:tagLst>
</file>

<file path=ppt/tags/tag2.xml><?xml version="1.0" encoding="utf-8"?>
<p:tagLst xmlns:p="http://schemas.openxmlformats.org/presentationml/2006/main">
  <p:tag name="KSO_WPP_MARK_KEY" val="1d57c892-e6af-4e38-a903-68dadd506c7c"/>
  <p:tag name="COMMONDATA" val="eyJoZGlkIjoiODViY2JkMjU3NGYzZTEwMzZmMGFkZWViYmNkYWU3NDIifQ=="/>
</p:tagLst>
</file>

<file path=ppt/theme/theme1.xml><?xml version="1.0" encoding="utf-8"?>
<a:theme xmlns:a="http://schemas.openxmlformats.org/drawingml/2006/main" name="程序设计技术课件模板">
  <a:themeElements>
    <a:clrScheme name="程序设计技术课件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程序设计技术课件模板">
      <a:majorFont>
        <a:latin typeface="Tahoma"/>
        <a:ea typeface="华文新魏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技术课件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技术课件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技术课件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技术课件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技术课件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技术课件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技术课件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程序设计技术课件模板</Template>
  <TotalTime>0</TotalTime>
  <Words>1794</Words>
  <Application>WPS 演示</Application>
  <PresentationFormat>宽屏</PresentationFormat>
  <Paragraphs>294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Tahoma</vt:lpstr>
      <vt:lpstr>华文新魏</vt:lpstr>
      <vt:lpstr>仿宋_GB2312</vt:lpstr>
      <vt:lpstr>仿宋</vt:lpstr>
      <vt:lpstr>微软雅黑</vt:lpstr>
      <vt:lpstr>Arial Unicode MS</vt:lpstr>
      <vt:lpstr>Calibri</vt:lpstr>
      <vt:lpstr>Times New Roman</vt:lpstr>
      <vt:lpstr>华文楷体</vt:lpstr>
      <vt:lpstr>程序设计技术课件模板</vt:lpstr>
      <vt:lpstr>松灵小车任务1</vt:lpstr>
      <vt:lpstr>教学内容</vt:lpstr>
      <vt:lpstr>松灵小车任务1</vt:lpstr>
      <vt:lpstr>教学内容</vt:lpstr>
      <vt:lpstr>查看小车运动状态</vt:lpstr>
      <vt:lpstr>用Rviz显示松灵小车的传感器数据</vt:lpstr>
      <vt:lpstr>用Rviz显示松灵小车的传感器数据</vt:lpstr>
      <vt:lpstr>用Rviz显示松灵小车的传感器数据</vt:lpstr>
      <vt:lpstr>用Rviz显示松灵小车的传感器数据</vt:lpstr>
      <vt:lpstr>用Rviz显示松灵小车的传感器数据</vt:lpstr>
      <vt:lpstr>用Rviz显示松灵小车的传感器数据</vt:lpstr>
      <vt:lpstr>用Rviz显示松灵小车的传感器数据</vt:lpstr>
      <vt:lpstr>用Rviz显示松灵小车的传感器数据</vt:lpstr>
      <vt:lpstr>教学内容</vt:lpstr>
      <vt:lpstr>课堂练习</vt:lpstr>
    </vt:vector>
  </TitlesOfParts>
  <Company>陈恒鑫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车载软件开发基础</dc:title>
  <dc:creator>陈恒鑫</dc:creator>
  <cp:lastModifiedBy>chenhengxin</cp:lastModifiedBy>
  <cp:revision>413</cp:revision>
  <dcterms:created xsi:type="dcterms:W3CDTF">2005-10-02T02:06:00Z</dcterms:created>
  <dcterms:modified xsi:type="dcterms:W3CDTF">2023-09-17T08:24:28Z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61F4DBC2A8C941DBAB1136E8180F34CF</vt:lpwstr>
  </property>
</Properties>
</file>