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316dac9fc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316dac9fc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316dac9fc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316dac9fc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16dac9fc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16dac9fc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316dac9fc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316dac9fc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316dac9fc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316dac9fc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316dac9fc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316dac9fc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316dac9fc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316dac9fc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316dac9fc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316dac9fc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316dac9fc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316dac9fc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316dac9fc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316dac9fc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316dac9fc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316dac9fc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nadyinky/sephora-analysis/tree/main/sephora_scraper" TargetMode="External"/><Relationship Id="rId4" Type="http://schemas.openxmlformats.org/officeDocument/2006/relationships/hyperlink" Target="https://www.kaggle.com/datasets/nadyinky/sephora-products-and-skincare-review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Capstone 2</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70000"/>
          </a:bodyPr>
          <a:lstStyle/>
          <a:p>
            <a:pPr indent="0" lvl="0" marL="0" rtl="0" algn="l">
              <a:lnSpc>
                <a:spcPct val="115000"/>
              </a:lnSpc>
              <a:spcBef>
                <a:spcPts val="0"/>
              </a:spcBef>
              <a:spcAft>
                <a:spcPts val="0"/>
              </a:spcAft>
              <a:buNone/>
            </a:pPr>
            <a:r>
              <a:rPr lang="en" sz="5400"/>
              <a:t>Recommendation system for Sephora</a:t>
            </a:r>
            <a:endParaRPr/>
          </a:p>
        </p:txBody>
      </p:sp>
      <p:sp>
        <p:nvSpPr>
          <p:cNvPr id="56" name="Google Shape;56;p13"/>
          <p:cNvSpPr txBox="1"/>
          <p:nvPr/>
        </p:nvSpPr>
        <p:spPr>
          <a:xfrm>
            <a:off x="1296650" y="3970950"/>
            <a:ext cx="673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Benazir Rowe, Springboard Data Science Fellow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 metrics for binarized predictions</a:t>
            </a:r>
            <a:endParaRPr/>
          </a:p>
        </p:txBody>
      </p:sp>
      <p:pic>
        <p:nvPicPr>
          <p:cNvPr id="114" name="Google Shape;114;p22"/>
          <p:cNvPicPr preferRelativeResize="0"/>
          <p:nvPr/>
        </p:nvPicPr>
        <p:blipFill>
          <a:blip r:embed="rId3">
            <a:alphaModFix/>
          </a:blip>
          <a:stretch>
            <a:fillRect/>
          </a:stretch>
        </p:blipFill>
        <p:spPr>
          <a:xfrm>
            <a:off x="3990352" y="1017725"/>
            <a:ext cx="4841948" cy="3416400"/>
          </a:xfrm>
          <a:prstGeom prst="rect">
            <a:avLst/>
          </a:prstGeom>
          <a:noFill/>
          <a:ln>
            <a:noFill/>
          </a:ln>
        </p:spPr>
      </p:pic>
      <p:pic>
        <p:nvPicPr>
          <p:cNvPr id="115" name="Google Shape;115;p22"/>
          <p:cNvPicPr preferRelativeResize="0"/>
          <p:nvPr/>
        </p:nvPicPr>
        <p:blipFill>
          <a:blip r:embed="rId4">
            <a:alphaModFix/>
          </a:blip>
          <a:stretch>
            <a:fillRect/>
          </a:stretch>
        </p:blipFill>
        <p:spPr>
          <a:xfrm>
            <a:off x="517475" y="1742350"/>
            <a:ext cx="3304625" cy="1781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True vs Predicted ratings</a:t>
            </a:r>
            <a:endParaRPr/>
          </a:p>
        </p:txBody>
      </p:sp>
      <p:pic>
        <p:nvPicPr>
          <p:cNvPr id="121" name="Google Shape;121;p23"/>
          <p:cNvPicPr preferRelativeResize="0"/>
          <p:nvPr/>
        </p:nvPicPr>
        <p:blipFill>
          <a:blip r:embed="rId3">
            <a:alphaModFix/>
          </a:blip>
          <a:stretch>
            <a:fillRect/>
          </a:stretch>
        </p:blipFill>
        <p:spPr>
          <a:xfrm>
            <a:off x="1556989" y="1152475"/>
            <a:ext cx="6030010" cy="3905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recommendation for user ‘6538326896’</a:t>
            </a:r>
            <a:endParaRPr/>
          </a:p>
        </p:txBody>
      </p:sp>
      <p:pic>
        <p:nvPicPr>
          <p:cNvPr id="127" name="Google Shape;127;p24"/>
          <p:cNvPicPr preferRelativeResize="0"/>
          <p:nvPr/>
        </p:nvPicPr>
        <p:blipFill>
          <a:blip r:embed="rId3">
            <a:alphaModFix/>
          </a:blip>
          <a:stretch>
            <a:fillRect/>
          </a:stretch>
        </p:blipFill>
        <p:spPr>
          <a:xfrm>
            <a:off x="94550" y="1442825"/>
            <a:ext cx="9049450" cy="2639825"/>
          </a:xfrm>
          <a:prstGeom prst="rect">
            <a:avLst/>
          </a:prstGeom>
          <a:noFill/>
          <a:ln>
            <a:noFill/>
          </a:ln>
        </p:spPr>
      </p:pic>
      <p:sp>
        <p:nvSpPr>
          <p:cNvPr id="128" name="Google Shape;128;p24"/>
          <p:cNvSpPr txBox="1"/>
          <p:nvPr/>
        </p:nvSpPr>
        <p:spPr>
          <a:xfrm>
            <a:off x="162075" y="4160050"/>
            <a:ext cx="8387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The recommendation has a problem skincare theme this user may be interested in and looks relevant and comprehensive.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Purpose, Motivation, Description</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Purpose:</a:t>
            </a:r>
            <a:r>
              <a:rPr lang="en" sz="1600"/>
              <a:t> use explicit feedback from user reviews to build a recommender system that can provide personalized product recommendations for Sephora online platform. </a:t>
            </a:r>
            <a:endParaRPr sz="1600"/>
          </a:p>
          <a:p>
            <a:pPr indent="-330200" lvl="0" marL="457200" rtl="0" algn="l">
              <a:spcBef>
                <a:spcPts val="0"/>
              </a:spcBef>
              <a:spcAft>
                <a:spcPts val="0"/>
              </a:spcAft>
              <a:buSzPts val="1600"/>
              <a:buChar char="●"/>
            </a:pPr>
            <a:r>
              <a:rPr b="1" lang="en" sz="1600"/>
              <a:t>Goal: </a:t>
            </a:r>
            <a:r>
              <a:rPr lang="en" sz="1600"/>
              <a:t>to develop a system capable of offering product recommendations that resonate with individual user's needs and preferences, thereby enhancing their shopping experience at Sephora, boost online sales, improve customer satisfaction, increase online revenue.</a:t>
            </a:r>
            <a:endParaRPr sz="1600"/>
          </a:p>
          <a:p>
            <a:pPr indent="-330200" lvl="0" marL="457200" rtl="0" algn="l">
              <a:spcBef>
                <a:spcPts val="0"/>
              </a:spcBef>
              <a:spcAft>
                <a:spcPts val="0"/>
              </a:spcAft>
              <a:buSzPts val="1600"/>
              <a:buChar char="●"/>
            </a:pPr>
            <a:r>
              <a:rPr b="1" lang="en" sz="1600"/>
              <a:t>Description: </a:t>
            </a:r>
            <a:r>
              <a:rPr lang="en" sz="1600"/>
              <a:t>By exploring various machine learning algorithms, such as Matrix Factorization techniques like SVD and NMF, neighborhood-based methods like KNN, we aim to create an effective model that can scale with the size of Sephora's extensive product range and user base.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Data acquisition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t>The data was obtained from Kaggle.com [1] containing about 8000+ products and over 1 million user reviews from the skincare category. This dataset was collected via </a:t>
            </a:r>
            <a:r>
              <a:rPr lang="en" sz="1600" u="sng">
                <a:solidFill>
                  <a:schemeClr val="hlink"/>
                </a:solidFill>
                <a:hlinkClick r:id="rId3"/>
              </a:rPr>
              <a:t>Python scraper</a:t>
            </a:r>
            <a:r>
              <a:rPr lang="en" sz="1600"/>
              <a:t> in March 2023 and contains:</a:t>
            </a:r>
            <a:endParaRPr sz="1600"/>
          </a:p>
          <a:p>
            <a:pPr indent="-330200" lvl="0" marL="457200" rtl="0" algn="l">
              <a:spcBef>
                <a:spcPts val="1200"/>
              </a:spcBef>
              <a:spcAft>
                <a:spcPts val="0"/>
              </a:spcAft>
              <a:buSzPts val="1600"/>
              <a:buChar char="●"/>
            </a:pPr>
            <a:r>
              <a:rPr lang="en" sz="1600"/>
              <a:t>information about all beauty products (over 8,000) from the Sephora online store, including product and brand names, prices, ingredients, ratings, and all features. </a:t>
            </a:r>
            <a:endParaRPr sz="1600"/>
          </a:p>
          <a:p>
            <a:pPr indent="-330200" lvl="0" marL="457200" rtl="0" algn="l">
              <a:spcBef>
                <a:spcPts val="0"/>
              </a:spcBef>
              <a:spcAft>
                <a:spcPts val="0"/>
              </a:spcAft>
              <a:buSzPts val="1600"/>
              <a:buChar char="●"/>
            </a:pPr>
            <a:r>
              <a:rPr lang="en" sz="1600"/>
              <a:t>user reviews (over 1 million on over 2,000 products) of all products from the skincare category, including user appearances, and review ratings by other users.</a:t>
            </a:r>
            <a:endParaRPr sz="1600"/>
          </a:p>
          <a:p>
            <a:pPr indent="0" lvl="0" marL="0" rtl="0" algn="l">
              <a:spcBef>
                <a:spcPts val="1200"/>
              </a:spcBef>
              <a:spcAft>
                <a:spcPts val="1200"/>
              </a:spcAft>
              <a:buNone/>
            </a:pPr>
            <a:r>
              <a:rPr lang="en" sz="1600"/>
              <a:t>[1] </a:t>
            </a:r>
            <a:r>
              <a:rPr lang="en" sz="1600" u="sng">
                <a:solidFill>
                  <a:schemeClr val="hlink"/>
                </a:solidFill>
                <a:hlinkClick r:id="rId4"/>
              </a:rPr>
              <a:t>https://www.kaggle.com/datasets/nadyinky/sephora-products-and-skincare-reviews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Missing data</a:t>
            </a:r>
            <a:endParaRPr/>
          </a:p>
        </p:txBody>
      </p:sp>
      <p:sp>
        <p:nvSpPr>
          <p:cNvPr id="74" name="Google Shape;74;p16"/>
          <p:cNvSpPr txBox="1"/>
          <p:nvPr>
            <p:ph idx="1" type="body"/>
          </p:nvPr>
        </p:nvSpPr>
        <p:spPr>
          <a:xfrm>
            <a:off x="311700" y="1202050"/>
            <a:ext cx="2592300" cy="309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M</a:t>
            </a:r>
            <a:r>
              <a:rPr lang="en" sz="1600"/>
              <a:t>any categories have missing values, but they are not exactly missing, more that the field is not </a:t>
            </a:r>
            <a:r>
              <a:rPr lang="en" sz="1600"/>
              <a:t>applicable</a:t>
            </a:r>
            <a:r>
              <a:rPr lang="en" sz="1600"/>
              <a:t> to many products.  </a:t>
            </a:r>
            <a:endParaRPr sz="1600"/>
          </a:p>
          <a:p>
            <a:pPr indent="0" lvl="0" marL="0" rtl="0" algn="l">
              <a:spcBef>
                <a:spcPts val="1200"/>
              </a:spcBef>
              <a:spcAft>
                <a:spcPts val="1200"/>
              </a:spcAft>
              <a:buNone/>
            </a:pPr>
            <a:r>
              <a:rPr lang="en" sz="1600"/>
              <a:t>We are not intending to analyze those fields, so we drop those columns. </a:t>
            </a:r>
            <a:endParaRPr sz="1600"/>
          </a:p>
        </p:txBody>
      </p:sp>
      <p:pic>
        <p:nvPicPr>
          <p:cNvPr id="75" name="Google Shape;75;p16"/>
          <p:cNvPicPr preferRelativeResize="0"/>
          <p:nvPr/>
        </p:nvPicPr>
        <p:blipFill>
          <a:blip r:embed="rId3">
            <a:alphaModFix/>
          </a:blip>
          <a:stretch>
            <a:fillRect/>
          </a:stretch>
        </p:blipFill>
        <p:spPr>
          <a:xfrm>
            <a:off x="2904008" y="1017725"/>
            <a:ext cx="5923542" cy="3991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Exploratory Data Analysis</a:t>
            </a:r>
            <a:endParaRPr/>
          </a:p>
        </p:txBody>
      </p:sp>
      <p:sp>
        <p:nvSpPr>
          <p:cNvPr id="81" name="Google Shape;81;p17"/>
          <p:cNvSpPr txBox="1"/>
          <p:nvPr>
            <p:ph idx="1" type="body"/>
          </p:nvPr>
        </p:nvSpPr>
        <p:spPr>
          <a:xfrm>
            <a:off x="311700" y="1337150"/>
            <a:ext cx="2149200" cy="2664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Most products cost around $30 and the distribution of product price is skewed left.</a:t>
            </a:r>
            <a:endParaRPr/>
          </a:p>
        </p:txBody>
      </p:sp>
      <p:pic>
        <p:nvPicPr>
          <p:cNvPr id="82" name="Google Shape;82;p17"/>
          <p:cNvPicPr preferRelativeResize="0"/>
          <p:nvPr/>
        </p:nvPicPr>
        <p:blipFill>
          <a:blip r:embed="rId3">
            <a:alphaModFix/>
          </a:blip>
          <a:stretch>
            <a:fillRect/>
          </a:stretch>
        </p:blipFill>
        <p:spPr>
          <a:xfrm>
            <a:off x="2404175" y="1152475"/>
            <a:ext cx="6428125" cy="3547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88" name="Google Shape;88;p18"/>
          <p:cNvSpPr txBox="1"/>
          <p:nvPr>
            <p:ph idx="1" type="body"/>
          </p:nvPr>
        </p:nvSpPr>
        <p:spPr>
          <a:xfrm>
            <a:off x="311700" y="1251625"/>
            <a:ext cx="2231400" cy="3218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Most products have average rating of 4.5 stars, with some having 5-star and 3-star reviews.</a:t>
            </a:r>
            <a:endParaRPr/>
          </a:p>
          <a:p>
            <a:pPr indent="0" lvl="0" marL="0" rtl="0" algn="l">
              <a:spcBef>
                <a:spcPts val="1200"/>
              </a:spcBef>
              <a:spcAft>
                <a:spcPts val="1200"/>
              </a:spcAft>
              <a:buNone/>
            </a:pPr>
            <a:r>
              <a:rPr lang="en"/>
              <a:t>Interestingly, there are not many products with 1-star or 2-star average ratings.</a:t>
            </a:r>
            <a:endParaRPr/>
          </a:p>
        </p:txBody>
      </p:sp>
      <p:pic>
        <p:nvPicPr>
          <p:cNvPr id="89" name="Google Shape;89;p18"/>
          <p:cNvPicPr preferRelativeResize="0"/>
          <p:nvPr/>
        </p:nvPicPr>
        <p:blipFill>
          <a:blip r:embed="rId3">
            <a:alphaModFix/>
          </a:blip>
          <a:stretch>
            <a:fillRect/>
          </a:stretch>
        </p:blipFill>
        <p:spPr>
          <a:xfrm>
            <a:off x="2543225" y="1102338"/>
            <a:ext cx="6488900" cy="3516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Feature selection</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matrix factorization models, we focus on product, user and rating features.</a:t>
            </a:r>
            <a:endParaRPr/>
          </a:p>
          <a:p>
            <a:pPr indent="0" lvl="0" marL="0" rtl="0" algn="l">
              <a:spcBef>
                <a:spcPts val="1200"/>
              </a:spcBef>
              <a:spcAft>
                <a:spcPts val="0"/>
              </a:spcAft>
              <a:buNone/>
            </a:pPr>
            <a:r>
              <a:rPr lang="en"/>
              <a:t>We separate those features, remove any missing values and user, item duplicates.</a:t>
            </a:r>
            <a:endParaRPr/>
          </a:p>
          <a:p>
            <a:pPr indent="0" lvl="0" marL="0" rtl="0" algn="l">
              <a:spcBef>
                <a:spcPts val="1200"/>
              </a:spcBef>
              <a:spcAft>
                <a:spcPts val="1200"/>
              </a:spcAft>
              <a:buNone/>
            </a:pP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t>Singular Value Decomposition (SVD): </a:t>
            </a:r>
            <a:r>
              <a:rPr lang="en" sz="1600"/>
              <a:t>This method decomposes a matrix into 3 other matrices. </a:t>
            </a:r>
            <a:r>
              <a:rPr lang="en" sz="1600"/>
              <a:t>SVD can handle missing values in the user-item interaction matrix, allowing prediction generation for items that a user has not yet interacted with.</a:t>
            </a:r>
            <a:endParaRPr sz="1600"/>
          </a:p>
          <a:p>
            <a:pPr indent="0" lvl="0" marL="0" rtl="0" algn="l">
              <a:spcBef>
                <a:spcPts val="1200"/>
              </a:spcBef>
              <a:spcAft>
                <a:spcPts val="0"/>
              </a:spcAft>
              <a:buClr>
                <a:schemeClr val="dk1"/>
              </a:buClr>
              <a:buSzPts val="1100"/>
              <a:buFont typeface="Arial"/>
              <a:buNone/>
            </a:pPr>
            <a:r>
              <a:rPr b="1" lang="en" sz="1600"/>
              <a:t>Non-negative Matrix Factorization (NMF): </a:t>
            </a:r>
            <a:r>
              <a:rPr lang="en" sz="1600"/>
              <a:t>NMF is another matrix factorization method similar to SVD, but with the constraint that the matrices are non-negative. NMF allows for parts-based representations and can give a more intuitive understanding of the latent features.</a:t>
            </a:r>
            <a:endParaRPr sz="1600"/>
          </a:p>
          <a:p>
            <a:pPr indent="0" lvl="0" marL="0" rtl="0" algn="l">
              <a:spcBef>
                <a:spcPts val="1200"/>
              </a:spcBef>
              <a:spcAft>
                <a:spcPts val="1200"/>
              </a:spcAft>
              <a:buNone/>
            </a:pPr>
            <a:r>
              <a:rPr b="1" lang="en" sz="1600"/>
              <a:t>Biased SVD: </a:t>
            </a:r>
            <a:r>
              <a:rPr lang="en" sz="1600"/>
              <a:t>Biased SVD includes user and item biases in its model to account for the systematic tendencies of some users to always give high or low ratings and for some items to receive higher or lower ratings than others.</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evaluation </a:t>
            </a:r>
            <a:endParaRPr/>
          </a:p>
        </p:txBody>
      </p:sp>
      <p:sp>
        <p:nvSpPr>
          <p:cNvPr id="107" name="Google Shape;107;p21"/>
          <p:cNvSpPr txBox="1"/>
          <p:nvPr>
            <p:ph idx="1" type="body"/>
          </p:nvPr>
        </p:nvSpPr>
        <p:spPr>
          <a:xfrm>
            <a:off x="311700" y="3917325"/>
            <a:ext cx="8520600" cy="78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Based on the </a:t>
            </a:r>
            <a:r>
              <a:rPr lang="en"/>
              <a:t>results</a:t>
            </a:r>
            <a:r>
              <a:rPr lang="en"/>
              <a:t> of 5-fold cross validation, Biased SVD model performed best in all metrics except fit time, however 2 second fit time difference is not an issue. </a:t>
            </a:r>
            <a:endParaRPr/>
          </a:p>
        </p:txBody>
      </p:sp>
      <p:pic>
        <p:nvPicPr>
          <p:cNvPr id="108" name="Google Shape;108;p21"/>
          <p:cNvPicPr preferRelativeResize="0"/>
          <p:nvPr/>
        </p:nvPicPr>
        <p:blipFill>
          <a:blip r:embed="rId3">
            <a:alphaModFix/>
          </a:blip>
          <a:stretch>
            <a:fillRect/>
          </a:stretch>
        </p:blipFill>
        <p:spPr>
          <a:xfrm>
            <a:off x="896623" y="1390250"/>
            <a:ext cx="7239702" cy="21545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