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4" r:id="rId13"/>
    <p:sldId id="270" r:id="rId14"/>
    <p:sldId id="271" r:id="rId15"/>
    <p:sldId id="273" r:id="rId16"/>
    <p:sldId id="27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1" autoAdjust="0"/>
  </p:normalViewPr>
  <p:slideViewPr>
    <p:cSldViewPr>
      <p:cViewPr varScale="1">
        <p:scale>
          <a:sx n="73" d="100"/>
          <a:sy n="73" d="100"/>
        </p:scale>
        <p:origin x="12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Couples Reached</c:v>
                </c:pt>
                <c:pt idx="1">
                  <c:v>With Unmet Need</c:v>
                </c:pt>
                <c:pt idx="2">
                  <c:v>Unmet Need Served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515114</c:v>
                </c:pt>
                <c:pt idx="1">
                  <c:v>91971</c:v>
                </c:pt>
                <c:pt idx="2">
                  <c:v>3140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F-4856-8E60-E2C170D7F3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Couples Reached</c:v>
                </c:pt>
                <c:pt idx="1">
                  <c:v>With Unmet Need</c:v>
                </c:pt>
                <c:pt idx="2">
                  <c:v>Unmet Need Served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760757</c:v>
                </c:pt>
                <c:pt idx="1">
                  <c:v>134884</c:v>
                </c:pt>
                <c:pt idx="2">
                  <c:v>25757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6F-4856-8E60-E2C170D7F3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Couples Reached</c:v>
                </c:pt>
                <c:pt idx="1">
                  <c:v>With Unmet Need</c:v>
                </c:pt>
                <c:pt idx="2">
                  <c:v>Unmet Need Served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738135</c:v>
                </c:pt>
                <c:pt idx="1">
                  <c:v>113173</c:v>
                </c:pt>
                <c:pt idx="2">
                  <c:v>49025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6F-4856-8E60-E2C170D7F3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8973488"/>
        <c:axId val="1558993040"/>
      </c:barChart>
      <c:catAx>
        <c:axId val="1558973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993040"/>
        <c:crosses val="autoZero"/>
        <c:auto val="1"/>
        <c:lblAlgn val="ctr"/>
        <c:lblOffset val="100"/>
        <c:noMultiLvlLbl val="0"/>
      </c:catAx>
      <c:valAx>
        <c:axId val="155899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97348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7FC89-DB05-4CB3-8676-18EBE71B79CB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6527D-41A8-4676-A177-1AA0545EEB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38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93C5B-7BEC-4550-8B92-9F38220443EC}" type="datetimeFigureOut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7EA6E-2E4E-413B-86F4-2967ACF8E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9822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41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0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73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4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1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3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12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DC86-8C26-485F-8A85-9CCAC13FE9B7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2209800"/>
            <a:ext cx="2895600" cy="365125"/>
          </a:xfrm>
        </p:spPr>
        <p:txBody>
          <a:bodyPr/>
          <a:lstStyle/>
          <a:p>
            <a:r>
              <a:rPr lang="en-US" dirty="0" smtClean="0"/>
              <a:t>POPCOM Corporate Brand Book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8159-2828-406A-8889-9B12408F51F5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2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9640-6054-4835-8766-39BF8E948A16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C08-1645-4110-A035-4586B58526F2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031AA-553F-4847-82E4-00F3FD86CD2F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9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0348-C38E-48E3-85A9-746E13492137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5A3E-C3CA-4D64-A169-BDD047BD9751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00AB-E56A-4AC7-9A0E-FFEFD8797A9B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B75A8-5C1D-4C3F-B589-EB0AF2E3A314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D9A3F-BEED-49E3-A0B3-6E24A11F398C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3D46-02B1-4781-8365-491526491C12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EA17C-D1ED-49BC-97B4-A3A531FB56C3}" type="datetime1">
              <a:rPr lang="en-US" smtClean="0"/>
              <a:pPr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POPCOM Corporate Brand Book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4C37-41DB-47E7-9077-8BCE0F67A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219200"/>
          </a:xfrm>
        </p:spPr>
        <p:txBody>
          <a:bodyPr/>
          <a:lstStyle/>
          <a:p>
            <a:r>
              <a:rPr lang="en-US" dirty="0" smtClean="0"/>
              <a:t>Online RP-FP Monitoring System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2057400"/>
            <a:ext cx="9144000" cy="1655762"/>
          </a:xfrm>
        </p:spPr>
        <p:txBody>
          <a:bodyPr/>
          <a:lstStyle/>
          <a:p>
            <a:r>
              <a:rPr lang="en-US" dirty="0" smtClean="0"/>
              <a:t>2016 Accomplishment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2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Updates in the Dissemination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RHU </a:t>
            </a:r>
            <a:r>
              <a:rPr lang="en-US" dirty="0"/>
              <a:t>and CSO Accounts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22569"/>
              </p:ext>
            </p:extLst>
          </p:nvPr>
        </p:nvGraphicFramePr>
        <p:xfrm>
          <a:off x="152401" y="1600200"/>
          <a:ext cx="8763000" cy="3454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884">
                  <a:extLst>
                    <a:ext uri="{9D8B030D-6E8A-4147-A177-3AD203B41FA5}">
                      <a16:colId xmlns:a16="http://schemas.microsoft.com/office/drawing/2014/main" val="1804072071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3101642644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3631492807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1095020626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1323415839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2268138824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2176732501"/>
                    </a:ext>
                  </a:extLst>
                </a:gridCol>
                <a:gridCol w="3543750">
                  <a:extLst>
                    <a:ext uri="{9D8B030D-6E8A-4147-A177-3AD203B41FA5}">
                      <a16:colId xmlns:a16="http://schemas.microsoft.com/office/drawing/2014/main" val="2746584752"/>
                    </a:ext>
                  </a:extLst>
                </a:gridCol>
              </a:tblGrid>
              <a:tr h="4641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Region / Office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Actual Number of Accounts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Disseminated Accounts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Active Accounts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Remarks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ctr"/>
                </a:tc>
                <a:extLst>
                  <a:ext uri="{0D108BD9-81ED-4DB2-BD59-A6C34878D82A}">
                    <a16:rowId xmlns:a16="http://schemas.microsoft.com/office/drawing/2014/main" val="328762795"/>
                  </a:ext>
                </a:extLst>
              </a:tr>
              <a:tr h="2686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RHUs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CSOs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RHUs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CSOs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RHUs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CSOs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61493"/>
                  </a:ext>
                </a:extLst>
              </a:tr>
              <a:tr h="511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POPCOM 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50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Problem with internet connection; Orientation for the RHUs is set on February 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extLst>
                  <a:ext uri="{0D108BD9-81ED-4DB2-BD59-A6C34878D82A}">
                    <a16:rowId xmlns:a16="http://schemas.microsoft.com/office/drawing/2014/main" val="958445496"/>
                  </a:ext>
                </a:extLst>
              </a:tr>
              <a:tr h="255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Caraga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Orientation for the RHUs is set on February 2017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extLst>
                  <a:ext uri="{0D108BD9-81ED-4DB2-BD59-A6C34878D82A}">
                    <a16:rowId xmlns:a16="http://schemas.microsoft.com/office/drawing/2014/main" val="1097800346"/>
                  </a:ext>
                </a:extLst>
              </a:tr>
              <a:tr h="511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Generating of reports and updating of service is done by POPCOM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extLst>
                  <a:ext uri="{0D108BD9-81ED-4DB2-BD59-A6C34878D82A}">
                    <a16:rowId xmlns:a16="http://schemas.microsoft.com/office/drawing/2014/main" val="464647682"/>
                  </a:ext>
                </a:extLst>
              </a:tr>
              <a:tr h="51165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NCR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Concern with confidentiality issues; Not yet engaged with any CSO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extLst>
                  <a:ext uri="{0D108BD9-81ED-4DB2-BD59-A6C34878D82A}">
                    <a16:rowId xmlns:a16="http://schemas.microsoft.com/office/drawing/2014/main" val="669634048"/>
                  </a:ext>
                </a:extLst>
              </a:tr>
              <a:tr h="255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ARMM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Problem with internet connection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extLst>
                  <a:ext uri="{0D108BD9-81ED-4DB2-BD59-A6C34878D82A}">
                    <a16:rowId xmlns:a16="http://schemas.microsoft.com/office/drawing/2014/main" val="2973597062"/>
                  </a:ext>
                </a:extLst>
              </a:tr>
              <a:tr h="26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NIR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included in POPCOM 6 and POPCOM 7 plans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91" marR="12791" marT="12791" marB="0" anchor="b"/>
                </a:tc>
                <a:extLst>
                  <a:ext uri="{0D108BD9-81ED-4DB2-BD59-A6C34878D82A}">
                    <a16:rowId xmlns:a16="http://schemas.microsoft.com/office/drawing/2014/main" val="168311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5910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Couples Reached, Unmet Need and Served (2014-2016)</a:t>
            </a:r>
            <a:endParaRPr lang="en-US" sz="36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290725480"/>
              </p:ext>
            </p:extLst>
          </p:nvPr>
        </p:nvGraphicFramePr>
        <p:xfrm>
          <a:off x="381000" y="990600"/>
          <a:ext cx="7848600" cy="46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47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99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74638"/>
            <a:ext cx="9044285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400"/>
            <a:ext cx="9144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9144001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7200"/>
            <a:ext cx="74675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078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RP-FP Accomplishment Report FY 2016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Conducted Assessment of the Online RP-FP Monitoring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March 8-11, 2016 @ Cebu City</a:t>
            </a:r>
          </a:p>
          <a:p>
            <a:r>
              <a:rPr lang="en-US" sz="2800" dirty="0"/>
              <a:t>Conducted Training and Orientation in the Optimization of Data and Server Performance of the Online RP-FP Monitoring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 June 13-17, 2016 @ </a:t>
            </a:r>
            <a:r>
              <a:rPr lang="en-US" sz="2400" dirty="0" err="1"/>
              <a:t>Butuan</a:t>
            </a:r>
            <a:r>
              <a:rPr lang="en-US" sz="2400" dirty="0"/>
              <a:t> </a:t>
            </a:r>
            <a:r>
              <a:rPr lang="en-US" sz="2400" dirty="0" smtClean="0"/>
              <a:t>City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6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RP-FP Accomplishment Report FY 2016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Accomplished updates as of December 31, </a:t>
            </a:r>
            <a:r>
              <a:rPr lang="en-US" dirty="0" smtClean="0"/>
              <a:t>2016 </a:t>
            </a:r>
            <a:r>
              <a:rPr lang="en-US" dirty="0"/>
              <a:t>as per discussion with the Regional Online </a:t>
            </a:r>
            <a:r>
              <a:rPr lang="en-US" dirty="0" smtClean="0"/>
              <a:t>RP-FP Monitoring System </a:t>
            </a:r>
            <a:r>
              <a:rPr lang="en-US" dirty="0"/>
              <a:t>Administrators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Added </a:t>
            </a:r>
            <a:r>
              <a:rPr lang="en-US" dirty="0"/>
              <a:t>date restriction in selecting a date beyond the current date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Added </a:t>
            </a:r>
            <a:r>
              <a:rPr lang="en-US" dirty="0"/>
              <a:t>search parameter: Show All Couples and Show All Couples with Unmet Need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Included </a:t>
            </a:r>
            <a:r>
              <a:rPr lang="en-US" b="1" dirty="0"/>
              <a:t>date encoded </a:t>
            </a:r>
            <a:r>
              <a:rPr lang="en-US" dirty="0"/>
              <a:t>and </a:t>
            </a:r>
            <a:r>
              <a:rPr lang="en-US" b="1" dirty="0"/>
              <a:t>Preferred Method to use </a:t>
            </a:r>
            <a:r>
              <a:rPr lang="en-US" dirty="0" smtClean="0"/>
              <a:t>columns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(FP User/Method)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Updated </a:t>
            </a:r>
            <a:r>
              <a:rPr lang="en-US" dirty="0"/>
              <a:t>navigation by adding Jump function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Enhanced </a:t>
            </a:r>
            <a:r>
              <a:rPr lang="en-US" dirty="0"/>
              <a:t>Approving and Deleting through multiple data selection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Additional </a:t>
            </a:r>
            <a:r>
              <a:rPr lang="en-US" dirty="0"/>
              <a:t>search parameter in Pending Couples: Encoder Email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Added </a:t>
            </a:r>
            <a:r>
              <a:rPr lang="en-US" dirty="0"/>
              <a:t>printing and downloading function in Pending Couples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Additional </a:t>
            </a:r>
            <a:r>
              <a:rPr lang="en-US" dirty="0"/>
              <a:t>fields in encoding new couples: Extension Name and Participant Attended</a:t>
            </a:r>
          </a:p>
        </p:txBody>
      </p:sp>
    </p:spTree>
    <p:extLst>
      <p:ext uri="{BB962C8B-B14F-4D97-AF65-F5344CB8AC3E}">
        <p14:creationId xmlns:p14="http://schemas.microsoft.com/office/powerpoint/2010/main" val="3981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RP-FP Accomplishment Report FY 2016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Accomplished updates as of December 31, </a:t>
            </a:r>
            <a:r>
              <a:rPr lang="en-US" dirty="0" smtClean="0"/>
              <a:t>2016 </a:t>
            </a:r>
            <a:r>
              <a:rPr lang="en-US" dirty="0"/>
              <a:t>as per discussion with the Regional Online RP-FP Administrators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Added </a:t>
            </a:r>
            <a:r>
              <a:rPr lang="en-US" dirty="0"/>
              <a:t>Couples for Served module for multiple serving of couples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Added </a:t>
            </a:r>
            <a:r>
              <a:rPr lang="en-US" dirty="0"/>
              <a:t>downloading of Couples data in PDF and Word format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Added </a:t>
            </a:r>
            <a:r>
              <a:rPr lang="en-US" dirty="0"/>
              <a:t>Excel Notifications module for checking of excel errors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Added </a:t>
            </a:r>
            <a:r>
              <a:rPr lang="en-US" dirty="0"/>
              <a:t>Deposit and Importing of couples data encoded in Excel Templates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Included </a:t>
            </a:r>
            <a:r>
              <a:rPr lang="en-US" dirty="0"/>
              <a:t>auto update of record of LAM users and pregnant women to No Method, after 6 months and 9 months respectively, after date of  conduct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Updates </a:t>
            </a:r>
            <a:r>
              <a:rPr lang="en-US" dirty="0"/>
              <a:t>in the Excel Template: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changed separator to underscore ( _ 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Mark ( x ) under signature column </a:t>
            </a:r>
            <a:r>
              <a:rPr lang="en-US" dirty="0" smtClean="0"/>
              <a:t>if attended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RP-FP Accomplishment Report FY 2016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Accomplished updates as of December 31, </a:t>
            </a:r>
            <a:r>
              <a:rPr lang="en-US" dirty="0" smtClean="0"/>
              <a:t>2016 </a:t>
            </a:r>
            <a:r>
              <a:rPr lang="en-US" dirty="0"/>
              <a:t>as per discussion with the Regional Online RP-FP Administrators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Changed </a:t>
            </a:r>
            <a:r>
              <a:rPr lang="en-US" dirty="0"/>
              <a:t>and fixed problem in the Data Mining report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Updated </a:t>
            </a:r>
            <a:r>
              <a:rPr lang="en-US" dirty="0"/>
              <a:t>wrong spellings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Included </a:t>
            </a:r>
            <a:r>
              <a:rPr lang="en-US" dirty="0"/>
              <a:t>color coding for Served, Unmet Need, Duplicate and No Intention and included Legend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Adjusted </a:t>
            </a:r>
            <a:r>
              <a:rPr lang="en-US" dirty="0"/>
              <a:t>font color of text to make it readable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Fixed </a:t>
            </a:r>
            <a:r>
              <a:rPr lang="en-US" dirty="0"/>
              <a:t>problem with missing couples after editing their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Fixed </a:t>
            </a:r>
            <a:r>
              <a:rPr lang="en-US" dirty="0"/>
              <a:t>problem with error message and dropdown menu in creating new couples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Fixed </a:t>
            </a:r>
            <a:r>
              <a:rPr lang="en-US" dirty="0"/>
              <a:t>problem with labelling of couples as unmet need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Updated </a:t>
            </a:r>
            <a:r>
              <a:rPr lang="en-US" dirty="0"/>
              <a:t>report generated in the Search by Couples </a:t>
            </a:r>
            <a:r>
              <a:rPr lang="en-US" dirty="0" smtClean="0"/>
              <a:t>page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RP-FP Accomplishment Report FY 2016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731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Accomplished updates as of December 31, </a:t>
            </a:r>
            <a:r>
              <a:rPr lang="en-US" dirty="0" smtClean="0"/>
              <a:t>2016 </a:t>
            </a:r>
            <a:r>
              <a:rPr lang="en-US" dirty="0"/>
              <a:t>as per discussion with the Regional Online RP-FP Administrators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Added Homepage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Included the Online RP-FP Monitoring System – Public Dashboard in the POPCOM Website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Added </a:t>
            </a:r>
            <a:r>
              <a:rPr lang="en-US" dirty="0"/>
              <a:t>User Role: Partners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Additional </a:t>
            </a:r>
            <a:r>
              <a:rPr lang="en-US" dirty="0"/>
              <a:t>Field: Indigenous </a:t>
            </a:r>
            <a:r>
              <a:rPr lang="en-US" dirty="0" smtClean="0"/>
              <a:t>Person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Additional RHUs/CSOs user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RP-FP Accomplishment Report FY 2016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Some clarifications were answered</a:t>
            </a:r>
          </a:p>
          <a:p>
            <a:r>
              <a:rPr lang="en-US" dirty="0"/>
              <a:t>Couples parameter: Age is not working </a:t>
            </a:r>
          </a:p>
          <a:p>
            <a:pPr marL="457200" lvl="1" indent="0">
              <a:buNone/>
            </a:pPr>
            <a:r>
              <a:rPr lang="en-US" dirty="0"/>
              <a:t>–  need to indicate Looking for: husband or wife</a:t>
            </a:r>
          </a:p>
          <a:p>
            <a:pPr lvl="1">
              <a:buFontTx/>
              <a:buChar char="-"/>
            </a:pPr>
            <a:r>
              <a:rPr lang="en-US" dirty="0"/>
              <a:t>Applies to other indicators like Civil Status and Occupation</a:t>
            </a:r>
          </a:p>
          <a:p>
            <a:r>
              <a:rPr lang="en-US" dirty="0"/>
              <a:t>Unmet Need – are Non-FP users that are:</a:t>
            </a:r>
          </a:p>
          <a:p>
            <a:pPr marL="914400" lvl="1" indent="-457200">
              <a:buAutoNum type="arabicPeriod"/>
            </a:pPr>
            <a:r>
              <a:rPr lang="en-US" smtClean="0"/>
              <a:t>All Traditional </a:t>
            </a:r>
            <a:r>
              <a:rPr lang="en-US" dirty="0"/>
              <a:t>Users, or</a:t>
            </a:r>
          </a:p>
          <a:p>
            <a:pPr marL="914400" lvl="1" indent="-457200">
              <a:buAutoNum type="arabicPeriod"/>
            </a:pPr>
            <a:r>
              <a:rPr lang="en-US" dirty="0"/>
              <a:t>No Method with intention to use</a:t>
            </a:r>
          </a:p>
          <a:p>
            <a:r>
              <a:rPr lang="en-US" dirty="0"/>
              <a:t>Birthday fields with no data must be manually edited – cause of problem is wrong encoding of birthdate</a:t>
            </a:r>
          </a:p>
          <a:p>
            <a:r>
              <a:rPr lang="en-US" dirty="0"/>
              <a:t>User accounts that are no longer active must not be deleted but changed to inactive status</a:t>
            </a:r>
          </a:p>
          <a:p>
            <a:r>
              <a:rPr lang="en-US" dirty="0"/>
              <a:t>Manual editing of Date Conducted for wrong inputs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Updates in the Dissemination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RHU </a:t>
            </a:r>
            <a:r>
              <a:rPr lang="en-US" dirty="0"/>
              <a:t>and CSO Accounts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83352"/>
              </p:ext>
            </p:extLst>
          </p:nvPr>
        </p:nvGraphicFramePr>
        <p:xfrm>
          <a:off x="152401" y="1600200"/>
          <a:ext cx="8763000" cy="3633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883">
                  <a:extLst>
                    <a:ext uri="{9D8B030D-6E8A-4147-A177-3AD203B41FA5}">
                      <a16:colId xmlns:a16="http://schemas.microsoft.com/office/drawing/2014/main" val="1562038361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1372803503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2279201309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3088371900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3693498499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3140849666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2940998205"/>
                    </a:ext>
                  </a:extLst>
                </a:gridCol>
                <a:gridCol w="3543751">
                  <a:extLst>
                    <a:ext uri="{9D8B030D-6E8A-4147-A177-3AD203B41FA5}">
                      <a16:colId xmlns:a16="http://schemas.microsoft.com/office/drawing/2014/main" val="301265909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Region / Office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Actual Number of Accounts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Disseminated Accounts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Active Accounts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Remarks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ctr"/>
                </a:tc>
                <a:extLst>
                  <a:ext uri="{0D108BD9-81ED-4DB2-BD59-A6C34878D82A}">
                    <a16:rowId xmlns:a16="http://schemas.microsoft.com/office/drawing/2014/main" val="1357033871"/>
                  </a:ext>
                </a:extLst>
              </a:tr>
              <a:tr h="265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RHUs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CSOs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RHUs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CSOs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RHUs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CSOs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14428"/>
                  </a:ext>
                </a:extLst>
              </a:tr>
              <a:tr h="25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125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done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extLst>
                  <a:ext uri="{0D108BD9-81ED-4DB2-BD59-A6C34878D82A}">
                    <a16:rowId xmlns:a16="http://schemas.microsoft.com/office/drawing/2014/main" val="4126822270"/>
                  </a:ext>
                </a:extLst>
              </a:tr>
              <a:tr h="50519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POPCOM 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Orientation for the RHUs and CSOs is set on February and March 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extLst>
                  <a:ext uri="{0D108BD9-81ED-4DB2-BD59-A6C34878D82A}">
                    <a16:rowId xmlns:a16="http://schemas.microsoft.com/office/drawing/2014/main" val="3592942366"/>
                  </a:ext>
                </a:extLst>
              </a:tr>
              <a:tr h="25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130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Orientation for the RHUs is set on February 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extLst>
                  <a:ext uri="{0D108BD9-81ED-4DB2-BD59-A6C34878D82A}">
                    <a16:rowId xmlns:a16="http://schemas.microsoft.com/office/drawing/2014/main" val="1495863385"/>
                  </a:ext>
                </a:extLst>
              </a:tr>
              <a:tr h="25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4A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done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extLst>
                  <a:ext uri="{0D108BD9-81ED-4DB2-BD59-A6C34878D82A}">
                    <a16:rowId xmlns:a16="http://schemas.microsoft.com/office/drawing/2014/main" val="870658025"/>
                  </a:ext>
                </a:extLst>
              </a:tr>
              <a:tr h="25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4B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done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extLst>
                  <a:ext uri="{0D108BD9-81ED-4DB2-BD59-A6C34878D82A}">
                    <a16:rowId xmlns:a16="http://schemas.microsoft.com/office/drawing/2014/main" val="1872664769"/>
                  </a:ext>
                </a:extLst>
              </a:tr>
              <a:tr h="25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115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Orientation is set on the 1st RPMC on Jan.31-Feb 2,2017; Problem with internet connection in some RHUs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613398"/>
                  </a:ext>
                </a:extLst>
              </a:tr>
              <a:tr h="2525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Orientation for the RHUs is set on February 2017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0" marR="12630" marT="12630" marB="0" anchor="b"/>
                </a:tc>
                <a:extLst>
                  <a:ext uri="{0D108BD9-81ED-4DB2-BD59-A6C34878D82A}">
                    <a16:rowId xmlns:a16="http://schemas.microsoft.com/office/drawing/2014/main" val="211069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0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Updates in the Dissemination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RHU </a:t>
            </a:r>
            <a:r>
              <a:rPr lang="en-US" dirty="0"/>
              <a:t>and CSO Accounts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48580"/>
              </p:ext>
            </p:extLst>
          </p:nvPr>
        </p:nvGraphicFramePr>
        <p:xfrm>
          <a:off x="152400" y="1524000"/>
          <a:ext cx="8763001" cy="4346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884">
                  <a:extLst>
                    <a:ext uri="{9D8B030D-6E8A-4147-A177-3AD203B41FA5}">
                      <a16:colId xmlns:a16="http://schemas.microsoft.com/office/drawing/2014/main" val="3759717371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1358034859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3228426783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357192390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1537604924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319896259"/>
                    </a:ext>
                  </a:extLst>
                </a:gridCol>
                <a:gridCol w="682061">
                  <a:extLst>
                    <a:ext uri="{9D8B030D-6E8A-4147-A177-3AD203B41FA5}">
                      <a16:colId xmlns:a16="http://schemas.microsoft.com/office/drawing/2014/main" val="2351787812"/>
                    </a:ext>
                  </a:extLst>
                </a:gridCol>
                <a:gridCol w="3543751">
                  <a:extLst>
                    <a:ext uri="{9D8B030D-6E8A-4147-A177-3AD203B41FA5}">
                      <a16:colId xmlns:a16="http://schemas.microsoft.com/office/drawing/2014/main" val="1785225"/>
                    </a:ext>
                  </a:extLst>
                </a:gridCol>
              </a:tblGrid>
              <a:tr h="4574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Region / Office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Actual Number of Accounts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Disseminated Accounts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Active Accounts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Remarks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ctr"/>
                </a:tc>
                <a:extLst>
                  <a:ext uri="{0D108BD9-81ED-4DB2-BD59-A6C34878D82A}">
                    <a16:rowId xmlns:a16="http://schemas.microsoft.com/office/drawing/2014/main" val="2899478799"/>
                  </a:ext>
                </a:extLst>
              </a:tr>
              <a:tr h="2653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RHUs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CSOs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RHUs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CSOs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RHUs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CSOs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81893"/>
                  </a:ext>
                </a:extLst>
              </a:tr>
              <a:tr h="758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POPCOM 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Dissemination of Accounts for RHUs during the Prov. RIT Mtg. on Feb. 3,6,16 &amp; 28, and during RPMC on March 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ctr"/>
                </a:tc>
                <a:extLst>
                  <a:ext uri="{0D108BD9-81ED-4DB2-BD59-A6C34878D82A}">
                    <a16:rowId xmlns:a16="http://schemas.microsoft.com/office/drawing/2014/main" val="1670029481"/>
                  </a:ext>
                </a:extLst>
              </a:tr>
              <a:tr h="303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CSO already has an account; No plans yet for RHUs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extLst>
                  <a:ext uri="{0D108BD9-81ED-4DB2-BD59-A6C34878D82A}">
                    <a16:rowId xmlns:a16="http://schemas.microsoft.com/office/drawing/2014/main" val="4012268399"/>
                  </a:ext>
                </a:extLst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Orientation for the RHUs is set on February 2017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extLst>
                  <a:ext uri="{0D108BD9-81ED-4DB2-BD59-A6C34878D82A}">
                    <a16:rowId xmlns:a16="http://schemas.microsoft.com/office/drawing/2014/main" val="1984872951"/>
                  </a:ext>
                </a:extLst>
              </a:tr>
              <a:tr h="25273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10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93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Problem</a:t>
                      </a:r>
                      <a:r>
                        <a:rPr lang="en-US" sz="15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with internet connection and lack of personnel; PPOs and CPOs are already capacitated; POPCOM 10 will be disseminating the list of unmet need to RHUs and BPVs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extLst>
                  <a:ext uri="{0D108BD9-81ED-4DB2-BD59-A6C34878D82A}">
                    <a16:rowId xmlns:a16="http://schemas.microsoft.com/office/drawing/2014/main" val="4056883967"/>
                  </a:ext>
                </a:extLst>
              </a:tr>
              <a:tr h="758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POPCOM 11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49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0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Orientation conducted; Dissemination will be done during the Provincial Project Implementation Review on Jan. 24-31, 2017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637" marR="12637" marT="12637" marB="0" anchor="b"/>
                </a:tc>
                <a:extLst>
                  <a:ext uri="{0D108BD9-81ED-4DB2-BD59-A6C34878D82A}">
                    <a16:rowId xmlns:a16="http://schemas.microsoft.com/office/drawing/2014/main" val="114625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.layout (1)" id="{76E7CD4F-52AC-4A60-A2DA-AB6F8C89D1F5}" vid="{20BF8141-A89E-4ADA-90DB-06701B01FA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powerpoint.layout (1)</Template>
  <TotalTime>906</TotalTime>
  <Words>970</Words>
  <Application>Microsoft Office PowerPoint</Application>
  <PresentationFormat>On-screen Show (4:3)</PresentationFormat>
  <Paragraphs>255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Online RP-FP Monitoring System</vt:lpstr>
      <vt:lpstr>Online RP-FP Accomplishment Report FY 2016</vt:lpstr>
      <vt:lpstr>Online RP-FP Accomplishment Report FY 2016</vt:lpstr>
      <vt:lpstr>Online RP-FP Accomplishment Report FY 2016</vt:lpstr>
      <vt:lpstr>Online RP-FP Accomplishment Report FY 2016</vt:lpstr>
      <vt:lpstr>Online RP-FP Accomplishment Report FY 2016</vt:lpstr>
      <vt:lpstr>Online RP-FP Accomplishment Report FY 2016</vt:lpstr>
      <vt:lpstr>Updates in the Dissemination of  RHU and CSO Accounts</vt:lpstr>
      <vt:lpstr>Updates in the Dissemination of  RHU and CSO Accounts</vt:lpstr>
      <vt:lpstr>Updates in the Dissemination of  RHU and CSO Accounts</vt:lpstr>
      <vt:lpstr>Couples Reached, Unmet Need and Served (2014-2016)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RP-FP Monitoring System</dc:title>
  <dc:creator>Popcom</dc:creator>
  <cp:lastModifiedBy>Microsoft</cp:lastModifiedBy>
  <cp:revision>21</cp:revision>
  <dcterms:created xsi:type="dcterms:W3CDTF">2017-01-19T09:47:42Z</dcterms:created>
  <dcterms:modified xsi:type="dcterms:W3CDTF">2017-01-24T10:28:39Z</dcterms:modified>
</cp:coreProperties>
</file>