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766" r:id="rId3"/>
    <p:sldId id="1792" r:id="rId4"/>
    <p:sldId id="1767" r:id="rId5"/>
    <p:sldId id="1790" r:id="rId6"/>
    <p:sldId id="1799" r:id="rId7"/>
    <p:sldId id="1800" r:id="rId8"/>
    <p:sldId id="1791" r:id="rId9"/>
    <p:sldId id="1796" r:id="rId10"/>
    <p:sldId id="1797" r:id="rId11"/>
    <p:sldId id="1798" r:id="rId12"/>
  </p:sldIdLst>
  <p:sldSz cx="9144000" cy="5143500" type="screen16x9"/>
  <p:notesSz cx="9144000" cy="6858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8" autoAdjust="0"/>
    <p:restoredTop sz="87186" autoAdjust="0"/>
  </p:normalViewPr>
  <p:slideViewPr>
    <p:cSldViewPr snapToGrid="0" showGuides="1">
      <p:cViewPr varScale="1">
        <p:scale>
          <a:sx n="182" d="100"/>
          <a:sy n="182" d="100"/>
        </p:scale>
        <p:origin x="1476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-106" charset="-128"/>
          <a:cs typeface="MS PGothic" panose="020B0600070205080204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2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8.png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image" Target="../media/image17.png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image" Target="../media/image16.png"/><Relationship Id="rId2" Type="http://schemas.openxmlformats.org/officeDocument/2006/relationships/image" Target="../media/image10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image" Target="../media/image15.png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image" Target="../media/image14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image" Target="../media/image13.png"/><Relationship Id="rId10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5" Type="http://schemas.openxmlformats.org/officeDocument/2006/relationships/slideLayout" Target="../slideLayouts/slideLayout2.xml"/><Relationship Id="rId64" Type="http://schemas.openxmlformats.org/officeDocument/2006/relationships/image" Target="../media/image33.png"/><Relationship Id="rId63" Type="http://schemas.openxmlformats.org/officeDocument/2006/relationships/tags" Target="../tags/tag70.xml"/><Relationship Id="rId62" Type="http://schemas.openxmlformats.org/officeDocument/2006/relationships/tags" Target="../tags/tag69.xml"/><Relationship Id="rId61" Type="http://schemas.openxmlformats.org/officeDocument/2006/relationships/image" Target="../media/image32.png"/><Relationship Id="rId60" Type="http://schemas.openxmlformats.org/officeDocument/2006/relationships/tags" Target="../tags/tag68.xml"/><Relationship Id="rId6" Type="http://schemas.openxmlformats.org/officeDocument/2006/relationships/tags" Target="../tags/tag24.xml"/><Relationship Id="rId59" Type="http://schemas.openxmlformats.org/officeDocument/2006/relationships/tags" Target="../tags/tag67.xml"/><Relationship Id="rId58" Type="http://schemas.openxmlformats.org/officeDocument/2006/relationships/image" Target="../media/image31.png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image" Target="../media/image30.png"/><Relationship Id="rId54" Type="http://schemas.openxmlformats.org/officeDocument/2006/relationships/tags" Target="../tags/tag64.xml"/><Relationship Id="rId53" Type="http://schemas.openxmlformats.org/officeDocument/2006/relationships/tags" Target="../tags/tag63.xml"/><Relationship Id="rId52" Type="http://schemas.openxmlformats.org/officeDocument/2006/relationships/image" Target="../media/image29.png"/><Relationship Id="rId51" Type="http://schemas.openxmlformats.org/officeDocument/2006/relationships/tags" Target="../tags/tag62.xml"/><Relationship Id="rId50" Type="http://schemas.openxmlformats.org/officeDocument/2006/relationships/tags" Target="../tags/tag61.xml"/><Relationship Id="rId5" Type="http://schemas.openxmlformats.org/officeDocument/2006/relationships/image" Target="../media/image21.png"/><Relationship Id="rId49" Type="http://schemas.openxmlformats.org/officeDocument/2006/relationships/tags" Target="../tags/tag60.xml"/><Relationship Id="rId48" Type="http://schemas.openxmlformats.org/officeDocument/2006/relationships/tags" Target="../tags/tag59.xml"/><Relationship Id="rId47" Type="http://schemas.openxmlformats.org/officeDocument/2006/relationships/image" Target="../media/image28.png"/><Relationship Id="rId46" Type="http://schemas.openxmlformats.org/officeDocument/2006/relationships/tags" Target="../tags/tag58.xml"/><Relationship Id="rId45" Type="http://schemas.openxmlformats.org/officeDocument/2006/relationships/tags" Target="../tags/tag57.xml"/><Relationship Id="rId44" Type="http://schemas.openxmlformats.org/officeDocument/2006/relationships/image" Target="../media/image27.png"/><Relationship Id="rId43" Type="http://schemas.openxmlformats.org/officeDocument/2006/relationships/tags" Target="../tags/tag56.xml"/><Relationship Id="rId42" Type="http://schemas.openxmlformats.org/officeDocument/2006/relationships/tags" Target="../tags/tag55.xml"/><Relationship Id="rId41" Type="http://schemas.openxmlformats.org/officeDocument/2006/relationships/tags" Target="../tags/tag54.xml"/><Relationship Id="rId40" Type="http://schemas.openxmlformats.org/officeDocument/2006/relationships/tags" Target="../tags/tag53.xml"/><Relationship Id="rId4" Type="http://schemas.openxmlformats.org/officeDocument/2006/relationships/tags" Target="../tags/tag23.xml"/><Relationship Id="rId39" Type="http://schemas.openxmlformats.org/officeDocument/2006/relationships/image" Target="../media/image26.png"/><Relationship Id="rId38" Type="http://schemas.openxmlformats.org/officeDocument/2006/relationships/tags" Target="../tags/tag52.xml"/><Relationship Id="rId37" Type="http://schemas.openxmlformats.org/officeDocument/2006/relationships/tags" Target="../tags/tag51.xml"/><Relationship Id="rId36" Type="http://schemas.openxmlformats.org/officeDocument/2006/relationships/tags" Target="../tags/tag50.xml"/><Relationship Id="rId35" Type="http://schemas.openxmlformats.org/officeDocument/2006/relationships/tags" Target="../tags/tag49.xml"/><Relationship Id="rId34" Type="http://schemas.openxmlformats.org/officeDocument/2006/relationships/tags" Target="../tags/tag48.xml"/><Relationship Id="rId33" Type="http://schemas.openxmlformats.org/officeDocument/2006/relationships/tags" Target="../tags/tag47.xml"/><Relationship Id="rId32" Type="http://schemas.openxmlformats.org/officeDocument/2006/relationships/tags" Target="../tags/tag46.xml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22.xml"/><Relationship Id="rId29" Type="http://schemas.openxmlformats.org/officeDocument/2006/relationships/tags" Target="../tags/tag43.xml"/><Relationship Id="rId28" Type="http://schemas.openxmlformats.org/officeDocument/2006/relationships/tags" Target="../tags/tag42.xml"/><Relationship Id="rId27" Type="http://schemas.openxmlformats.org/officeDocument/2006/relationships/image" Target="../media/image25.png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image" Target="../media/image24.png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image" Target="../media/image23.png"/><Relationship Id="rId20" Type="http://schemas.openxmlformats.org/officeDocument/2006/relationships/tags" Target="../tags/tag37.xml"/><Relationship Id="rId2" Type="http://schemas.openxmlformats.org/officeDocument/2006/relationships/image" Target="../media/image20.png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image" Target="../media/image22.png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8229600" cy="1826260"/>
              </a:xfrm>
            </p:spPr>
            <p:txBody>
              <a:bodyPr/>
              <a:lstStyle/>
              <a:p>
                <a:r>
                  <a:rPr lang="en-US" dirty="0"/>
                  <a:t>3.2-1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asymptotically nonnegative functions. Using the basic 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-notation, prove that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8229600" cy="18262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3550" y="2775585"/>
                <a:ext cx="8229600" cy="2072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en-US" sz="2000" i="1" dirty="0">
                    <a:solidFill>
                      <a:schemeClr val="tx1"/>
                    </a:solidFill>
                  </a:rPr>
                  <a:t>Proof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pPr marL="0" indent="0" latinLnBrk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20" dirty="0"/>
                  <a:t>  </a:t>
                </a:r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are asymptotically nonnegative,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)≥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)≥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max</m:t>
                    </m:r>
                    <m:r>
                      <a:rPr lang="en-US" sz="2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, and hence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)≥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)≥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63550" y="2775585"/>
                <a:ext cx="8229600" cy="20726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Since there exists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box>
                      <m:boxPr>
                        <m:noBreak m:val="on"/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box>
                          <m:boxPr>
                            <m:noBreak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additionally satisfies the regularity condition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 satisfies the Case III.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916305"/>
            <a:ext cx="8229600" cy="3864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3550" y="967105"/>
                <a:ext cx="8229600" cy="37287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 fontScale="9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For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, we have</a:t>
                </a:r>
                <a:endParaRPr lang="en-US" sz="2200" dirty="0"/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max</m:t>
                      </m:r>
                      <m: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)},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max</m:t>
                      </m:r>
                      <m: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max</m:t>
                      </m:r>
                      <m: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}≤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Adding the first two inequalities, it can be derived that</a:t>
                </a:r>
                <a:endParaRPr lang="en-US" sz="2200" dirty="0"/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max</m:t>
                      </m:r>
                      <m: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According to the 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200" dirty="0"/>
                  <a:t>-notation,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, for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,</a:t>
                </a:r>
                <a:endParaRPr lang="en-US" sz="2200" dirty="0"/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max</m:t>
                      </m:r>
                      <m:r>
                        <a:rPr lang="en-US" sz="220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 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)}≤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max</m:t>
                    </m:r>
                    <m:r>
                      <a:rPr lang="en-US" sz="22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), 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)}=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7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63550" y="967105"/>
                <a:ext cx="8229600" cy="372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8229600" cy="1219200"/>
              </a:xfrm>
            </p:spPr>
            <p:txBody>
              <a:bodyPr/>
              <a:lstStyle/>
              <a:p>
                <a:r>
                  <a:rPr lang="en-US" dirty="0"/>
                  <a:t>3.2-2 Explain why the statement, “The running time of algorithm A is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,” is meaningless.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8229600" cy="12192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457200" y="2168525"/>
                <a:ext cx="8229600" cy="26930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en-US" sz="2000" i="1" dirty="0"/>
                  <a:t>Solution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pPr marL="0" indent="0" latinLnBrk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20" dirty="0"/>
                  <a:t>  Let the running time be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.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 means that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 for some function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 in the set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. In fact, this statement holds for any running time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, since the function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20" dirty="0"/>
                  <a:t> for all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20" dirty="0"/>
                  <a:t> is in </a:t>
                </a:r>
                <a14:m>
                  <m:oMath xmlns:m="http://schemas.openxmlformats.org/officeDocument/2006/math"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2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2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20" dirty="0"/>
                  <a:t>, and running times are always nonnegative. Thus, the statement tells us nothing about the running time.</a:t>
                </a:r>
                <a:endParaRPr lang="en-US" sz="2220" dirty="0"/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68525"/>
                <a:ext cx="8229600" cy="26930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4.4-1: For each of the following recurrences, sketch its recursion tree, and guess a good asymptotic upper bound on its solution. Then use the substitution method to verify your answer.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3105"/>
                <a:ext cx="8229600" cy="42303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Recursion tree:</a:t>
                </a:r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Substitution method: to verify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box>
                      <m:boxPr>
                        <m:noBreak m:val="on"/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noBreak m:val="on"/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=(</m:t>
                    </m:r>
                    <m:box>
                      <m:boxPr>
                        <m:noBreak m:val="on"/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box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/>
                  <a:t>, for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box>
                      <m:boxPr>
                        <m:noBreak m:val="on"/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3105"/>
                <a:ext cx="8229600" cy="42303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30555" y="1670685"/>
            <a:ext cx="1680845" cy="2215515"/>
            <a:chOff x="552" y="3220"/>
            <a:chExt cx="2647" cy="34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41" y="3220"/>
                  <a:ext cx="1058" cy="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" y="3220"/>
                  <a:ext cx="1058" cy="66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2141" y="3935"/>
                  <a:ext cx="1058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box>
                              <m:boxPr>
                                <m:noBreak m:val="on"/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2141" y="3935"/>
                  <a:ext cx="1058" cy="73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2141" y="4721"/>
                  <a:ext cx="1058" cy="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box>
                              <m:boxPr>
                                <m:noBreak m:val="on"/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2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2141" y="4721"/>
                  <a:ext cx="1058" cy="73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2141" y="5507"/>
                  <a:ext cx="1058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sz="220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2141" y="5507"/>
                  <a:ext cx="1058" cy="6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2141" y="6032"/>
                  <a:ext cx="1058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2141" y="6032"/>
                  <a:ext cx="1058" cy="67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括号 8"/>
            <p:cNvSpPr/>
            <p:nvPr/>
          </p:nvSpPr>
          <p:spPr>
            <a:xfrm>
              <a:off x="1732" y="3337"/>
              <a:ext cx="388" cy="28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552" y="4381"/>
                  <a:ext cx="1058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200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552" y="4381"/>
                  <a:ext cx="1058" cy="677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>
                <a:spLocks noGrp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311400" y="1288415"/>
                <a:ext cx="6201410" cy="6102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sz="2200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2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sup>
                                  </m:sSup>
                                </m:den>
                              </m:f>
                            </m:e>
                          </m:box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311400" y="1288415"/>
                <a:ext cx="6201410" cy="61023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>
                <a:spLocks noGrp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3258000" y="1744980"/>
                <a:ext cx="5727065" cy="5810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box>
                        <m:boxPr>
                          <m:noBreak m:val="on"/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box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unc>
                            <m:funcPr>
                              <m:ctrlPr>
                                <a:rPr lang="en-US" sz="22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258000" y="1744980"/>
                <a:ext cx="5727065" cy="581025"/>
              </a:xfrm>
              <a:prstGeom prst="rect">
                <a:avLst/>
              </a:prstGeom>
              <a:blipFill rotWithShape="1">
                <a:blip r:embed="rId23"/>
                <a:stretch>
                  <a:fillRect l="-8" r="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2"/>
              <p:cNvSpPr>
                <a:spLocks noGrp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901315" y="2278380"/>
                <a:ext cx="5164455" cy="688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box>
                        <m:boxPr>
                          <m:noBreak m:val="on"/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noBreak m:val="on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box>
                        <m:boxPr>
                          <m:noBreak m:val="on"/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𝑂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901315" y="2278380"/>
                <a:ext cx="5164455" cy="68834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3105"/>
                <a:ext cx="8229600" cy="4431030"/>
              </a:xfrm>
            </p:spPr>
            <p:txBody>
              <a:bodyPr>
                <a:normAutofit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Recursion tree: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Substitution method: to verify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box>
                        <m:boxPr>
                          <m:noBreak m:val="on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Substract a lower-order term: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noBreak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box>
                      <m:boxPr>
                        <m:noBreak m:val="on"/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box>
                      <m:boxPr>
                        <m:noBreak m:val="on"/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sz="2000" dirty="0"/>
                  <a:t>,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3105"/>
                <a:ext cx="8229600" cy="44310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360000" y="1401445"/>
            <a:ext cx="4735195" cy="2025015"/>
            <a:chOff x="91" y="2660"/>
            <a:chExt cx="7457" cy="3189"/>
          </a:xfrm>
        </p:grpSpPr>
        <p:grpSp>
          <p:nvGrpSpPr>
            <p:cNvPr id="22" name="组合 21"/>
            <p:cNvGrpSpPr/>
            <p:nvPr/>
          </p:nvGrpSpPr>
          <p:grpSpPr>
            <a:xfrm>
              <a:off x="91" y="2660"/>
              <a:ext cx="5658" cy="3188"/>
              <a:chOff x="91" y="2660"/>
              <a:chExt cx="5658" cy="318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401" y="2660"/>
                <a:ext cx="4348" cy="3189"/>
                <a:chOff x="655" y="2660"/>
                <a:chExt cx="4348" cy="318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文本框 3"/>
                    <p:cNvSpPr txBox="1"/>
                    <p:nvPr/>
                  </p:nvSpPr>
                  <p:spPr>
                    <a:xfrm>
                      <a:off x="2635" y="2660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" name="文本框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5" y="2660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文本框 4"/>
                    <p:cNvSpPr txBox="1"/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2238" y="3386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2238" y="3386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文本框 5"/>
                    <p:cNvSpPr txBox="1"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3014" y="3386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3014" y="3386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/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3790" y="3386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3790" y="3386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文本框 7"/>
                    <p:cNvSpPr txBox="1"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1462" y="3386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462" y="3386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文本框 8"/>
                    <p:cNvSpPr txBox="1"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1043" y="4112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043" y="4112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本框 9"/>
                    <p:cNvSpPr txBox="1"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819" y="4112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1819" y="4112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本框 10"/>
                    <p:cNvSpPr txBox="1"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4209" y="4112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4209" y="4112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文本框 11"/>
                    <p:cNvSpPr txBox="1"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3014" y="4112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3014" y="4112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2626" y="4627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2626" y="4627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2635" y="5123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2635" y="5123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1850" y="5123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1850" y="5123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/>
                    <p:cNvSpPr txBox="1"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1043" y="5123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1043" y="5123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4227" y="5123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4227" y="5123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/>
                    <p:cNvSpPr txBox="1"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3402" y="5123"/>
                      <a:ext cx="776" cy="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noBreak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box>
                          </m:oMath>
                        </m:oMathPara>
                      </a14:m>
                      <a:endParaRPr lang="zh-CN" altLang="en-US" sz="2000" dirty="0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3402" y="5123"/>
                      <a:ext cx="776" cy="726"/>
                    </a:xfrm>
                    <a:prstGeom prst="rect">
                      <a:avLst/>
                    </a:prstGeom>
                    <a:blipFill rotWithShape="1">
                      <a:blip r:embed="rId2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左大括号 18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655" y="2863"/>
                  <a:ext cx="388" cy="2375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91" y="3688"/>
                    <a:ext cx="1341" cy="72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no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000" dirty="0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91" y="3688"/>
                    <a:ext cx="1341" cy="726"/>
                  </a:xfrm>
                  <a:prstGeom prst="rect">
                    <a:avLst/>
                  </a:prstGeom>
                  <a:blipFill rotWithShape="1">
                    <a:blip r:embed="rId3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6169" y="2660"/>
                  <a:ext cx="776" cy="72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1"/>
                  </p:custDataLst>
                </p:nvPr>
              </p:nvSpPr>
              <p:spPr>
                <a:xfrm>
                  <a:off x="6169" y="2660"/>
                  <a:ext cx="776" cy="726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6169" y="3324"/>
                  <a:ext cx="776" cy="72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3"/>
                  </p:custDataLst>
                </p:nvPr>
              </p:nvSpPr>
              <p:spPr>
                <a:xfrm>
                  <a:off x="6169" y="3324"/>
                  <a:ext cx="776" cy="726"/>
                </a:xfrm>
                <a:prstGeom prst="rect">
                  <a:avLst/>
                </a:prstGeom>
                <a:blipFill rotWithShape="1">
                  <a:blip r:embed="rId4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6117" y="4050"/>
                  <a:ext cx="840" cy="72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num>
                              <m:den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box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6"/>
                  </p:custDataLst>
                </p:nvPr>
              </p:nvSpPr>
              <p:spPr>
                <a:xfrm>
                  <a:off x="6117" y="4050"/>
                  <a:ext cx="840" cy="726"/>
                </a:xfrm>
                <a:prstGeom prst="rect">
                  <a:avLst/>
                </a:prstGeom>
                <a:blipFill rotWithShape="1">
                  <a:blip r:embed="rId4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6150" y="4627"/>
                  <a:ext cx="776" cy="72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⋮</m:t>
                            </m:r>
                          </m:e>
                        </m:box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9"/>
                  </p:custDataLst>
                </p:nvPr>
              </p:nvSpPr>
              <p:spPr>
                <a:xfrm>
                  <a:off x="6150" y="4627"/>
                  <a:ext cx="776" cy="726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5798" y="5123"/>
                  <a:ext cx="1751" cy="72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1"/>
                  </p:custDataLst>
                </p:nvPr>
              </p:nvSpPr>
              <p:spPr>
                <a:xfrm>
                  <a:off x="5798" y="5123"/>
                  <a:ext cx="1751" cy="726"/>
                </a:xfrm>
                <a:prstGeom prst="rect">
                  <a:avLst/>
                </a:prstGeom>
                <a:blipFill rotWithShape="1">
                  <a:blip r:embed="rId5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/>
              <p:cNvSpPr>
                <a:spLocks noGrp="1"/>
              </p:cNvSpPr>
              <p:nvPr>
                <p:custDataLst>
                  <p:tags r:id="rId53"/>
                </p:custDataLst>
              </p:nvPr>
            </p:nvSpPr>
            <p:spPr>
              <a:xfrm>
                <a:off x="2574925" y="1021715"/>
                <a:ext cx="6225540" cy="5416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box>
                        <m:boxPr>
                          <m:noBreak m:val="on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noBreak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4"/>
                </p:custDataLst>
              </p:nvPr>
            </p:nvSpPr>
            <p:spPr>
              <a:xfrm>
                <a:off x="2574925" y="1021715"/>
                <a:ext cx="6225540" cy="541655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4824000" y="1401170"/>
            <a:ext cx="4025900" cy="1951990"/>
            <a:chOff x="7257" y="2775"/>
            <a:chExt cx="6340" cy="30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内容占位符 2"/>
                <p:cNvSpPr>
                  <a:spLocks noGrp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7257" y="2775"/>
                  <a:ext cx="6340" cy="16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>
                  <a:lvl1pPr marL="342900" indent="-3429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微软雅黑" panose="020B0503020204020204" pitchFamily="34" charset="-122"/>
                    </a:defRPr>
                  </a:lvl1pPr>
                  <a:lvl2pPr marL="742950" indent="-28575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2pPr>
                  <a:lvl3pPr marL="11430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3pPr>
                  <a:lvl4pPr marL="16002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4pPr>
                  <a:lvl5pPr marL="20574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ox>
                                  <m:boxPr>
                                    <m:noBreak m:val="on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box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box>
                              <m:boxPr>
                                <m:noBreak m:val="on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内容占位符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7"/>
                  </p:custDataLst>
                </p:nvPr>
              </p:nvSpPr>
              <p:spPr>
                <a:xfrm>
                  <a:off x="7257" y="2775"/>
                  <a:ext cx="6340" cy="1639"/>
                </a:xfrm>
                <a:prstGeom prst="rect">
                  <a:avLst/>
                </a:prstGeom>
                <a:blipFill rotWithShape="1">
                  <a:blip r:embed="rId58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内容占位符 2"/>
                <p:cNvSpPr>
                  <a:spLocks noGrp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7756" y="4333"/>
                  <a:ext cx="5547" cy="7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>
                  <a:lvl1pPr marL="342900" indent="-3429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微软雅黑" panose="020B0503020204020204" pitchFamily="34" charset="-122"/>
                    </a:defRPr>
                  </a:lvl1pPr>
                  <a:lvl2pPr marL="742950" indent="-28575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2pPr>
                  <a:lvl3pPr marL="11430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3pPr>
                  <a:lvl4pPr marL="16002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4pPr>
                  <a:lvl5pPr marL="20574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" name="内容占位符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0"/>
                  </p:custDataLst>
                </p:nvPr>
              </p:nvSpPr>
              <p:spPr>
                <a:xfrm>
                  <a:off x="7756" y="4333"/>
                  <a:ext cx="5547" cy="790"/>
                </a:xfrm>
                <a:prstGeom prst="rect">
                  <a:avLst/>
                </a:prstGeom>
                <a:blipFill rotWithShape="1">
                  <a:blip r:embed="rId61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内容占位符 2"/>
                <p:cNvSpPr>
                  <a:spLocks noGrp="1"/>
                </p:cNvSpPr>
                <p:nvPr>
                  <p:custDataLst>
                    <p:tags r:id="rId62"/>
                  </p:custDataLst>
                </p:nvPr>
              </p:nvSpPr>
              <p:spPr>
                <a:xfrm>
                  <a:off x="7608" y="5059"/>
                  <a:ext cx="2814" cy="7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>
                  <a:lvl1pPr marL="342900" indent="-3429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微软雅黑" panose="020B0503020204020204" pitchFamily="34" charset="-122"/>
                    </a:defRPr>
                  </a:lvl1pPr>
                  <a:lvl2pPr marL="742950" indent="-28575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2pPr>
                  <a:lvl3pPr marL="11430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3pPr>
                  <a:lvl4pPr marL="16002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4pPr>
                  <a:lvl5pPr marL="20574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/>
                    <a:buChar char="•"/>
                    <a:defRPr sz="2400" kern="1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 panose="020B0604020202020204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" name="内容占位符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3"/>
                  </p:custDataLst>
                </p:nvPr>
              </p:nvSpPr>
              <p:spPr>
                <a:xfrm>
                  <a:off x="7608" y="5059"/>
                  <a:ext cx="2814" cy="790"/>
                </a:xfrm>
                <a:prstGeom prst="rect">
                  <a:avLst/>
                </a:prstGeom>
                <a:blipFill rotWithShape="1">
                  <a:blip r:embed="rId64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4.5-1 Use the master method to give tight asymptotic bounds for the following recurrences.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-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89814"/>
                <a:ext cx="8229600" cy="38184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/>
                  <a:t>Solution</a:t>
                </a:r>
                <a:r>
                  <a:rPr lang="en-US" sz="2000" dirty="0"/>
                  <a:t>:</a:t>
                </a:r>
                <a:endParaRPr lang="en-US" sz="2000" dirty="0"/>
              </a:p>
              <a:p>
                <a:r>
                  <a:rPr lang="en-US" sz="2200" dirty="0"/>
                  <a:t>Recall the form of the master method: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𝑎𝑇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Here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/>
                  <a:t>,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dirty="0"/>
                  <a:t>,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. Since there exists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box>
                      <m:boxPr>
                        <m:noBreak m:val="on"/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sz="2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noBreak m:val="on"/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it satisfies the Case </a:t>
                </a:r>
                <a:r>
                  <a:rPr lang="en-US" altLang="zh-CN" sz="2200" dirty="0">
                    <a:sym typeface="+mn-ea"/>
                  </a:rPr>
                  <a:t>I. Thus,</a:t>
                </a:r>
                <a:endParaRPr lang="en-US" altLang="zh-CN" sz="2200" dirty="0"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b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b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9814"/>
                <a:ext cx="8229600" cy="3818430"/>
              </a:xfrm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0400"/>
                <a:ext cx="8229600" cy="34645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 Since there exists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 satisfies the Case </a:t>
                </a:r>
                <a:r>
                  <a:rPr lang="en-US" altLang="zh-CN" dirty="0">
                    <a:sym typeface="+mn-ea"/>
                  </a:rPr>
                  <a:t>II. </a:t>
                </a:r>
                <a:endParaRPr lang="en-US" altLang="zh-CN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ym typeface="+mn-ea"/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0400"/>
                <a:ext cx="8229600" cy="3464560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commondata" val="eyJoZGlkIjoiZDk5NzkyYjcyYmEwMWM0MjQ2MTVlYzQwZWQwMzNmOTQ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3937</Words>
  <Application>WPS 演示</Application>
  <PresentationFormat>全屏显示(16:9)</PresentationFormat>
  <Paragraphs>160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Cambria Math</vt:lpstr>
      <vt:lpstr>MS Mincho</vt:lpstr>
      <vt:lpstr>Arial Unicode MS</vt:lpstr>
      <vt:lpstr>Office Theme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euphoria</cp:lastModifiedBy>
  <cp:revision>2245</cp:revision>
  <cp:lastPrinted>2015-09-20T23:02:00Z</cp:lastPrinted>
  <dcterms:created xsi:type="dcterms:W3CDTF">2010-10-17T19:58:00Z</dcterms:created>
  <dcterms:modified xsi:type="dcterms:W3CDTF">2023-09-27T07:33:49Z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F8BC9A2EEA174DB2BC305A1A8DF57F05_12</vt:lpwstr>
  </property>
  <property fmtid="{D5CDD505-2E9C-101B-9397-08002B2CF9AE}" pid="3" name="KSOProductBuildVer">
    <vt:lpwstr>2052-12.1.0.15712</vt:lpwstr>
  </property>
</Properties>
</file>