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1701" r:id="rId3"/>
    <p:sldId id="1703" r:id="rId4"/>
    <p:sldId id="1702" r:id="rId5"/>
    <p:sldId id="1704" r:id="rId6"/>
  </p:sldIdLst>
  <p:sldSz cx="9144000" cy="5143500" type="screen16x9"/>
  <p:notesSz cx="9144000" cy="6858000"/>
  <p:custDataLst>
    <p:tags r:id="rId12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-106" charset="-128"/>
        <a:cs typeface="MS PGothic" panose="020B0600070205080204" pitchFamily="-106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-106" charset="-128"/>
        <a:cs typeface="MS PGothic" panose="020B0600070205080204" pitchFamily="-106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-106" charset="-128"/>
        <a:cs typeface="MS PGothic" panose="020B0600070205080204" pitchFamily="-106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-106" charset="-128"/>
        <a:cs typeface="MS PGothic" panose="020B0600070205080204" pitchFamily="-106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-106" charset="-128"/>
        <a:cs typeface="MS PGothic" panose="020B0600070205080204" pitchFamily="-106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-106" charset="-128"/>
        <a:cs typeface="MS PGothic" panose="020B0600070205080204" pitchFamily="-106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-106" charset="-128"/>
        <a:cs typeface="MS PGothic" panose="020B0600070205080204" pitchFamily="-106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-106" charset="-128"/>
        <a:cs typeface="MS PGothic" panose="020B0600070205080204" pitchFamily="-106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-106" charset="-128"/>
        <a:cs typeface="MS PGothic" panose="020B0600070205080204" pitchFamily="-10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591" userDrawn="1">
          <p15:clr>
            <a:srgbClr val="A4A3A4"/>
          </p15:clr>
        </p15:guide>
        <p15:guide id="2" pos="29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000"/>
    <a:srgbClr val="3025FF"/>
    <a:srgbClr val="AD0000"/>
    <a:srgbClr val="96060B"/>
    <a:srgbClr val="CAC9CA"/>
    <a:srgbClr val="848384"/>
    <a:srgbClr val="353535"/>
    <a:srgbClr val="181818"/>
    <a:srgbClr val="E2FDBE"/>
    <a:srgbClr val="FE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2" autoAdjust="0"/>
    <p:restoredTop sz="87186" autoAdjust="0"/>
  </p:normalViewPr>
  <p:slideViewPr>
    <p:cSldViewPr snapToGrid="0" showGuides="1">
      <p:cViewPr varScale="1">
        <p:scale>
          <a:sx n="113" d="100"/>
          <a:sy n="113" d="100"/>
        </p:scale>
        <p:origin x="711" y="60"/>
      </p:cViewPr>
      <p:guideLst>
        <p:guide orient="horz" pos="1591"/>
        <p:guide pos="2900"/>
      </p:guideLst>
    </p:cSldViewPr>
  </p:slideViewPr>
  <p:outlineViewPr>
    <p:cViewPr>
      <p:scale>
        <a:sx n="33" d="100"/>
        <a:sy n="33" d="100"/>
      </p:scale>
      <p:origin x="352" y="38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125" d="100"/>
          <a:sy n="125" d="100"/>
        </p:scale>
        <p:origin x="-3960" y="-112"/>
      </p:cViewPr>
      <p:guideLst>
        <p:guide orient="horz" pos="2121"/>
        <p:guide pos="29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26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9C4B-EC5A-BA4C-B83C-9270746811F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ECE5B-4CC4-F446-93E7-1DC269D82AF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D36DFA-3B2C-F743-90CA-9BD1CAE78F1A}" type="datetime1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7EB13C-F963-D44E-AB67-20FAD2F50C92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-106" charset="-128"/>
        <a:cs typeface="MS PGothic" panose="020B0600070205080204" pitchFamily="-106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-106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-106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-106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5DFC8-652C-2A41-ABFD-B1F021817DFC}" type="datetime1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E5B5C-DED7-1642-8D38-762AABC53A44}" type="slidenum">
              <a:rPr lang="en-US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8610"/>
            <a:ext cx="7772400" cy="695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504" y="103737"/>
            <a:ext cx="940293" cy="940628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470955"/>
            <a:ext cx="9144000" cy="1321876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778"/>
            <a:ext cx="6368310" cy="452135"/>
          </a:xfrm>
          <a:prstGeom prst="rect">
            <a:avLst/>
          </a:prstGeom>
        </p:spPr>
        <p:txBody>
          <a:bodyPr wrap="none">
            <a:noAutofit/>
          </a:bodyPr>
          <a:lstStyle>
            <a:lvl1pPr algn="l"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9504"/>
            <a:ext cx="8229600" cy="3818430"/>
          </a:xfrm>
        </p:spPr>
        <p:txBody>
          <a:bodyPr>
            <a:normAutofit/>
          </a:bodyPr>
          <a:lstStyle>
            <a:lvl1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110"/>
            <a:ext cx="9144000" cy="33680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5052061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F94FB-DBAC-5A49-BBDE-DEB602A733FE}" type="datetime1">
              <a:rPr lang="en-US"/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4F64E-2EE5-7440-95DF-06B2C2E4B04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93E1D0-547A-D244-A03A-F935803C2C43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64D269-B643-834D-96C1-658E4275C084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-106" charset="-128"/>
          <a:cs typeface="MS PGothic" panose="020B0600070205080204" pitchFamily="-106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-112" charset="0"/>
          <a:ea typeface="MS PGothic" panose="020B0600070205080204" pitchFamily="-106" charset="-128"/>
          <a:cs typeface="MS PGothic" panose="020B0600070205080204" pitchFamily="-106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-112" charset="0"/>
          <a:ea typeface="MS PGothic" panose="020B0600070205080204" pitchFamily="-106" charset="-128"/>
          <a:cs typeface="MS PGothic" panose="020B0600070205080204" pitchFamily="-106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-112" charset="0"/>
          <a:ea typeface="MS PGothic" panose="020B0600070205080204" pitchFamily="-106" charset="-128"/>
          <a:cs typeface="MS PGothic" panose="020B0600070205080204" pitchFamily="-106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-112" charset="0"/>
          <a:ea typeface="MS PGothic" panose="020B0600070205080204" pitchFamily="-106" charset="-128"/>
          <a:cs typeface="MS PGothic" panose="020B0600070205080204" pitchFamily="-106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-112" charset="0"/>
          <a:ea typeface="MS PGothic" panose="020B0600070205080204" pitchFamily="-106" charset="-128"/>
          <a:cs typeface="MS PGothic" panose="020B0600070205080204" pitchFamily="-106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-112" charset="0"/>
          <a:ea typeface="MS PGothic" panose="020B0600070205080204" pitchFamily="-106" charset="-128"/>
          <a:cs typeface="MS PGothic" panose="020B0600070205080204" pitchFamily="-106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-112" charset="0"/>
          <a:ea typeface="MS PGothic" panose="020B0600070205080204" pitchFamily="-106" charset="-128"/>
          <a:cs typeface="MS PGothic" panose="020B0600070205080204" pitchFamily="-106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-112" charset="0"/>
          <a:ea typeface="MS PGothic" panose="020B0600070205080204" pitchFamily="-106" charset="-128"/>
          <a:cs typeface="MS PGothic" panose="020B0600070205080204" pitchFamily="-106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image" Target="../media/image4.png"/><Relationship Id="rId27" Type="http://schemas.openxmlformats.org/officeDocument/2006/relationships/slideLayout" Target="../slideLayouts/slideLayout2.xml"/><Relationship Id="rId26" Type="http://schemas.openxmlformats.org/officeDocument/2006/relationships/image" Target="../media/image5.png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3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15.2-5 Describe an efficient algorithm that, given a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of points on the real line, determines the smallest </a:t>
                </a:r>
                <a:r>
                  <a:rPr lang="en-US" i="1" dirty="0"/>
                  <a:t>set</a:t>
                </a:r>
                <a:r>
                  <a:rPr lang="en-US" dirty="0"/>
                  <a:t> of unit-length closed intervals that contains all of the given points. Argue that your algorithm is correct.</a:t>
                </a:r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5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  <a:endParaRPr lang="en-US" dirty="0"/>
          </a:p>
        </p:txBody>
      </p:sp>
      <p:sp>
        <p:nvSpPr>
          <p:cNvPr id="4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949325"/>
            <a:ext cx="8229600" cy="37191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/>
              <a:t>Solution</a:t>
            </a:r>
            <a:r>
              <a:rPr lang="en-US" sz="1800" dirty="0"/>
              <a:t>:</a:t>
            </a:r>
            <a:endParaRPr lang="en-US" sz="1800" i="1" dirty="0"/>
          </a:p>
          <a:p>
            <a:pPr marL="0" indent="0">
              <a:buNone/>
            </a:pPr>
            <a:r>
              <a:rPr lang="en-US" sz="1800" dirty="0"/>
              <a:t>  For each step, we determine one interval according to the current points: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1. In order </a:t>
            </a:r>
            <a:r>
              <a:rPr lang="en-US" sz="1800" dirty="0">
                <a:sym typeface="+mn-ea"/>
              </a:rPr>
              <a:t>to make the interval contain as many points as it can,</a:t>
            </a:r>
            <a:r>
              <a:rPr lang="en-US" sz="1800" dirty="0"/>
              <a:t> we determine the leftmost interval by choosing the current leftmost point as its left endpoint, for it does no good to move this interval any further left;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2. Then we remove all points that are contained by this interval;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3. Repeat (1)(2) until all given points are contained.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Since at each step there is a apparently optimal choice for how to determine the leftmost interval, this algorithm is correct.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15.4-2 Real cache managers do not know the future requests, and so they often use the past to decide which block to evict. The least-recently-used, or LRU, strategy evicts the block that, of all blocks currently in the cache, was the least recently requested. Give an example of a request sequence in which the LRU strategy is not optimal, by showing that it induces more cache misses than the furthest-in-future strategy does on the same request sequence.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/>
              <p:cNvSpPr>
                <a:spLocks noGrp="1"/>
              </p:cNvSpPr>
              <p:nvPr>
                <p:custDataLst>
                  <p:tags r:id="rId1"/>
                </p:custDataLst>
              </p:nvPr>
            </p:nvSpPr>
            <p:spPr>
              <a:xfrm>
                <a:off x="457200" y="713105"/>
                <a:ext cx="8518525" cy="371919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微软雅黑" panose="020B0503020204020204" pitchFamily="34" charset="-122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i="1" dirty="0"/>
                  <a:t>Solution</a:t>
                </a:r>
                <a:r>
                  <a:rPr lang="en-US" sz="1800" dirty="0"/>
                  <a:t>:</a:t>
                </a:r>
                <a:endParaRPr lang="en-US" sz="1800" i="1" dirty="0"/>
              </a:p>
              <a:p>
                <a:pPr marL="0" indent="0">
                  <a:buNone/>
                </a:pPr>
                <a:r>
                  <a:rPr lang="en-US" sz="1800" dirty="0"/>
                  <a:t>  Consider a cache with capacity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𝑘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1800" dirty="0"/>
                  <a:t> and the following request sequence: 1, 2, 3, 4, 1, 2, 5, 1, 2.</a:t>
                </a:r>
                <a:endParaRPr lang="en-US" sz="1800" dirty="0"/>
              </a:p>
              <a:p>
                <a:pPr lvl="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tx1"/>
                    </a:solidFill>
                  </a:rPr>
                  <a:t>LRU:</a:t>
                </a:r>
                <a:endParaRPr lang="en-US" sz="1800" dirty="0">
                  <a:solidFill>
                    <a:schemeClr val="tx1"/>
                  </a:solidFill>
                </a:endParaRPr>
              </a:p>
              <a:p>
                <a:pPr lvl="0"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chemeClr val="tx1"/>
                  </a:solidFill>
                </a:endParaRPr>
              </a:p>
              <a:p>
                <a:pPr lvl="0"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chemeClr val="tx1"/>
                  </a:solidFill>
                </a:endParaRPr>
              </a:p>
              <a:p>
                <a:pPr lvl="0"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chemeClr val="tx1"/>
                  </a:solidFill>
                </a:endParaRPr>
              </a:p>
              <a:p>
                <a:pPr lvl="0"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chemeClr val="tx1"/>
                  </a:solidFill>
                </a:endParaRPr>
              </a:p>
              <a:p>
                <a:pPr lvl="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tx1"/>
                    </a:solidFill>
                  </a:rPr>
                  <a:t>Furthest-in-future:</a:t>
                </a:r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457200" y="713105"/>
                <a:ext cx="8518525" cy="371919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5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1370330" y="1977390"/>
          <a:ext cx="363220" cy="1097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3220"/>
              </a:tblGrid>
              <a:tr h="365760">
                <a:tc>
                  <a:txBody>
                    <a:bodyPr/>
                    <a:p>
                      <a:pPr algn="ctr"/>
                      <a:r>
                        <a:rPr lang="en-US" sz="1800" b="0" dirty="0"/>
                        <a:t>1</a:t>
                      </a:r>
                      <a:endParaRPr lang="en-US" sz="18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/>
                      <a:endParaRPr lang="en-US" sz="18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/>
                      <a:endParaRPr lang="en-US" sz="18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5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2087880" y="1977390"/>
          <a:ext cx="363220" cy="1097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3220"/>
              </a:tblGrid>
              <a:tr h="335915">
                <a:tc>
                  <a:txBody>
                    <a:bodyPr/>
                    <a:p>
                      <a:pPr algn="ctr"/>
                      <a:r>
                        <a:rPr lang="en-US" sz="1800" b="0" dirty="0"/>
                        <a:t>1</a:t>
                      </a:r>
                      <a:endParaRPr lang="en-US" sz="18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en-US" sz="1800" b="0" dirty="0"/>
                        <a:t>2</a:t>
                      </a:r>
                      <a:endParaRPr lang="en-US" sz="18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/>
                      <a:endParaRPr lang="en-US" sz="18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5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2805430" y="1977390"/>
          <a:ext cx="363220" cy="1097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3220"/>
              </a:tblGrid>
              <a:tr h="365760">
                <a:tc>
                  <a:txBody>
                    <a:bodyPr/>
                    <a:p>
                      <a:pPr algn="ctr"/>
                      <a:r>
                        <a:rPr lang="en-US" sz="1800" b="0" dirty="0"/>
                        <a:t>1</a:t>
                      </a:r>
                      <a:endParaRPr lang="en-US" sz="18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en-US" sz="1800" b="0" dirty="0"/>
                        <a:t>2</a:t>
                      </a:r>
                      <a:endParaRPr lang="en-US" sz="18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en-US" sz="1800" b="0" dirty="0"/>
                        <a:t>3</a:t>
                      </a:r>
                      <a:endParaRPr lang="en-US" sz="18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5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3522980" y="1977390"/>
          <a:ext cx="363220" cy="1097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3220"/>
              </a:tblGrid>
              <a:tr h="335915">
                <a:tc>
                  <a:txBody>
                    <a:bodyPr/>
                    <a:p>
                      <a:pPr algn="ctr"/>
                      <a:r>
                        <a:rPr lang="en-US" sz="1800" b="0" dirty="0"/>
                        <a:t>4</a:t>
                      </a:r>
                      <a:endParaRPr lang="en-US" sz="18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en-US" sz="1800" b="0" dirty="0"/>
                        <a:t>2</a:t>
                      </a:r>
                      <a:endParaRPr lang="en-US" sz="18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en-US" sz="1800" b="0" dirty="0"/>
                        <a:t>3</a:t>
                      </a:r>
                      <a:endParaRPr lang="en-US" sz="18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5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4240530" y="1977390"/>
          <a:ext cx="363220" cy="1097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3220"/>
              </a:tblGrid>
              <a:tr h="335915">
                <a:tc>
                  <a:txBody>
                    <a:bodyPr/>
                    <a:p>
                      <a:pPr algn="ctr"/>
                      <a:r>
                        <a:rPr lang="en-US" sz="1800" b="0" dirty="0"/>
                        <a:t>4</a:t>
                      </a:r>
                      <a:endParaRPr lang="en-US" sz="18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en-US" sz="1800" b="0" dirty="0"/>
                        <a:t>1</a:t>
                      </a:r>
                      <a:endParaRPr lang="en-US" sz="18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en-US" sz="1800" b="0" dirty="0"/>
                        <a:t>3</a:t>
                      </a:r>
                      <a:endParaRPr lang="en-US" sz="18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5"/>
          <p:cNvGraphicFramePr>
            <a:graphicFrameLocks noGrp="1"/>
          </p:cNvGraphicFramePr>
          <p:nvPr>
            <p:custDataLst>
              <p:tags r:id="rId9"/>
            </p:custDataLst>
          </p:nvPr>
        </p:nvGraphicFramePr>
        <p:xfrm>
          <a:off x="4958080" y="1977390"/>
          <a:ext cx="363220" cy="1097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3220"/>
              </a:tblGrid>
              <a:tr h="335915">
                <a:tc>
                  <a:txBody>
                    <a:bodyPr/>
                    <a:p>
                      <a:pPr algn="ctr"/>
                      <a:r>
                        <a:rPr lang="en-US" sz="1800" b="0" dirty="0"/>
                        <a:t>4</a:t>
                      </a:r>
                      <a:endParaRPr lang="en-US" sz="18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en-US" sz="1800" b="0" dirty="0"/>
                        <a:t>1</a:t>
                      </a:r>
                      <a:endParaRPr lang="en-US" sz="18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en-US" sz="1800" b="0" dirty="0"/>
                        <a:t>2</a:t>
                      </a:r>
                      <a:endParaRPr lang="en-US" sz="18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5"/>
          <p:cNvGraphicFramePr>
            <a:graphicFrameLocks noGrp="1"/>
          </p:cNvGraphicFramePr>
          <p:nvPr>
            <p:custDataLst>
              <p:tags r:id="rId10"/>
            </p:custDataLst>
          </p:nvPr>
        </p:nvGraphicFramePr>
        <p:xfrm>
          <a:off x="5675630" y="1977390"/>
          <a:ext cx="363220" cy="1097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3220"/>
              </a:tblGrid>
              <a:tr h="335915">
                <a:tc>
                  <a:txBody>
                    <a:bodyPr/>
                    <a:p>
                      <a:pPr algn="ctr"/>
                      <a:r>
                        <a:rPr lang="en-US" sz="1800" b="0" dirty="0"/>
                        <a:t>5</a:t>
                      </a:r>
                      <a:endParaRPr lang="en-US" sz="18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en-US" sz="1800" b="0" dirty="0"/>
                        <a:t>1</a:t>
                      </a:r>
                      <a:endParaRPr lang="en-US" sz="18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en-US" sz="1800" b="0" dirty="0"/>
                        <a:t>2</a:t>
                      </a:r>
                      <a:endParaRPr lang="en-US" sz="18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5"/>
          <p:cNvGraphicFramePr>
            <a:graphicFrameLocks noGrp="1"/>
          </p:cNvGraphicFramePr>
          <p:nvPr>
            <p:custDataLst>
              <p:tags r:id="rId11"/>
            </p:custDataLst>
          </p:nvPr>
        </p:nvGraphicFramePr>
        <p:xfrm>
          <a:off x="6393180" y="1977390"/>
          <a:ext cx="363220" cy="1097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3220"/>
              </a:tblGrid>
              <a:tr h="335915">
                <a:tc>
                  <a:txBody>
                    <a:bodyPr/>
                    <a:p>
                      <a:pPr algn="ctr"/>
                      <a:r>
                        <a:rPr lang="en-US" sz="1800" b="0" dirty="0"/>
                        <a:t>5</a:t>
                      </a:r>
                      <a:endParaRPr lang="en-US" sz="18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en-US" sz="1800" b="0" dirty="0"/>
                        <a:t>1</a:t>
                      </a:r>
                      <a:endParaRPr lang="en-US" sz="18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en-US" sz="1800" b="0" dirty="0"/>
                        <a:t>2</a:t>
                      </a:r>
                      <a:endParaRPr lang="en-US" sz="18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5"/>
          <p:cNvGraphicFramePr>
            <a:graphicFrameLocks noGrp="1"/>
          </p:cNvGraphicFramePr>
          <p:nvPr>
            <p:custDataLst>
              <p:tags r:id="rId12"/>
            </p:custDataLst>
          </p:nvPr>
        </p:nvGraphicFramePr>
        <p:xfrm>
          <a:off x="7110730" y="1977390"/>
          <a:ext cx="363220" cy="1097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3220"/>
              </a:tblGrid>
              <a:tr h="335915">
                <a:tc>
                  <a:txBody>
                    <a:bodyPr/>
                    <a:p>
                      <a:pPr algn="ctr"/>
                      <a:r>
                        <a:rPr lang="en-US" sz="1800" b="0" dirty="0"/>
                        <a:t>5</a:t>
                      </a:r>
                      <a:endParaRPr lang="en-US" sz="18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en-US" sz="1800" b="0" dirty="0"/>
                        <a:t>1</a:t>
                      </a:r>
                      <a:endParaRPr lang="en-US" sz="18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en-US" sz="1800" b="0" dirty="0"/>
                        <a:t>2</a:t>
                      </a:r>
                      <a:endParaRPr lang="en-US" sz="18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5"/>
          <p:cNvGraphicFramePr>
            <a:graphicFrameLocks noGrp="1"/>
          </p:cNvGraphicFramePr>
          <p:nvPr>
            <p:custDataLst>
              <p:tags r:id="rId13"/>
            </p:custDataLst>
          </p:nvPr>
        </p:nvGraphicFramePr>
        <p:xfrm>
          <a:off x="1370330" y="3688080"/>
          <a:ext cx="363220" cy="1097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3220"/>
              </a:tblGrid>
              <a:tr h="365760">
                <a:tc>
                  <a:txBody>
                    <a:bodyPr/>
                    <a:p>
                      <a:pPr algn="ctr"/>
                      <a:r>
                        <a:rPr lang="en-US" sz="1800" b="0" dirty="0"/>
                        <a:t>1</a:t>
                      </a:r>
                      <a:endParaRPr lang="en-US" sz="18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/>
                      <a:endParaRPr lang="en-US" sz="18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/>
                      <a:endParaRPr lang="en-US" sz="18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表格 5"/>
          <p:cNvGraphicFramePr>
            <a:graphicFrameLocks noGrp="1"/>
          </p:cNvGraphicFramePr>
          <p:nvPr>
            <p:custDataLst>
              <p:tags r:id="rId14"/>
            </p:custDataLst>
          </p:nvPr>
        </p:nvGraphicFramePr>
        <p:xfrm>
          <a:off x="2087880" y="3688080"/>
          <a:ext cx="363220" cy="1097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3220"/>
              </a:tblGrid>
              <a:tr h="335915">
                <a:tc>
                  <a:txBody>
                    <a:bodyPr/>
                    <a:p>
                      <a:pPr algn="ctr"/>
                      <a:r>
                        <a:rPr lang="en-US" sz="1800" b="0" dirty="0"/>
                        <a:t>1</a:t>
                      </a:r>
                      <a:endParaRPr lang="en-US" sz="18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en-US" sz="1800" b="0" dirty="0"/>
                        <a:t>2</a:t>
                      </a:r>
                      <a:endParaRPr lang="en-US" sz="18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/>
                      <a:endParaRPr lang="en-US" sz="18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表格 5"/>
          <p:cNvGraphicFramePr>
            <a:graphicFrameLocks noGrp="1"/>
          </p:cNvGraphicFramePr>
          <p:nvPr>
            <p:custDataLst>
              <p:tags r:id="rId15"/>
            </p:custDataLst>
          </p:nvPr>
        </p:nvGraphicFramePr>
        <p:xfrm>
          <a:off x="2805430" y="3688080"/>
          <a:ext cx="363220" cy="1097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3220"/>
              </a:tblGrid>
              <a:tr h="365760">
                <a:tc>
                  <a:txBody>
                    <a:bodyPr/>
                    <a:p>
                      <a:pPr algn="ctr"/>
                      <a:r>
                        <a:rPr lang="en-US" sz="1800" b="0" dirty="0"/>
                        <a:t>1</a:t>
                      </a:r>
                      <a:endParaRPr lang="en-US" sz="18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en-US" sz="1800" b="0" dirty="0"/>
                        <a:t>2</a:t>
                      </a:r>
                      <a:endParaRPr lang="en-US" sz="18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en-US" sz="1800" b="0" dirty="0"/>
                        <a:t>3</a:t>
                      </a:r>
                      <a:endParaRPr lang="en-US" sz="18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5"/>
          <p:cNvGraphicFramePr>
            <a:graphicFrameLocks noGrp="1"/>
          </p:cNvGraphicFramePr>
          <p:nvPr>
            <p:custDataLst>
              <p:tags r:id="rId16"/>
            </p:custDataLst>
          </p:nvPr>
        </p:nvGraphicFramePr>
        <p:xfrm>
          <a:off x="3522980" y="3688080"/>
          <a:ext cx="363220" cy="1097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3220"/>
              </a:tblGrid>
              <a:tr h="335915">
                <a:tc>
                  <a:txBody>
                    <a:bodyPr/>
                    <a:p>
                      <a:pPr algn="ctr"/>
                      <a:r>
                        <a:rPr lang="en-US" sz="1800" b="0" dirty="0"/>
                        <a:t>1</a:t>
                      </a:r>
                      <a:endParaRPr lang="en-US" sz="18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en-US" sz="1800" b="0" dirty="0"/>
                        <a:t>2</a:t>
                      </a:r>
                      <a:endParaRPr lang="en-US" sz="18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en-US" sz="1800" b="0" dirty="0"/>
                        <a:t>4</a:t>
                      </a:r>
                      <a:endParaRPr lang="en-US" sz="18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表格 5"/>
          <p:cNvGraphicFramePr>
            <a:graphicFrameLocks noGrp="1"/>
          </p:cNvGraphicFramePr>
          <p:nvPr>
            <p:custDataLst>
              <p:tags r:id="rId17"/>
            </p:custDataLst>
          </p:nvPr>
        </p:nvGraphicFramePr>
        <p:xfrm>
          <a:off x="4240530" y="3688080"/>
          <a:ext cx="363220" cy="1097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3220"/>
              </a:tblGrid>
              <a:tr h="335915">
                <a:tc>
                  <a:txBody>
                    <a:bodyPr/>
                    <a:p>
                      <a:pPr algn="ctr"/>
                      <a:r>
                        <a:rPr lang="en-US" sz="1800" b="0" dirty="0"/>
                        <a:t>1</a:t>
                      </a:r>
                      <a:endParaRPr lang="en-US" sz="18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en-US" sz="1800" b="0" dirty="0"/>
                        <a:t>2</a:t>
                      </a:r>
                      <a:endParaRPr lang="en-US" sz="18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en-US" sz="1800" b="0" dirty="0"/>
                        <a:t>4</a:t>
                      </a:r>
                      <a:endParaRPr lang="en-US" sz="18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表格 5"/>
          <p:cNvGraphicFramePr>
            <a:graphicFrameLocks noGrp="1"/>
          </p:cNvGraphicFramePr>
          <p:nvPr>
            <p:custDataLst>
              <p:tags r:id="rId18"/>
            </p:custDataLst>
          </p:nvPr>
        </p:nvGraphicFramePr>
        <p:xfrm>
          <a:off x="4958080" y="3688080"/>
          <a:ext cx="363220" cy="1097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3220"/>
              </a:tblGrid>
              <a:tr h="335915">
                <a:tc>
                  <a:txBody>
                    <a:bodyPr/>
                    <a:p>
                      <a:pPr algn="ctr"/>
                      <a:r>
                        <a:rPr lang="en-US" sz="1800" b="0" dirty="0"/>
                        <a:t>1</a:t>
                      </a:r>
                      <a:endParaRPr lang="en-US" sz="18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en-US" sz="1800" b="0" dirty="0"/>
                        <a:t>2</a:t>
                      </a:r>
                      <a:endParaRPr lang="en-US" sz="18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en-US" sz="1800" b="0" dirty="0"/>
                        <a:t>4</a:t>
                      </a:r>
                      <a:endParaRPr lang="en-US" sz="18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表格 5"/>
          <p:cNvGraphicFramePr>
            <a:graphicFrameLocks noGrp="1"/>
          </p:cNvGraphicFramePr>
          <p:nvPr>
            <p:custDataLst>
              <p:tags r:id="rId19"/>
            </p:custDataLst>
          </p:nvPr>
        </p:nvGraphicFramePr>
        <p:xfrm>
          <a:off x="5675630" y="3688080"/>
          <a:ext cx="363220" cy="1097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3220"/>
              </a:tblGrid>
              <a:tr h="335915">
                <a:tc>
                  <a:txBody>
                    <a:bodyPr/>
                    <a:p>
                      <a:pPr algn="ctr"/>
                      <a:r>
                        <a:rPr lang="en-US" sz="1800" b="0" dirty="0"/>
                        <a:t>1</a:t>
                      </a:r>
                      <a:endParaRPr lang="en-US" sz="18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en-US" sz="1800" b="0" dirty="0"/>
                        <a:t>2</a:t>
                      </a:r>
                      <a:endParaRPr lang="en-US" sz="18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en-US" sz="1800" b="0" dirty="0"/>
                        <a:t>5</a:t>
                      </a:r>
                      <a:endParaRPr lang="en-US" sz="18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表格 5"/>
          <p:cNvGraphicFramePr>
            <a:graphicFrameLocks noGrp="1"/>
          </p:cNvGraphicFramePr>
          <p:nvPr>
            <p:custDataLst>
              <p:tags r:id="rId20"/>
            </p:custDataLst>
          </p:nvPr>
        </p:nvGraphicFramePr>
        <p:xfrm>
          <a:off x="6393180" y="3688080"/>
          <a:ext cx="363220" cy="1097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3220"/>
              </a:tblGrid>
              <a:tr h="335915">
                <a:tc>
                  <a:txBody>
                    <a:bodyPr/>
                    <a:p>
                      <a:pPr algn="ctr"/>
                      <a:r>
                        <a:rPr lang="en-US" sz="1800" b="0" dirty="0"/>
                        <a:t>1</a:t>
                      </a:r>
                      <a:endParaRPr lang="en-US" sz="18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en-US" sz="1800" b="0" dirty="0"/>
                        <a:t>2</a:t>
                      </a:r>
                      <a:endParaRPr lang="en-US" sz="18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en-US" sz="1800" b="0" dirty="0"/>
                        <a:t>5</a:t>
                      </a:r>
                      <a:endParaRPr lang="en-US" sz="18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表格 5"/>
          <p:cNvGraphicFramePr>
            <a:graphicFrameLocks noGrp="1"/>
          </p:cNvGraphicFramePr>
          <p:nvPr>
            <p:custDataLst>
              <p:tags r:id="rId21"/>
            </p:custDataLst>
          </p:nvPr>
        </p:nvGraphicFramePr>
        <p:xfrm>
          <a:off x="7110730" y="3688080"/>
          <a:ext cx="363220" cy="1097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3220"/>
              </a:tblGrid>
              <a:tr h="335915">
                <a:tc>
                  <a:txBody>
                    <a:bodyPr/>
                    <a:p>
                      <a:pPr algn="ctr"/>
                      <a:r>
                        <a:rPr lang="en-US" sz="1800" b="0" dirty="0"/>
                        <a:t>1</a:t>
                      </a:r>
                      <a:endParaRPr lang="en-US" sz="18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en-US" sz="1800" b="0" dirty="0"/>
                        <a:t>2</a:t>
                      </a:r>
                      <a:endParaRPr lang="en-US" sz="18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en-US" sz="1800" b="0" dirty="0"/>
                        <a:t>5</a:t>
                      </a:r>
                      <a:endParaRPr lang="en-US" sz="18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1245870" y="3021330"/>
            <a:ext cx="612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miss</a:t>
            </a:r>
            <a:endParaRPr lang="en-US" altLang="zh-CN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963420" y="3021330"/>
            <a:ext cx="612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miss</a:t>
            </a:r>
            <a:endParaRPr lang="en-US" altLang="zh-CN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680970" y="3021330"/>
            <a:ext cx="612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miss</a:t>
            </a:r>
            <a:endParaRPr lang="en-US" altLang="zh-CN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398520" y="3021330"/>
            <a:ext cx="612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miss</a:t>
            </a:r>
            <a:endParaRPr lang="en-US" altLang="zh-CN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116070" y="3021330"/>
            <a:ext cx="612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miss</a:t>
            </a:r>
            <a:endParaRPr lang="en-US" altLang="zh-CN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833620" y="3021330"/>
            <a:ext cx="612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miss</a:t>
            </a:r>
            <a:endParaRPr lang="en-US" altLang="zh-CN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551170" y="3021330"/>
            <a:ext cx="612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miss</a:t>
            </a:r>
            <a:endParaRPr lang="en-US" altLang="zh-CN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245870" y="4730115"/>
            <a:ext cx="612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miss</a:t>
            </a:r>
            <a:endParaRPr lang="en-US" altLang="zh-CN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963420" y="4730115"/>
            <a:ext cx="612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miss</a:t>
            </a:r>
            <a:endParaRPr lang="en-US" altLang="zh-CN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680970" y="4730115"/>
            <a:ext cx="612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miss</a:t>
            </a:r>
            <a:endParaRPr lang="en-US" altLang="zh-CN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398520" y="4730115"/>
            <a:ext cx="612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miss</a:t>
            </a:r>
            <a:endParaRPr lang="en-US" altLang="zh-CN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551170" y="4730115"/>
            <a:ext cx="612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miss</a:t>
            </a:r>
            <a:endParaRPr lang="en-US" altLang="zh-CN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文本框 37"/>
          <p:cNvSpPr txBox="1"/>
          <p:nvPr>
            <p:custDataLst>
              <p:tags r:id="rId22"/>
            </p:custDataLst>
          </p:nvPr>
        </p:nvSpPr>
        <p:spPr>
          <a:xfrm>
            <a:off x="7828280" y="2346325"/>
            <a:ext cx="106616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 misses</a:t>
            </a:r>
            <a:endParaRPr lang="en-US" altLang="zh-CN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文本框 38"/>
          <p:cNvSpPr txBox="1"/>
          <p:nvPr>
            <p:custDataLst>
              <p:tags r:id="rId23"/>
            </p:custDataLst>
          </p:nvPr>
        </p:nvSpPr>
        <p:spPr>
          <a:xfrm>
            <a:off x="7828280" y="4056380"/>
            <a:ext cx="106616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 misses</a:t>
            </a:r>
            <a:endParaRPr lang="en-US" altLang="zh-CN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/>
              <p:cNvSpPr txBox="1"/>
              <p:nvPr>
                <p:custDataLst>
                  <p:tags r:id="rId24"/>
                </p:custDataLst>
              </p:nvPr>
            </p:nvSpPr>
            <p:spPr>
              <a:xfrm rot="5400000">
                <a:off x="7760335" y="3201670"/>
                <a:ext cx="1066165" cy="36004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5"/>
                </p:custDataLst>
              </p:nvPr>
            </p:nvSpPr>
            <p:spPr>
              <a:xfrm rot="5400000">
                <a:off x="7760335" y="3201670"/>
                <a:ext cx="1066165" cy="360045"/>
              </a:xfrm>
              <a:prstGeom prst="rect">
                <a:avLst/>
              </a:prstGeom>
              <a:blipFill rotWithShape="1">
                <a:blip r:embed="rId26"/>
                <a:stretch>
                  <a:fillRect l="33115" t="-98060" r="33115" b="-980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  <p:tag name="TABLE_ENDDRAG_ORIGIN_RECT" val="28*86"/>
  <p:tag name="TABLE_ENDDRAG_RECT" val="36*155*28*86"/>
</p:tagLst>
</file>

<file path=ppt/tags/tag11.xml><?xml version="1.0" encoding="utf-8"?>
<p:tagLst xmlns:p="http://schemas.openxmlformats.org/presentationml/2006/main">
  <p:tag name="KSO_WM_BEAUTIFY_FLAG" val=""/>
  <p:tag name="TABLE_ENDDRAG_ORIGIN_RECT" val="28*86"/>
  <p:tag name="TABLE_ENDDRAG_RECT" val="36*155*28*86"/>
</p:tagLst>
</file>

<file path=ppt/tags/tag12.xml><?xml version="1.0" encoding="utf-8"?>
<p:tagLst xmlns:p="http://schemas.openxmlformats.org/presentationml/2006/main">
  <p:tag name="KSO_WM_BEAUTIFY_FLAG" val=""/>
  <p:tag name="TABLE_ENDDRAG_ORIGIN_RECT" val="28*86"/>
  <p:tag name="TABLE_ENDDRAG_RECT" val="36*155*28*86"/>
</p:tagLst>
</file>

<file path=ppt/tags/tag13.xml><?xml version="1.0" encoding="utf-8"?>
<p:tagLst xmlns:p="http://schemas.openxmlformats.org/presentationml/2006/main">
  <p:tag name="KSO_WM_BEAUTIFY_FLAG" val=""/>
  <p:tag name="TABLE_ENDDRAG_ORIGIN_RECT" val="28*86"/>
  <p:tag name="TABLE_ENDDRAG_RECT" val="36*155*28*86"/>
</p:tagLst>
</file>

<file path=ppt/tags/tag14.xml><?xml version="1.0" encoding="utf-8"?>
<p:tagLst xmlns:p="http://schemas.openxmlformats.org/presentationml/2006/main">
  <p:tag name="KSO_WM_BEAUTIFY_FLAG" val=""/>
  <p:tag name="TABLE_ENDDRAG_ORIGIN_RECT" val="28*86"/>
  <p:tag name="TABLE_ENDDRAG_RECT" val="36*155*28*86"/>
</p:tagLst>
</file>

<file path=ppt/tags/tag15.xml><?xml version="1.0" encoding="utf-8"?>
<p:tagLst xmlns:p="http://schemas.openxmlformats.org/presentationml/2006/main">
  <p:tag name="KSO_WM_BEAUTIFY_FLAG" val=""/>
  <p:tag name="TABLE_ENDDRAG_ORIGIN_RECT" val="28*86"/>
  <p:tag name="TABLE_ENDDRAG_RECT" val="36*155*28*86"/>
</p:tagLst>
</file>

<file path=ppt/tags/tag16.xml><?xml version="1.0" encoding="utf-8"?>
<p:tagLst xmlns:p="http://schemas.openxmlformats.org/presentationml/2006/main">
  <p:tag name="KSO_WM_BEAUTIFY_FLAG" val=""/>
  <p:tag name="TABLE_ENDDRAG_ORIGIN_RECT" val="28*86"/>
  <p:tag name="TABLE_ENDDRAG_RECT" val="36*155*28*86"/>
</p:tagLst>
</file>

<file path=ppt/tags/tag17.xml><?xml version="1.0" encoding="utf-8"?>
<p:tagLst xmlns:p="http://schemas.openxmlformats.org/presentationml/2006/main">
  <p:tag name="KSO_WM_BEAUTIFY_FLAG" val=""/>
  <p:tag name="TABLE_ENDDRAG_ORIGIN_RECT" val="28*86"/>
  <p:tag name="TABLE_ENDDRAG_RECT" val="36*155*28*86"/>
</p:tagLst>
</file>

<file path=ppt/tags/tag18.xml><?xml version="1.0" encoding="utf-8"?>
<p:tagLst xmlns:p="http://schemas.openxmlformats.org/presentationml/2006/main">
  <p:tag name="KSO_WM_BEAUTIFY_FLAG" val=""/>
  <p:tag name="TABLE_ENDDRAG_ORIGIN_RECT" val="28*86"/>
  <p:tag name="TABLE_ENDDRAG_RECT" val="36*155*28*86"/>
</p:tagLst>
</file>

<file path=ppt/tags/tag19.xml><?xml version="1.0" encoding="utf-8"?>
<p:tagLst xmlns:p="http://schemas.openxmlformats.org/presentationml/2006/main">
  <p:tag name="KSO_WM_BEAUTIFY_FLAG" val=""/>
  <p:tag name="TABLE_ENDDRAG_ORIGIN_RECT" val="28*86"/>
  <p:tag name="TABLE_ENDDRAG_RECT" val="36*155*28*86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  <p:tag name="TABLE_ENDDRAG_ORIGIN_RECT" val="28*86"/>
  <p:tag name="TABLE_ENDDRAG_RECT" val="36*155*28*86"/>
</p:tagLst>
</file>

<file path=ppt/tags/tag21.xml><?xml version="1.0" encoding="utf-8"?>
<p:tagLst xmlns:p="http://schemas.openxmlformats.org/presentationml/2006/main">
  <p:tag name="KSO_WM_BEAUTIFY_FLAG" val=""/>
  <p:tag name="TABLE_ENDDRAG_ORIGIN_RECT" val="28*86"/>
  <p:tag name="TABLE_ENDDRAG_RECT" val="36*155*28*86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commondata" val="eyJoZGlkIjoiZDk5NzkyYjcyYmEwMWM0MjQ2MTVlYzQwZWQwMzNmOTQ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  <p:tag name="TABLE_ENDDRAG_ORIGIN_RECT" val="28*86"/>
  <p:tag name="TABLE_ENDDRAG_RECT" val="36*155*28*86"/>
</p:tagLst>
</file>

<file path=ppt/tags/tag5.xml><?xml version="1.0" encoding="utf-8"?>
<p:tagLst xmlns:p="http://schemas.openxmlformats.org/presentationml/2006/main">
  <p:tag name="KSO_WM_BEAUTIFY_FLAG" val=""/>
  <p:tag name="TABLE_ENDDRAG_ORIGIN_RECT" val="28*86"/>
  <p:tag name="TABLE_ENDDRAG_RECT" val="36*155*28*86"/>
</p:tagLst>
</file>

<file path=ppt/tags/tag6.xml><?xml version="1.0" encoding="utf-8"?>
<p:tagLst xmlns:p="http://schemas.openxmlformats.org/presentationml/2006/main">
  <p:tag name="KSO_WM_BEAUTIFY_FLAG" val=""/>
  <p:tag name="TABLE_ENDDRAG_ORIGIN_RECT" val="28*86"/>
  <p:tag name="TABLE_ENDDRAG_RECT" val="36*155*28*86"/>
</p:tagLst>
</file>

<file path=ppt/tags/tag7.xml><?xml version="1.0" encoding="utf-8"?>
<p:tagLst xmlns:p="http://schemas.openxmlformats.org/presentationml/2006/main">
  <p:tag name="KSO_WM_BEAUTIFY_FLAG" val=""/>
  <p:tag name="TABLE_ENDDRAG_ORIGIN_RECT" val="28*86"/>
  <p:tag name="TABLE_ENDDRAG_RECT" val="36*155*28*86"/>
</p:tagLst>
</file>

<file path=ppt/tags/tag8.xml><?xml version="1.0" encoding="utf-8"?>
<p:tagLst xmlns:p="http://schemas.openxmlformats.org/presentationml/2006/main">
  <p:tag name="KSO_WM_BEAUTIFY_FLAG" val=""/>
  <p:tag name="TABLE_ENDDRAG_ORIGIN_RECT" val="28*86"/>
  <p:tag name="TABLE_ENDDRAG_RECT" val="36*155*28*86"/>
</p:tagLst>
</file>

<file path=ppt/tags/tag9.xml><?xml version="1.0" encoding="utf-8"?>
<p:tagLst xmlns:p="http://schemas.openxmlformats.org/presentationml/2006/main">
  <p:tag name="KSO_WM_BEAUTIFY_FLAG" val=""/>
  <p:tag name="TABLE_ENDDRAG_ORIGIN_RECT" val="28*86"/>
  <p:tag name="TABLE_ENDDRAG_RECT" val="36*155*28*8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>
            <a:latin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1533</Words>
  <Application>WPS 演示</Application>
  <PresentationFormat>全屏显示(16:9)</PresentationFormat>
  <Paragraphs>154</Paragraphs>
  <Slides>4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MS PGothic</vt:lpstr>
      <vt:lpstr>Calibri</vt:lpstr>
      <vt:lpstr>Arial</vt:lpstr>
      <vt:lpstr>微软雅黑</vt:lpstr>
      <vt:lpstr>Cambria Math</vt:lpstr>
      <vt:lpstr>Arial Unicode MS</vt:lpstr>
      <vt:lpstr>Office Theme</vt:lpstr>
      <vt:lpstr>Homework</vt:lpstr>
      <vt:lpstr>Homework</vt:lpstr>
      <vt:lpstr>Homework</vt:lpstr>
      <vt:lpstr>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区块链思想、技术及应用场景</dc:title>
  <dc:creator>milane</dc:creator>
  <cp:lastModifiedBy>euphoria</cp:lastModifiedBy>
  <cp:revision>3105</cp:revision>
  <cp:lastPrinted>2015-09-20T23:02:00Z</cp:lastPrinted>
  <dcterms:created xsi:type="dcterms:W3CDTF">2010-10-17T19:58:00Z</dcterms:created>
  <dcterms:modified xsi:type="dcterms:W3CDTF">2023-10-17T06:03:20Z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A08FFAF5BB75438CBBED88C7CE1BA758_12</vt:lpwstr>
  </property>
  <property fmtid="{D5CDD505-2E9C-101B-9397-08002B2CF9AE}" pid="3" name="KSOProductBuildVer">
    <vt:lpwstr>2052-12.1.0.15712</vt:lpwstr>
  </property>
</Properties>
</file>