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1688" r:id="rId3"/>
    <p:sldId id="1692" r:id="rId4"/>
    <p:sldId id="1691" r:id="rId5"/>
  </p:sldIdLst>
  <p:sldSz cx="9144000" cy="5143500" type="screen16x9"/>
  <p:notesSz cx="9144000" cy="6858000"/>
  <p:custDataLst>
    <p:tags r:id="rId1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-106" charset="-128"/>
        <a:cs typeface="MS PGothic" panose="020B0600070205080204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 autoAdjust="0"/>
    <p:restoredTop sz="87186" autoAdjust="0"/>
  </p:normalViewPr>
  <p:slideViewPr>
    <p:cSldViewPr snapToGrid="0" showGuides="1">
      <p:cViewPr varScale="1">
        <p:scale>
          <a:sx n="181" d="100"/>
          <a:sy n="181" d="100"/>
        </p:scale>
        <p:origin x="852" y="1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-106" charset="-128"/>
        <a:cs typeface="MS PGothic" panose="020B0600070205080204" pitchFamily="-106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-106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-106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-106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-106" charset="-128"/>
          <a:cs typeface="MS PGothic" panose="020B0600070205080204" pitchFamily="-106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-112" charset="0"/>
          <a:ea typeface="MS PGothic" panose="020B0600070205080204" pitchFamily="-106" charset="-128"/>
          <a:cs typeface="MS PGothic" panose="020B0600070205080204" pitchFamily="-106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22.3-2 Give a simple example of a directed graph with negative-weight edges for which Dijkstra's algorithm produces an incorrect answer. </a:t>
            </a:r>
            <a:endParaRPr lang="en-US" dirty="0"/>
          </a:p>
          <a:p>
            <a:pPr marL="0" indent="0">
              <a:buNone/>
            </a:pPr>
            <a:r>
              <a:rPr lang="en-US" sz="2200" i="1" dirty="0"/>
              <a:t>Solution</a:t>
            </a:r>
            <a:r>
              <a:rPr lang="en-US" sz="2200" dirty="0"/>
              <a:t>: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Consider a graph with a negative-weight cycle reachable from the source. The distance to any vertex reachable from the cycle is -∞, but RELAX algorithm is called only finite times, and hence Dijkstra</a:t>
            </a:r>
            <a:r>
              <a:rPr lang="en-US" sz="2200" dirty="0">
                <a:sym typeface="+mn-ea"/>
              </a:rPr>
              <a:t>'s algorithm cannot produce a correct answer.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49325"/>
                <a:ext cx="8268970" cy="381825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200" dirty="0"/>
                  <a:t>  </a:t>
                </a:r>
                <a:r>
                  <a:rPr lang="en-US" sz="2000" dirty="0"/>
                  <a:t>In a more general case shown as the graph, we want to find the shortest path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</m:oMath>
                </a14:m>
                <a:r>
                  <a:rPr lang="en-US" sz="2000" dirty="0"/>
                  <a:t>. Dijkstra</a:t>
                </a:r>
                <a:r>
                  <a:rPr lang="en-US" sz="2000" dirty="0">
                    <a:sym typeface="+mn-ea"/>
                  </a:rPr>
                  <a:t>'s algorithm is actually based on Greedy strategy: select the vertex with the minimum </a:t>
                </a:r>
                <a:r>
                  <a:rPr lang="en-US" sz="2000" b="1" dirty="0">
                    <a:sym typeface="+mn-ea"/>
                  </a:rPr>
                  <a:t>current</a:t>
                </a:r>
                <a:r>
                  <a:rPr lang="en-US" sz="2000" dirty="0">
                    <a:sym typeface="+mn-ea"/>
                  </a:rPr>
                  <a:t> shortest-path estimate into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𝑆</m:t>
                    </m:r>
                  </m:oMath>
                </a14:m>
                <a:r>
                  <a:rPr lang="en-US" sz="2000" dirty="0">
                    <a:sym typeface="+mn-ea"/>
                  </a:rPr>
                  <a:t> and the </a:t>
                </a:r>
                <a:r>
                  <a:rPr lang="en-US" sz="2000" dirty="0">
                    <a:sym typeface="+mn-ea"/>
                  </a:rPr>
                  <a:t>shortest-path estimate of the </a:t>
                </a:r>
                <a:r>
                  <a:rPr lang="en-US" sz="2000" dirty="0">
                    <a:sym typeface="+mn-ea"/>
                  </a:rPr>
                  <a:t>vertex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𝑆</m:t>
                    </m:r>
                  </m:oMath>
                </a14:m>
                <a:r>
                  <a:rPr lang="en-US" sz="2000" dirty="0"/>
                  <a:t> will never be updated anymore.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This strategy is correct when no negative-weighted edge exists but may fall into </a:t>
                </a:r>
                <a:r>
                  <a:rPr lang="en-US" sz="2000" dirty="0"/>
                  <a:t>a suboptimal solution when there exists a </a:t>
                </a:r>
                <a:r>
                  <a:rPr lang="en-US" sz="2000" dirty="0">
                    <a:sym typeface="+mn-ea"/>
                  </a:rPr>
                  <a:t>negative-weighted edge, since a negative-weighted edge can reduce the estimate at some further steps.</a:t>
                </a:r>
                <a:endParaRPr lang="en-US" sz="2000" dirty="0">
                  <a:sym typeface="+mn-ea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Dijkstra</a:t>
                </a:r>
                <a:r>
                  <a:rPr lang="en-US" sz="2000" dirty="0">
                    <a:sym typeface="+mn-ea"/>
                  </a:rPr>
                  <a:t>'s result: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sz="2000" i="1" dirty="0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sz="2000" i="1" dirty="0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sz="2000" i="1" dirty="0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</m:oMath>
                </a14:m>
                <a:r>
                  <a:rPr lang="en-US" sz="2000" dirty="0"/>
                  <a:t> weighted 3;</a:t>
                </a:r>
                <a:endParaRPr lang="en-US" sz="2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shortest path: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sz="2000" i="1" dirty="0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sz="2000" i="1" dirty="0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sz="2000" i="1" dirty="0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sz="2000" i="1" dirty="0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</m:oMath>
                </a14:m>
                <a:r>
                  <a:rPr lang="en-US" sz="2000" dirty="0"/>
                  <a:t> weighted 2.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49325"/>
                <a:ext cx="8268970" cy="381825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>
            <a:off x="6740525" y="3683635"/>
            <a:ext cx="1799590" cy="1123950"/>
            <a:chOff x="720" y="5806"/>
            <a:chExt cx="2834" cy="1770"/>
          </a:xfrm>
        </p:grpSpPr>
        <p:sp>
          <p:nvSpPr>
            <p:cNvPr id="4" name="椭圆 3"/>
            <p:cNvSpPr/>
            <p:nvPr/>
          </p:nvSpPr>
          <p:spPr>
            <a:xfrm>
              <a:off x="720" y="6712"/>
              <a:ext cx="567" cy="5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854" y="6712"/>
              <a:ext cx="567" cy="5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287" y="5806"/>
              <a:ext cx="567" cy="5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988" y="6712"/>
              <a:ext cx="567" cy="56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endParaRPr lang="zh-CN" altLang="en-US"/>
            </a:p>
          </p:txBody>
        </p:sp>
        <p:cxnSp>
          <p:nvCxnSpPr>
            <p:cNvPr id="8" name="直接箭头连接符 7"/>
            <p:cNvCxnSpPr>
              <a:stCxn id="4" idx="0"/>
              <a:endCxn id="6" idx="3"/>
            </p:cNvCxnSpPr>
            <p:nvPr/>
          </p:nvCxnSpPr>
          <p:spPr>
            <a:xfrm flipV="1">
              <a:off x="1004" y="6290"/>
              <a:ext cx="366" cy="4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6" idx="5"/>
              <a:endCxn id="5" idx="0"/>
            </p:cNvCxnSpPr>
            <p:nvPr/>
          </p:nvCxnSpPr>
          <p:spPr>
            <a:xfrm>
              <a:off x="1771" y="6290"/>
              <a:ext cx="367" cy="4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4" idx="6"/>
              <a:endCxn id="5" idx="2"/>
            </p:cNvCxnSpPr>
            <p:nvPr/>
          </p:nvCxnSpPr>
          <p:spPr>
            <a:xfrm>
              <a:off x="1287" y="6996"/>
              <a:ext cx="56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5" idx="6"/>
              <a:endCxn id="7" idx="2"/>
            </p:cNvCxnSpPr>
            <p:nvPr/>
          </p:nvCxnSpPr>
          <p:spPr>
            <a:xfrm>
              <a:off x="2421" y="6996"/>
              <a:ext cx="56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750" y="6712"/>
              <a:ext cx="4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</a:rPr>
                <a:t>s</a:t>
              </a:r>
              <a:endPara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32" y="5806"/>
              <a:ext cx="4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endPara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903" y="6699"/>
              <a:ext cx="4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</a:rPr>
                <a:t>y</a:t>
              </a:r>
              <a:endPara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038" y="6699"/>
              <a:ext cx="4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</a:rPr>
                <a:t>z</a:t>
              </a:r>
              <a:endPara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750" y="6119"/>
              <a:ext cx="4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923" y="6119"/>
              <a:ext cx="6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</a:rPr>
                <a:t>-3</a:t>
              </a:r>
              <a:endPara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36" y="6996"/>
              <a:ext cx="4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70" y="6996"/>
              <a:ext cx="4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23.2-6 Show how to use the output of the Floyd-</a:t>
            </a:r>
            <a:r>
              <a:rPr lang="en-US" dirty="0" err="1"/>
              <a:t>Warshall</a:t>
            </a:r>
            <a:r>
              <a:rPr lang="en-US" dirty="0"/>
              <a:t> algorithm to detect the presence of a negative-weight cycle.</a:t>
            </a:r>
            <a:endParaRPr lang="en-US" sz="2200" dirty="0"/>
          </a:p>
          <a:p>
            <a:pPr marL="0" indent="0">
              <a:buNone/>
            </a:pPr>
            <a:r>
              <a:rPr lang="en-US" sz="2200" i="1" dirty="0"/>
              <a:t>Solution</a:t>
            </a:r>
            <a:r>
              <a:rPr lang="en-US" sz="2200" dirty="0"/>
              <a:t>: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If the output of the Floyd-Warshall algorithm has a negative number on the diagonal (the shortest path from a vertex to itself), then there exists a negative-weight cycle.</a:t>
            </a:r>
            <a:endParaRPr lang="en-US" sz="22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k5NzkyYjcyYmEwMWM0MjQ2MTVlYzQwZWQwMzNmOT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1338</Words>
  <Application>WPS 演示</Application>
  <PresentationFormat>全屏显示(16:9)</PresentationFormat>
  <Paragraphs>35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MS PGothic</vt:lpstr>
      <vt:lpstr>Calibri</vt:lpstr>
      <vt:lpstr>Arial</vt:lpstr>
      <vt:lpstr>微软雅黑</vt:lpstr>
      <vt:lpstr>Cambria Math</vt:lpstr>
      <vt:lpstr>Arial Unicode MS</vt:lpstr>
      <vt:lpstr>Office Theme</vt:lpstr>
      <vt:lpstr>Homework</vt:lpstr>
      <vt:lpstr>Homework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euphoria</cp:lastModifiedBy>
  <cp:revision>3860</cp:revision>
  <cp:lastPrinted>2015-09-20T23:02:00Z</cp:lastPrinted>
  <dcterms:created xsi:type="dcterms:W3CDTF">2010-10-17T19:58:00Z</dcterms:created>
  <dcterms:modified xsi:type="dcterms:W3CDTF">2023-11-09T02:02:45Z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25659A8FDF714783ABDFC2965ABD8E9C_12</vt:lpwstr>
  </property>
  <property fmtid="{D5CDD505-2E9C-101B-9397-08002B2CF9AE}" pid="3" name="KSOProductBuildVer">
    <vt:lpwstr>2052-12.1.0.15712</vt:lpwstr>
  </property>
</Properties>
</file>