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711" r:id="rId3"/>
    <p:sldId id="1714" r:id="rId4"/>
    <p:sldId id="1712" r:id="rId5"/>
    <p:sldId id="1715" r:id="rId6"/>
    <p:sldId id="1717" r:id="rId7"/>
  </p:sldIdLst>
  <p:sldSz cx="9144000" cy="5143500" type="screen16x9"/>
  <p:notesSz cx="9144000" cy="68580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5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2" autoAdjust="0"/>
    <p:restoredTop sz="72828" autoAdjust="0"/>
  </p:normalViewPr>
  <p:slideViewPr>
    <p:cSldViewPr snapToGrid="0" showGuides="1">
      <p:cViewPr varScale="1">
        <p:scale>
          <a:sx n="143" d="100"/>
          <a:sy n="143" d="100"/>
        </p:scale>
        <p:origin x="2526" y="126"/>
      </p:cViewPr>
      <p:guideLst>
        <p:guide orient="horz" pos="1652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202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MS PGothic" panose="020B0600070205080204" pitchFamily="-10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-106" charset="-128"/>
          <a:cs typeface="MS PGothic" panose="020B0600070205080204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50400"/>
                <a:ext cx="8229600" cy="3819600"/>
              </a:xfrm>
            </p:spPr>
            <p:txBody>
              <a:bodyPr>
                <a:normAutofit/>
              </a:bodyPr>
              <a:lstStyle/>
              <a:p>
                <a:pPr latinLnBrk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/>
                  <a:t>34.5-1 The </a:t>
                </a:r>
                <a:r>
                  <a:rPr lang="en-US" b="1" dirty="0"/>
                  <a:t>subgraph-isomorphism problem</a:t>
                </a:r>
                <a:r>
                  <a:rPr lang="en-US" dirty="0"/>
                  <a:t> takes two undirected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asks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isomorphic to a subgraph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Show that the subgraph-isomorphism problem is NP-complete.</a:t>
                </a:r>
                <a:endParaRPr lang="en-US" dirty="0"/>
              </a:p>
              <a:p>
                <a:pPr marL="0" indent="0" latinLnBrk="0">
                  <a:lnSpc>
                    <a:spcPct val="100000"/>
                  </a:lnSpc>
                  <a:buNone/>
                </a:pPr>
                <a:r>
                  <a:rPr lang="en-US" sz="2200" i="1" dirty="0"/>
                  <a:t>Proof</a:t>
                </a:r>
                <a:r>
                  <a:rPr lang="en-US" sz="2200" dirty="0"/>
                  <a:t>:</a:t>
                </a:r>
                <a:endParaRPr lang="en-US" sz="2200" dirty="0"/>
              </a:p>
              <a:p>
                <a:pPr marL="0" lvl="0" indent="0" latinLnBrk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(1) Prove SIP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NP.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lvl="0" indent="0" latinLnBrk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  Show that a solution to the problem can be verified in polynomial time. Given a i</a:t>
                </a:r>
                <a:r>
                  <a:rPr lang="en-US" sz="2200" dirty="0">
                    <a:solidFill>
                      <a:schemeClr val="tx1"/>
                    </a:solidFill>
                  </a:rPr>
                  <a:t>njective mapping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we can check that for every edge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there is an edge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𝑢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), 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𝑣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))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in polynomial time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𝑂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50400"/>
                <a:ext cx="8229600" cy="3819600"/>
              </a:xfrm>
              <a:blipFill rotWithShape="1">
                <a:blip r:embed="rId1"/>
                <a:stretch>
                  <a:fillRect t="-1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50400"/>
                <a:ext cx="8229600" cy="3819600"/>
              </a:xfrm>
            </p:spPr>
            <p:txBody>
              <a:bodyPr>
                <a:normAutofit/>
              </a:bodyPr>
              <a:lstStyle/>
              <a:p>
                <a:pPr marL="0" lvl="0" indent="0" latinLnBrk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(2) Prove SIP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NPC by proving CLIQUE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SIP.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lvl="0" indent="0" latinLnBrk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  Show that a known NPC problem, such as the clique problem, can be reduced to SIP. The clique problem takes a graph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and a number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and asks whether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contains a complete subgraph (a clique) of size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lvl="0" latinLnBrk="0">
                  <a:lnSpc>
                    <a:spcPct val="100000"/>
                  </a:lnSpc>
                </a:pPr>
                <a:r>
                  <a:rPr lang="en-US" sz="2200" b="1" dirty="0">
                    <a:solidFill>
                      <a:schemeClr val="tx1"/>
                    </a:solidFill>
                  </a:rPr>
                  <a:t>Reduction</a:t>
                </a:r>
                <a:r>
                  <a:rPr lang="en-US" sz="2200" dirty="0">
                    <a:solidFill>
                      <a:schemeClr val="tx1"/>
                    </a:solidFill>
                  </a:rPr>
                  <a:t>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a complete graph of size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lvl="0" indent="0" latinLnBrk="0">
                  <a:lnSpc>
                    <a:spcPct val="100000"/>
                  </a:lnSpc>
                  <a:buNone/>
                </a:pPr>
                <a:r>
                  <a:rPr lang="en-US" sz="2200" dirty="0">
                    <a:solidFill>
                      <a:schemeClr val="tx1"/>
                    </a:solidFill>
                    <a:cs typeface="Cambria Math" panose="02040503050406030204" pitchFamily="18" charset="0"/>
                  </a:rPr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contains a clique of size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isomorphic to a subgraph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 The reduction takes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𝑂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time to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50400"/>
                <a:ext cx="8229600" cy="3819600"/>
              </a:xfrm>
              <a:blipFill rotWithShape="1">
                <a:blip r:embed="rId1"/>
                <a:stretch>
                  <a:fillRect t="-1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34.5-2 Given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the </a:t>
                </a:r>
                <a:r>
                  <a:rPr lang="en-US" b="1" dirty="0"/>
                  <a:t>0-1 integer-programming problem</a:t>
                </a:r>
                <a:r>
                  <a:rPr lang="en-US" dirty="0"/>
                  <a:t> asks whether there exists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-vector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/>
                  <a:t>with elements in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Prove that 0-1 integer programming is NP-complete. (Hint: Reduce from 3-CNF-SAT.)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200" dirty="0"/>
                  <a:t>Proof:</a:t>
                </a:r>
                <a:endParaRPr lang="en-US" sz="2200" dirty="0"/>
              </a:p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(1) Prove 01IP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NP.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  Given a solution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we can verify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𝐴𝑥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𝑂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𝑚𝑛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325"/>
                <a:ext cx="8352000" cy="38182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(2) Prove 01IP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NPC by proving 3-CNF-SAT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01IP.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b="1" dirty="0">
                    <a:solidFill>
                      <a:schemeClr val="tx1"/>
                    </a:solidFill>
                  </a:rPr>
                  <a:t>Reduction</a:t>
                </a:r>
                <a:r>
                  <a:rPr lang="en-US" sz="2200" dirty="0">
                    <a:solidFill>
                      <a:schemeClr val="tx1"/>
                    </a:solidFill>
                  </a:rPr>
                  <a:t>: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  To satisfy each clause is true, we can convert it to an inequality. For example,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+(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)+(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)≥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where the final inequality has variables on the left no greater than an integer on the right. If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not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operated in the clause, it is converted to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; if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operated</a:t>
                </a:r>
                <a:r>
                  <a:rPr lang="en-US" sz="2200" dirty="0">
                    <a:solidFill>
                      <a:schemeClr val="tx1"/>
                    </a:solidFill>
                  </a:rPr>
                  <a:t>, it is converted to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 The integer on the right is the number of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operations in the clause minus 1.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325"/>
                <a:ext cx="8352000" cy="3818255"/>
              </a:xfrm>
              <a:blipFill rotWithShape="1">
                <a:blip r:embed="rId1"/>
                <a:stretch>
                  <a:fillRect r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325"/>
                <a:ext cx="8208000" cy="38182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  Suppose in 3-CNT-SAT the formula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clauses and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variables. Now we construct an integer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matrix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  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occurs</m:t>
                              </m:r>
                              <m: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without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¬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operation</m:t>
                              </m:r>
                              <m: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clause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     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occurs</m:t>
                              </m:r>
                              <m: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with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¬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operation</m:t>
                              </m:r>
                              <m: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clause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     </m:t>
                              </m:r>
                            </m:e>
                            <m:e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      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(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sSub>
                                <m:sSubPr>
                                  <m:ctrlP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does</m:t>
                              </m:r>
                              <m: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occur</m:t>
                              </m:r>
                              <m: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m:rPr>
                                  <m:sty m:val="p"/>
                                </m:rP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clause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a:rPr lang="en-US" sz="2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sz="2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  </m:t>
                      </m:r>
                    </m:oMath>
                  </m:oMathPara>
                </a14:m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Then construct an integer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-vector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is the number of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operations in clause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minus 1. Thus,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inequalities are combined into a 01IP problem. The 3-CNT-SAT can be satisfied if and only if we can find a vector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{</m:t>
                        </m:r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 </m:t>
                        </m:r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𝐴𝑥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 The reduction takes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𝑂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𝑚𝑛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time</a:t>
                </a:r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325"/>
                <a:ext cx="8208000" cy="3818255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k5NzkyYjcyYmEwMWM0MjQ2MTVlYzQwZWQwMzNmOT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2476</Words>
  <Application>WPS 演示</Application>
  <PresentationFormat>全屏显示(16:9)</PresentationFormat>
  <Paragraphs>35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MS PGothic</vt:lpstr>
      <vt:lpstr>Calibri</vt:lpstr>
      <vt:lpstr>Arial</vt:lpstr>
      <vt:lpstr>微软雅黑</vt:lpstr>
      <vt:lpstr>Cambria Math</vt:lpstr>
      <vt:lpstr>Arial Unicode MS</vt:lpstr>
      <vt:lpstr>Office Theme</vt:lpstr>
      <vt:lpstr>Homework</vt:lpstr>
      <vt:lpstr>Homework</vt:lpstr>
      <vt:lpstr>Homework</vt:lpstr>
      <vt:lpstr>Homework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euphoria</cp:lastModifiedBy>
  <cp:revision>5040</cp:revision>
  <cp:lastPrinted>2015-09-20T23:02:00Z</cp:lastPrinted>
  <dcterms:created xsi:type="dcterms:W3CDTF">2010-10-17T19:58:00Z</dcterms:created>
  <dcterms:modified xsi:type="dcterms:W3CDTF">2023-11-24T06:05:06Z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F4EBB6ADE83F4F3B8B0B46A946641AE5_12</vt:lpwstr>
  </property>
  <property fmtid="{D5CDD505-2E9C-101B-9397-08002B2CF9AE}" pid="3" name="KSOProductBuildVer">
    <vt:lpwstr>2052-12.1.0.15712</vt:lpwstr>
  </property>
</Properties>
</file>