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740" r:id="rId2"/>
    <p:sldId id="1743" r:id="rId3"/>
    <p:sldId id="1741" r:id="rId4"/>
    <p:sldId id="1748" r:id="rId5"/>
    <p:sldId id="1745" r:id="rId6"/>
    <p:sldId id="1746" r:id="rId7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94" autoAdjust="0"/>
    <p:restoredTop sz="97449" autoAdjust="0"/>
  </p:normalViewPr>
  <p:slideViewPr>
    <p:cSldViewPr snapToGrid="0">
      <p:cViewPr varScale="1">
        <p:scale>
          <a:sx n="202" d="100"/>
          <a:sy n="202" d="100"/>
        </p:scale>
        <p:origin x="1314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AEBA-E99C-4355-BF43-0CA08E7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446E-FE8C-44F1-A01F-4C8EB12B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if the assumption for </a:t>
            </a:r>
            <a:r>
              <a:rPr lang="el-GR" dirty="0"/>
              <a:t>Δ</a:t>
            </a:r>
            <a:r>
              <a:rPr lang="en-US" dirty="0"/>
              <a:t> does not hold? Which property is violated? Give an example. </a:t>
            </a:r>
          </a:p>
          <a:p>
            <a:endParaRPr lang="en-US" dirty="0"/>
          </a:p>
          <a:p>
            <a:r>
              <a:rPr lang="en-US" b="1" dirty="0"/>
              <a:t>Strong accuracy </a:t>
            </a:r>
            <a:r>
              <a:rPr lang="en-US" dirty="0"/>
              <a:t>is violated.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If a process p is detected by any process, then p has crashed.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DA4-F0F3-414D-BB9E-4E3D67F2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69" y="208847"/>
            <a:ext cx="6368310" cy="45213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4" name="Line 3">
            <a:extLst>
              <a:ext uri="{FF2B5EF4-FFF2-40B4-BE49-F238E27FC236}">
                <a16:creationId xmlns:a16="http://schemas.microsoft.com/office/drawing/2014/main" id="{DFFEE15C-A29E-4193-BBCA-0BF38C7C5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0984" y="1362227"/>
            <a:ext cx="440777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5E4648E7-E0C8-4BF1-86BD-DFFCFAE35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8134" y="2276628"/>
            <a:ext cx="439326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6" name="Text Box 5">
            <a:extLst>
              <a:ext uri="{FF2B5EF4-FFF2-40B4-BE49-F238E27FC236}">
                <a16:creationId xmlns:a16="http://schemas.microsoft.com/office/drawing/2014/main" id="{5A3DC74A-16DF-43DA-8D7D-91B98BD69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784" y="115267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976E94B8-C96F-4E56-A03F-054CDD452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784" y="210517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32E0A07C-FD5B-4B80-ADE1-49741DF3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870" y="305767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08C336DD-F0D1-411B-82A1-7C30C73BE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483" y="1362227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AD8635D6-4803-482D-8EAC-34C4AA20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483" y="1362228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AA7EC62A-DE3C-46E5-85FC-7AFACEF3D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8134" y="3303042"/>
            <a:ext cx="439326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E16361C3-DA0A-44D3-A425-EEB99BF9D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0874" y="1379198"/>
            <a:ext cx="936167" cy="89198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AE23CA11-9CFB-4C32-990B-818199A2D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0869" y="2312927"/>
            <a:ext cx="761129" cy="9583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18E98BA8-E0F5-48F4-8B54-0CDA8DD8D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484" y="2312914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id="{07933E40-AF88-4E78-AB4B-D6CAACBD3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7332" y="1356452"/>
            <a:ext cx="1345227" cy="190489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796B98-27C4-4FA8-BA19-5E924CB33111}"/>
              </a:ext>
            </a:extLst>
          </p:cNvPr>
          <p:cNvSpPr/>
          <p:nvPr/>
        </p:nvSpPr>
        <p:spPr>
          <a:xfrm>
            <a:off x="3705126" y="668901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D1DEFA-45B0-4020-B8E2-590994E3D249}"/>
              </a:ext>
            </a:extLst>
          </p:cNvPr>
          <p:cNvCxnSpPr>
            <a:cxnSpLocks/>
          </p:cNvCxnSpPr>
          <p:nvPr/>
        </p:nvCxnSpPr>
        <p:spPr>
          <a:xfrm>
            <a:off x="2521964" y="1263436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Left Brace 57">
            <a:extLst>
              <a:ext uri="{FF2B5EF4-FFF2-40B4-BE49-F238E27FC236}">
                <a16:creationId xmlns:a16="http://schemas.microsoft.com/office/drawing/2014/main" id="{D68AD8DC-F7FF-4ECA-A264-07861A230CE4}"/>
              </a:ext>
            </a:extLst>
          </p:cNvPr>
          <p:cNvSpPr/>
          <p:nvPr/>
        </p:nvSpPr>
        <p:spPr>
          <a:xfrm rot="5400000">
            <a:off x="3881134" y="-219579"/>
            <a:ext cx="209357" cy="27994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1999C1BB-05F3-4110-8977-A275ECD23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9672" y="1377188"/>
            <a:ext cx="721361" cy="19358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0" name="Line 10">
            <a:extLst>
              <a:ext uri="{FF2B5EF4-FFF2-40B4-BE49-F238E27FC236}">
                <a16:creationId xmlns:a16="http://schemas.microsoft.com/office/drawing/2014/main" id="{7BF912EB-5A53-445F-9970-2D6780C53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756" y="1388581"/>
            <a:ext cx="2260800" cy="857521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FCCE11-1619-4AAC-884D-DE741616856C}"/>
              </a:ext>
            </a:extLst>
          </p:cNvPr>
          <p:cNvCxnSpPr>
            <a:cxnSpLocks/>
          </p:cNvCxnSpPr>
          <p:nvPr/>
        </p:nvCxnSpPr>
        <p:spPr>
          <a:xfrm>
            <a:off x="5515100" y="1208121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Line 8">
            <a:extLst>
              <a:ext uri="{FF2B5EF4-FFF2-40B4-BE49-F238E27FC236}">
                <a16:creationId xmlns:a16="http://schemas.microsoft.com/office/drawing/2014/main" id="{EC9721A8-FDBA-403D-A17B-81B0E755D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1519" y="1366417"/>
            <a:ext cx="752672" cy="87361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7594CE6E-06CB-4957-B778-042CCBFC7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8828" y="2302982"/>
            <a:ext cx="915363" cy="98471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6" name="Text Box 16">
            <a:extLst>
              <a:ext uri="{FF2B5EF4-FFF2-40B4-BE49-F238E27FC236}">
                <a16:creationId xmlns:a16="http://schemas.microsoft.com/office/drawing/2014/main" id="{9BDE313B-2C7A-4637-B92F-1FAACAD1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247" y="3271291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67" name="Text Box 16">
            <a:extLst>
              <a:ext uri="{FF2B5EF4-FFF2-40B4-BE49-F238E27FC236}">
                <a16:creationId xmlns:a16="http://schemas.microsoft.com/office/drawing/2014/main" id="{DE50D251-40CE-46F1-9D1F-FBECD535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328" y="3253485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90" name="Line 10">
            <a:extLst>
              <a:ext uri="{FF2B5EF4-FFF2-40B4-BE49-F238E27FC236}">
                <a16:creationId xmlns:a16="http://schemas.microsoft.com/office/drawing/2014/main" id="{F970F084-E8BC-4778-B1BA-95A34931D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1998" y="2276627"/>
            <a:ext cx="2444012" cy="1029779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3" name="Text Box 16">
            <a:extLst>
              <a:ext uri="{FF2B5EF4-FFF2-40B4-BE49-F238E27FC236}">
                <a16:creationId xmlns:a16="http://schemas.microsoft.com/office/drawing/2014/main" id="{52148A6F-E9E1-41C4-810C-242C3856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995" y="3876685"/>
            <a:ext cx="19656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alive = {p1,p2</a:t>
            </a:r>
            <a:r>
              <a:rPr lang="en-US" altLang="en-US" sz="1800" dirty="0">
                <a:latin typeface="Times New Roman" panose="02020603050405020304" pitchFamily="18" charset="0"/>
              </a:rPr>
              <a:t>,</a:t>
            </a:r>
            <a:r>
              <a:rPr lang="en-GB" altLang="en-US" sz="1800" dirty="0">
                <a:latin typeface="Times New Roman" panose="02020603050405020304" pitchFamily="18" charset="0"/>
              </a:rPr>
              <a:t>p3}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detected = {}</a:t>
            </a:r>
          </a:p>
        </p:txBody>
      </p:sp>
      <p:sp>
        <p:nvSpPr>
          <p:cNvPr id="104" name="Rectangle 2">
            <a:extLst>
              <a:ext uri="{FF2B5EF4-FFF2-40B4-BE49-F238E27FC236}">
                <a16:creationId xmlns:a16="http://schemas.microsoft.com/office/drawing/2014/main" id="{D105F85D-B294-4456-A299-57D829E7A8A4}"/>
              </a:ext>
            </a:extLst>
          </p:cNvPr>
          <p:cNvSpPr/>
          <p:nvPr/>
        </p:nvSpPr>
        <p:spPr>
          <a:xfrm>
            <a:off x="3974981" y="400704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p1,p3:</a:t>
            </a:r>
            <a:endParaRPr lang="en-US" sz="1800" dirty="0"/>
          </a:p>
        </p:txBody>
      </p:sp>
      <p:sp>
        <p:nvSpPr>
          <p:cNvPr id="105" name="Text Box 16">
            <a:extLst>
              <a:ext uri="{FF2B5EF4-FFF2-40B4-BE49-F238E27FC236}">
                <a16:creationId xmlns:a16="http://schemas.microsoft.com/office/drawing/2014/main" id="{5F99E87B-7A63-459E-9376-7BDDB682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153" y="4426763"/>
            <a:ext cx="19399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alive = {p2}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detected = {p1,p3}</a:t>
            </a:r>
          </a:p>
        </p:txBody>
      </p:sp>
      <p:sp>
        <p:nvSpPr>
          <p:cNvPr id="106" name="Rectangle 57">
            <a:extLst>
              <a:ext uri="{FF2B5EF4-FFF2-40B4-BE49-F238E27FC236}">
                <a16:creationId xmlns:a16="http://schemas.microsoft.com/office/drawing/2014/main" id="{9F5254F0-26F9-47C2-B56D-4D9BF70DB4A2}"/>
              </a:ext>
            </a:extLst>
          </p:cNvPr>
          <p:cNvSpPr/>
          <p:nvPr/>
        </p:nvSpPr>
        <p:spPr>
          <a:xfrm>
            <a:off x="4261119" y="456389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p2:</a:t>
            </a:r>
            <a:endParaRPr lang="en-US" sz="1800" dirty="0"/>
          </a:p>
        </p:txBody>
      </p:sp>
      <p:sp>
        <p:nvSpPr>
          <p:cNvPr id="107" name="Left Brace 3">
            <a:extLst>
              <a:ext uri="{FF2B5EF4-FFF2-40B4-BE49-F238E27FC236}">
                <a16:creationId xmlns:a16="http://schemas.microsoft.com/office/drawing/2014/main" id="{1E41C469-7052-4E45-A4A3-2D92772109AB}"/>
              </a:ext>
            </a:extLst>
          </p:cNvPr>
          <p:cNvSpPr/>
          <p:nvPr/>
        </p:nvSpPr>
        <p:spPr>
          <a:xfrm>
            <a:off x="4669319" y="3987747"/>
            <a:ext cx="95347" cy="4522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Left Brace 59">
            <a:extLst>
              <a:ext uri="{FF2B5EF4-FFF2-40B4-BE49-F238E27FC236}">
                <a16:creationId xmlns:a16="http://schemas.microsoft.com/office/drawing/2014/main" id="{2F840FB3-1FB5-40C9-9BCC-1D52D77B673C}"/>
              </a:ext>
            </a:extLst>
          </p:cNvPr>
          <p:cNvSpPr/>
          <p:nvPr/>
        </p:nvSpPr>
        <p:spPr>
          <a:xfrm>
            <a:off x="4669992" y="4545799"/>
            <a:ext cx="95347" cy="4522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9" name="Picture 11" descr="bolt.png">
            <a:extLst>
              <a:ext uri="{FF2B5EF4-FFF2-40B4-BE49-F238E27FC236}">
                <a16:creationId xmlns:a16="http://schemas.microsoft.com/office/drawing/2014/main" id="{432AB964-2AA9-4F88-8761-5480F21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5108183" y="2437023"/>
            <a:ext cx="180311" cy="617893"/>
          </a:xfrm>
          <a:prstGeom prst="rect">
            <a:avLst/>
          </a:prstGeom>
        </p:spPr>
      </p:pic>
      <p:pic>
        <p:nvPicPr>
          <p:cNvPr id="110" name="Picture 11" descr="bolt.png">
            <a:extLst>
              <a:ext uri="{FF2B5EF4-FFF2-40B4-BE49-F238E27FC236}">
                <a16:creationId xmlns:a16="http://schemas.microsoft.com/office/drawing/2014/main" id="{18F320FA-BF4A-42EB-AC26-F4EE1234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4977626" y="1405501"/>
            <a:ext cx="180311" cy="617893"/>
          </a:xfrm>
          <a:prstGeom prst="rect">
            <a:avLst/>
          </a:prstGeom>
        </p:spPr>
      </p:pic>
      <p:sp>
        <p:nvSpPr>
          <p:cNvPr id="111" name="Line 8">
            <a:extLst>
              <a:ext uri="{FF2B5EF4-FFF2-40B4-BE49-F238E27FC236}">
                <a16:creationId xmlns:a16="http://schemas.microsoft.com/office/drawing/2014/main" id="{27AFA465-6A8C-44D1-A171-B50944344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4147" y="1379196"/>
            <a:ext cx="972780" cy="19238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943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 animBg="1"/>
      <p:bldP spid="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AEBA-E99C-4355-BF43-0CA08E7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446E-FE8C-44F1-A01F-4C8EB12B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would prefer p2 to be the leader (though it may crash), give an eventual leader detection algorithm that additionally ensures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p2 does not crash, then eventually p2 is elected as the leader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12801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16A-62AB-4730-BC80-1D6E5BA6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Monarchical Eventual Leader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642D1-E0D0-4C2C-A881-262625384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Implements: </a:t>
                </a:r>
                <a:r>
                  <a:rPr lang="en-US" dirty="0" err="1"/>
                  <a:t>EventualLeaderDetector</a:t>
                </a:r>
                <a:r>
                  <a:rPr lang="en-US" dirty="0"/>
                  <a:t>, instance </a:t>
                </a:r>
                <a:r>
                  <a:rPr lang="el-GR" dirty="0"/>
                  <a:t>Ω.</a:t>
                </a:r>
              </a:p>
              <a:p>
                <a:r>
                  <a:rPr lang="en-US" dirty="0"/>
                  <a:t>Uses: </a:t>
                </a:r>
                <a:r>
                  <a:rPr lang="en-US" dirty="0" err="1"/>
                  <a:t>EventuallyPerfectFailureDetector</a:t>
                </a:r>
                <a:r>
                  <a:rPr lang="en-US" dirty="0"/>
                  <a:t>, instance ◇P.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l-GR" dirty="0"/>
                  <a:t>Ω, </a:t>
                </a:r>
                <a:r>
                  <a:rPr lang="en-US" dirty="0"/>
                  <a:t>Init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∅;</a:t>
                </a:r>
              </a:p>
              <a:p>
                <a:pPr marL="0" indent="0">
                  <a:buNone/>
                </a:pPr>
                <a:r>
                  <a:rPr lang="en-US" dirty="0"/>
                  <a:t>	leader := ⊥;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◇P, Suspect | p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suspected ∪ {p};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◇P, Restore | p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suspected \ {p};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</a:t>
                </a:r>
                <a:r>
                  <a:rPr lang="en-US" dirty="0">
                    <a:solidFill>
                      <a:srgbClr val="FF0000"/>
                    </a:solidFill>
                  </a:rPr>
                  <a:t>leader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maxrank(</a:t>
                </a:r>
                <a:r>
                  <a:rPr lang="el-GR" dirty="0">
                    <a:solidFill>
                      <a:srgbClr val="FF0000"/>
                    </a:solidFill>
                  </a:rPr>
                  <a:t>Π \ </a:t>
                </a:r>
                <a:r>
                  <a:rPr lang="en-US" dirty="0">
                    <a:solidFill>
                      <a:srgbClr val="FF0000"/>
                    </a:solidFill>
                  </a:rPr>
                  <a:t>suspected)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leader := </a:t>
                </a:r>
                <a:r>
                  <a:rPr lang="en-US" dirty="0" err="1"/>
                  <a:t>maxrank</a:t>
                </a:r>
                <a:r>
                  <a:rPr lang="en-US" dirty="0"/>
                  <a:t>(</a:t>
                </a:r>
                <a:r>
                  <a:rPr lang="el-GR" dirty="0"/>
                  <a:t>Π \ </a:t>
                </a:r>
                <a:r>
                  <a:rPr lang="en-US" dirty="0"/>
                  <a:t>suspected);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l-GR" dirty="0"/>
                  <a:t>Ω, </a:t>
                </a:r>
                <a:r>
                  <a:rPr lang="en-US" dirty="0"/>
                  <a:t>Trust | leader &gt;;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642D1-E0D0-4C2C-A881-262625384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5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437F-B2BD-4DA6-9651-3613EC7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19A67-9260-47A1-B430-91D824E37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5354"/>
                <a:ext cx="8229600" cy="418129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300" b="1" dirty="0"/>
                  <a:t>upon event </a:t>
                </a:r>
                <a:r>
                  <a:rPr lang="en-US" sz="2300" dirty="0"/>
                  <a:t>&lt; </a:t>
                </a:r>
                <a:r>
                  <a:rPr lang="el-GR" sz="2300" dirty="0"/>
                  <a:t>Ω, </a:t>
                </a:r>
                <a:r>
                  <a:rPr lang="en-US" sz="2300" dirty="0"/>
                  <a:t>Init &gt;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suspected := ∅;</a:t>
                </a:r>
              </a:p>
              <a:p>
                <a:pPr marL="0" indent="0">
                  <a:buNone/>
                </a:pPr>
                <a:r>
                  <a:rPr lang="en-US" sz="2300" dirty="0"/>
                  <a:t>	leader := ⊥;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dirty="0"/>
                  <a:t>upon event </a:t>
                </a:r>
                <a:r>
                  <a:rPr lang="en-US" sz="2300" dirty="0"/>
                  <a:t>&lt; ◇P, Suspect | p &gt;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suspected := suspected ∪ {p};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dirty="0"/>
                  <a:t>upon event </a:t>
                </a:r>
                <a:r>
                  <a:rPr lang="en-US" sz="2300" dirty="0"/>
                  <a:t>&lt; ◇P, Restore | p &gt;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suspected := suspected \ {p};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dirty="0"/>
                  <a:t>upon </a:t>
                </a:r>
                <a:r>
                  <a:rPr lang="en-US" sz="2300" dirty="0">
                    <a:solidFill>
                      <a:srgbClr val="FF0000"/>
                    </a:solidFill>
                  </a:rPr>
                  <a:t>(p2 ∈ </a:t>
                </a:r>
                <a:r>
                  <a:rPr lang="el-GR" sz="2300" dirty="0">
                    <a:solidFill>
                      <a:srgbClr val="FF0000"/>
                    </a:solidFill>
                  </a:rPr>
                  <a:t>Π \ </a:t>
                </a:r>
                <a:r>
                  <a:rPr lang="en-US" sz="2300" dirty="0">
                    <a:solidFill>
                      <a:srgbClr val="FF0000"/>
                    </a:solidFill>
                  </a:rPr>
                  <a:t>suspected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sz="2300" dirty="0">
                    <a:solidFill>
                      <a:srgbClr val="FF0000"/>
                    </a:solidFill>
                  </a:rPr>
                  <a:t> leader 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p2) or (p2 ∈ suspected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sz="2300" dirty="0">
                    <a:solidFill>
                      <a:srgbClr val="FF0000"/>
                    </a:solidFill>
                  </a:rPr>
                  <a:t> leader 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maxrank(</a:t>
                </a:r>
                <a:r>
                  <a:rPr lang="el-GR" sz="2300" dirty="0">
                    <a:solidFill>
                      <a:srgbClr val="FF0000"/>
                    </a:solidFill>
                  </a:rPr>
                  <a:t>Π \ </a:t>
                </a:r>
                <a:r>
                  <a:rPr lang="en-US" sz="2300" dirty="0">
                    <a:solidFill>
                      <a:srgbClr val="FF0000"/>
                    </a:solidFill>
                  </a:rPr>
                  <a:t>suspected))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if</a:t>
                </a:r>
                <a:r>
                  <a:rPr lang="en-US" sz="2300" dirty="0">
                    <a:solidFill>
                      <a:srgbClr val="FF0000"/>
                    </a:solidFill>
                  </a:rPr>
                  <a:t> p2 ∈ </a:t>
                </a:r>
                <a:r>
                  <a:rPr lang="el-GR" sz="2300" dirty="0">
                    <a:solidFill>
                      <a:srgbClr val="FF0000"/>
                    </a:solidFill>
                  </a:rPr>
                  <a:t>Π \ </a:t>
                </a:r>
                <a:r>
                  <a:rPr lang="en-US" sz="2300" dirty="0">
                    <a:solidFill>
                      <a:srgbClr val="FF0000"/>
                    </a:solidFill>
                  </a:rPr>
                  <a:t>suspected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		leader := p2;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	else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		</a:t>
                </a:r>
                <a:r>
                  <a:rPr lang="en-US" sz="2300" dirty="0"/>
                  <a:t>leader := </a:t>
                </a:r>
                <a:r>
                  <a:rPr lang="en-US" sz="2300" dirty="0" err="1"/>
                  <a:t>maxrank</a:t>
                </a:r>
                <a:r>
                  <a:rPr lang="en-US" sz="2300" dirty="0"/>
                  <a:t>(</a:t>
                </a:r>
                <a:r>
                  <a:rPr lang="el-GR" sz="2300" dirty="0"/>
                  <a:t>Π \ </a:t>
                </a:r>
                <a:r>
                  <a:rPr lang="en-US" sz="2300" dirty="0"/>
                  <a:t>suspected);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:r>
                  <a:rPr lang="en-US" sz="2300" b="1" dirty="0"/>
                  <a:t>trigger</a:t>
                </a:r>
                <a:r>
                  <a:rPr lang="en-US" sz="2300" dirty="0"/>
                  <a:t> &lt; </a:t>
                </a:r>
                <a:r>
                  <a:rPr lang="el-GR" sz="2300" dirty="0"/>
                  <a:t>Ω, </a:t>
                </a:r>
                <a:r>
                  <a:rPr lang="en-US" sz="2300" dirty="0"/>
                  <a:t>Trust | leader &gt;;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19A67-9260-47A1-B430-91D824E37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5354"/>
                <a:ext cx="8229600" cy="4181296"/>
              </a:xfrm>
              <a:blipFill>
                <a:blip r:embed="rId2"/>
                <a:stretch>
                  <a:fillRect l="-370" t="-1606" b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437F-B2BD-4DA6-9651-3613EC7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9A67-9260-47A1-B430-91D824E3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354"/>
            <a:ext cx="8229600" cy="4181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rgbClr val="FF0000"/>
                </a:solidFill>
              </a:rPr>
              <a:t>maxrank</a:t>
            </a:r>
            <a:r>
              <a:rPr lang="en-US" sz="2300" dirty="0">
                <a:solidFill>
                  <a:srgbClr val="FF0000"/>
                </a:solidFill>
              </a:rPr>
              <a:t>'(S) = p2, if p2 ∈ S;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				  </a:t>
            </a:r>
            <a:r>
              <a:rPr lang="en-US" sz="2300" dirty="0" err="1">
                <a:solidFill>
                  <a:srgbClr val="FF0000"/>
                </a:solidFill>
              </a:rPr>
              <a:t>maxrank</a:t>
            </a:r>
            <a:r>
              <a:rPr lang="en-US" sz="2300" dirty="0">
                <a:solidFill>
                  <a:srgbClr val="FF0000"/>
                </a:solidFill>
              </a:rPr>
              <a:t>(S), otherwise.</a:t>
            </a:r>
          </a:p>
        </p:txBody>
      </p:sp>
    </p:spTree>
    <p:extLst>
      <p:ext uri="{BB962C8B-B14F-4D97-AF65-F5344CB8AC3E}">
        <p14:creationId xmlns:p14="http://schemas.microsoft.com/office/powerpoint/2010/main" val="284727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98048</TotalTime>
  <Words>375</Words>
  <Application>Microsoft Office PowerPoint</Application>
  <PresentationFormat>全屏显示(16:9)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Homework-1</vt:lpstr>
      <vt:lpstr>Example</vt:lpstr>
      <vt:lpstr>Homework-2</vt:lpstr>
      <vt:lpstr>Algorithm: Monarchical Eventual Leader Detection</vt:lpstr>
      <vt:lpstr>Algorithm-1</vt:lpstr>
      <vt:lpstr>Algorithm-2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2215</cp:revision>
  <cp:lastPrinted>2015-09-20T23:02:57Z</cp:lastPrinted>
  <dcterms:created xsi:type="dcterms:W3CDTF">2010-10-17T19:58:05Z</dcterms:created>
  <dcterms:modified xsi:type="dcterms:W3CDTF">2023-11-30T04:58:29Z</dcterms:modified>
</cp:coreProperties>
</file>