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1664" r:id="rId2"/>
    <p:sldId id="364" r:id="rId3"/>
    <p:sldId id="363" r:id="rId4"/>
    <p:sldId id="1732" r:id="rId5"/>
    <p:sldId id="1733" r:id="rId6"/>
    <p:sldId id="1712" r:id="rId7"/>
    <p:sldId id="1749" r:id="rId8"/>
    <p:sldId id="1751" r:id="rId9"/>
    <p:sldId id="1753" r:id="rId10"/>
    <p:sldId id="1714" r:id="rId11"/>
    <p:sldId id="1747" r:id="rId12"/>
    <p:sldId id="1741" r:id="rId13"/>
    <p:sldId id="1743" r:id="rId14"/>
    <p:sldId id="1744" r:id="rId15"/>
    <p:sldId id="1745" r:id="rId16"/>
    <p:sldId id="1708" r:id="rId17"/>
    <p:sldId id="1746" r:id="rId18"/>
    <p:sldId id="1752" r:id="rId19"/>
    <p:sldId id="1734" r:id="rId20"/>
    <p:sldId id="1735" r:id="rId21"/>
    <p:sldId id="1736" r:id="rId22"/>
    <p:sldId id="1737" r:id="rId23"/>
    <p:sldId id="1713" r:id="rId24"/>
    <p:sldId id="1765" r:id="rId25"/>
    <p:sldId id="1739" r:id="rId26"/>
    <p:sldId id="1755" r:id="rId27"/>
    <p:sldId id="1718" r:id="rId28"/>
    <p:sldId id="1717" r:id="rId29"/>
    <p:sldId id="1719" r:id="rId30"/>
    <p:sldId id="1720" r:id="rId31"/>
    <p:sldId id="1721" r:id="rId32"/>
    <p:sldId id="1722" r:id="rId33"/>
    <p:sldId id="1756" r:id="rId34"/>
    <p:sldId id="1757" r:id="rId35"/>
    <p:sldId id="1716" r:id="rId36"/>
    <p:sldId id="1723" r:id="rId37"/>
    <p:sldId id="1759" r:id="rId38"/>
    <p:sldId id="1760" r:id="rId39"/>
    <p:sldId id="1763" r:id="rId40"/>
    <p:sldId id="1761" r:id="rId41"/>
    <p:sldId id="1762" r:id="rId42"/>
    <p:sldId id="1767" r:id="rId43"/>
    <p:sldId id="1764" r:id="rId44"/>
    <p:sldId id="1766" r:id="rId45"/>
    <p:sldId id="1724" r:id="rId46"/>
    <p:sldId id="1728" r:id="rId47"/>
    <p:sldId id="1725" r:id="rId48"/>
    <p:sldId id="1730" r:id="rId49"/>
    <p:sldId id="1726" r:id="rId50"/>
    <p:sldId id="1729" r:id="rId51"/>
    <p:sldId id="1731" r:id="rId52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88" autoAdjust="0"/>
    <p:restoredTop sz="87186" autoAdjust="0"/>
  </p:normalViewPr>
  <p:slideViewPr>
    <p:cSldViewPr snapToGrid="0">
      <p:cViewPr>
        <p:scale>
          <a:sx n="125" d="100"/>
          <a:sy n="125" d="100"/>
        </p:scale>
        <p:origin x="2508" y="10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92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Put another way,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1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-notation characterizes the rate of growth of the function to within a constant factor from above and to within a constant factor from below.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Put another way, </a:t>
                </a:r>
                <a:r>
                  <a:rPr lang="en-US" b="1" i="0">
                    <a:latin typeface="Cambria Math" panose="02040503050406030204" pitchFamily="18" charset="0"/>
                  </a:rPr>
                  <a:t>Θ</a:t>
                </a:r>
                <a:r>
                  <a:rPr lang="en-US" dirty="0"/>
                  <a:t>-notation characterizes the rate of growth of the function to within a constant factor from above and to within a constant factor from below.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0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9/14/2023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9/14/2023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shengyun.liu@sjtu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00100" y="1427610"/>
            <a:ext cx="7165780" cy="695368"/>
          </a:xfrm>
        </p:spPr>
        <p:txBody>
          <a:bodyPr/>
          <a:lstStyle/>
          <a:p>
            <a: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</a:rPr>
              <a:t>Algorithms and Complexities</a:t>
            </a:r>
            <a:b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Introduction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C1F666-023F-46E8-9C34-E2756FD0FEF5}"/>
              </a:ext>
            </a:extLst>
          </p:cNvPr>
          <p:cNvSpPr txBox="1">
            <a:spLocks/>
          </p:cNvSpPr>
          <p:nvPr/>
        </p:nvSpPr>
        <p:spPr>
          <a:xfrm>
            <a:off x="1198835" y="3292559"/>
            <a:ext cx="6368310" cy="45213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刘盛云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89CFA-0F58-41E7-8CB2-0BB9F838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9B776-C0D8-4386-B72E-F7E6B403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Encounter a problem for which you cannot find a published algorithm</a:t>
            </a:r>
          </a:p>
          <a:p>
            <a:endParaRPr lang="en-US" dirty="0"/>
          </a:p>
          <a:p>
            <a:r>
              <a:rPr lang="en-US" dirty="0"/>
              <a:t>Total system performance depends on choosing efficient algorithms as much as on choosing fast hardware</a:t>
            </a:r>
          </a:p>
          <a:p>
            <a:endParaRPr lang="en-US" dirty="0"/>
          </a:p>
          <a:p>
            <a:r>
              <a:rPr lang="en-US" dirty="0"/>
              <a:t>Analyzing an algorithm has come to mean predicting the resources that the algorithm requires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Computational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Memory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Communication bandwidth (communication complexity)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Energy consumption</a:t>
            </a:r>
          </a:p>
          <a:p>
            <a:endParaRPr lang="en-US" dirty="0"/>
          </a:p>
          <a:p>
            <a:r>
              <a:rPr lang="en-US" dirty="0"/>
              <a:t>Identify the most efficient one</a:t>
            </a:r>
          </a:p>
        </p:txBody>
      </p:sp>
    </p:spTree>
    <p:extLst>
      <p:ext uri="{BB962C8B-B14F-4D97-AF65-F5344CB8AC3E}">
        <p14:creationId xmlns:p14="http://schemas.microsoft.com/office/powerpoint/2010/main" val="282815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518D0-A8F5-4C3D-A276-C8DFEE0C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algorithms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35DBD-3BE4-4DC3-B368-9E254E13D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that is executed sequentially–once through, from start to finish, without other processing executing</a:t>
            </a:r>
          </a:p>
          <a:p>
            <a:endParaRPr lang="en-US" dirty="0"/>
          </a:p>
          <a:p>
            <a:r>
              <a:rPr lang="en-US" dirty="0"/>
              <a:t>No concurrency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2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401E6-BC45-4179-B868-B5DBD3C2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sequential algorithms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618C0-2C30-436A-89F1-14781027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Techniques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Divide-and-Conquer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Dynamic Programming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Greedy Algorithms</a:t>
            </a:r>
          </a:p>
          <a:p>
            <a:r>
              <a:rPr lang="en-US" dirty="0"/>
              <a:t>Algorithms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Graph Algorithms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Minimum Spanning Trees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(Single-source) Shortest Paths</a:t>
            </a:r>
          </a:p>
          <a:p>
            <a:r>
              <a:rPr lang="en-US" dirty="0"/>
              <a:t>NP-Completeness problems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Traveling-salesperson problem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Some of them arise often in real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8138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A8C0-B326-42C4-BED2-CF1859F9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</p:spPr>
        <p:txBody>
          <a:bodyPr/>
          <a:lstStyle/>
          <a:p>
            <a:r>
              <a:rPr lang="en-US" altLang="zh-CN" dirty="0"/>
              <a:t>Distributed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62715-B6E1-4580-AC72-01D20C24F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949504"/>
            <a:ext cx="8713540" cy="38184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Algorithms used in distributed systems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In contrast to sequential algorithms for centralized systems</a:t>
            </a:r>
          </a:p>
          <a:p>
            <a:endParaRPr lang="en-US" dirty="0"/>
          </a:p>
          <a:p>
            <a:r>
              <a:rPr lang="en-US" dirty="0"/>
              <a:t>What is a distributed system?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u="sng" dirty="0">
                <a:ea typeface="ＭＳ Ｐゴシック" panose="020B0600070205080204" pitchFamily="34" charset="-128"/>
              </a:rPr>
              <a:t>set of processes/nodes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seeking to achieve some common goal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by </a:t>
            </a:r>
            <a:r>
              <a:rPr lang="en-US" altLang="en-US" u="sng" dirty="0">
                <a:ea typeface="ＭＳ Ｐゴシック" panose="020B0600070205080204" pitchFamily="34" charset="-128"/>
              </a:rPr>
              <a:t>communicating</a:t>
            </a:r>
            <a:r>
              <a:rPr lang="en-US" altLang="en-US" dirty="0">
                <a:ea typeface="ＭＳ Ｐゴシック" panose="020B0600070205080204" pitchFamily="34" charset="-128"/>
              </a:rPr>
              <a:t> with each other</a:t>
            </a:r>
          </a:p>
          <a:p>
            <a:endParaRPr lang="en-US" dirty="0"/>
          </a:p>
          <a:p>
            <a:r>
              <a:rPr lang="en-US" dirty="0"/>
              <a:t>Processes/nodes: cores, processors, physical/virtual machines, clusters</a:t>
            </a:r>
          </a:p>
        </p:txBody>
      </p:sp>
    </p:spTree>
    <p:extLst>
      <p:ext uri="{BB962C8B-B14F-4D97-AF65-F5344CB8AC3E}">
        <p14:creationId xmlns:p14="http://schemas.microsoft.com/office/powerpoint/2010/main" val="54676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3A16AEB-7F9B-48AB-B9E2-D1E0BAA57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450" y="2914307"/>
            <a:ext cx="814070" cy="814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7D480C-5E1C-4733-BFA8-AA8E3CF8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form of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9B897-C692-4A51-9A3F-3B70E4CD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Client–server interactions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C5224-2D7C-4786-8C4C-6569CE91F6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679" y="2409160"/>
            <a:ext cx="604718" cy="505696"/>
          </a:xfrm>
          <a:prstGeom prst="rect">
            <a:avLst/>
          </a:prstGeom>
        </p:spPr>
      </p:pic>
      <p:sp>
        <p:nvSpPr>
          <p:cNvPr id="5" name="Line 2">
            <a:extLst>
              <a:ext uri="{FF2B5EF4-FFF2-40B4-BE49-F238E27FC236}">
                <a16:creationId xmlns:a16="http://schemas.microsoft.com/office/drawing/2014/main" id="{F359E1E0-A890-49BB-BF4F-126AFCAB0BE3}"/>
              </a:ext>
            </a:extLst>
          </p:cNvPr>
          <p:cNvSpPr/>
          <p:nvPr/>
        </p:nvSpPr>
        <p:spPr>
          <a:xfrm>
            <a:off x="2546077" y="2565293"/>
            <a:ext cx="2750183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" name="Line 3">
            <a:extLst>
              <a:ext uri="{FF2B5EF4-FFF2-40B4-BE49-F238E27FC236}">
                <a16:creationId xmlns:a16="http://schemas.microsoft.com/office/drawing/2014/main" id="{8D9D8A1E-6BED-4AD3-8B69-1918018DF914}"/>
              </a:ext>
            </a:extLst>
          </p:cNvPr>
          <p:cNvSpPr/>
          <p:nvPr/>
        </p:nvSpPr>
        <p:spPr>
          <a:xfrm flipH="1">
            <a:off x="2510488" y="2662078"/>
            <a:ext cx="2750182" cy="1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7ADBC-BF6E-4A02-AC44-F9332D014DA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288218" y="1640610"/>
            <a:ext cx="861840" cy="1862280"/>
          </a:xfrm>
          <a:prstGeom prst="rect">
            <a:avLst/>
          </a:prstGeom>
          <a:ln>
            <a:noFill/>
          </a:ln>
        </p:spPr>
      </p:pic>
      <p:pic>
        <p:nvPicPr>
          <p:cNvPr id="16" name="Picture 2" descr="Related image">
            <a:extLst>
              <a:ext uri="{FF2B5EF4-FFF2-40B4-BE49-F238E27FC236}">
                <a16:creationId xmlns:a16="http://schemas.microsoft.com/office/drawing/2014/main" id="{C2CC8375-EE83-41E5-A7BB-19CBB9794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613" y="2889143"/>
            <a:ext cx="1636714" cy="81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stomShape 9">
            <a:extLst>
              <a:ext uri="{FF2B5EF4-FFF2-40B4-BE49-F238E27FC236}">
                <a16:creationId xmlns:a16="http://schemas.microsoft.com/office/drawing/2014/main" id="{2CD794BA-125A-4875-A9AC-5575459BAAF3}"/>
              </a:ext>
            </a:extLst>
          </p:cNvPr>
          <p:cNvSpPr/>
          <p:nvPr/>
        </p:nvSpPr>
        <p:spPr>
          <a:xfrm>
            <a:off x="2546077" y="2235824"/>
            <a:ext cx="2434908" cy="2885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500" b="0" strike="noStrike" spc="-1" dirty="0">
                <a:latin typeface="Arial"/>
              </a:rPr>
              <a:t>Game of Thrones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7733DC-BB6E-4A6B-8E3D-D13908E27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6702" y="1837660"/>
            <a:ext cx="2680696" cy="2682007"/>
          </a:xfrm>
          <a:prstGeom prst="rect">
            <a:avLst/>
          </a:prstGeom>
        </p:spPr>
      </p:pic>
      <p:sp>
        <p:nvSpPr>
          <p:cNvPr id="18" name="CustomShape 9">
            <a:extLst>
              <a:ext uri="{FF2B5EF4-FFF2-40B4-BE49-F238E27FC236}">
                <a16:creationId xmlns:a16="http://schemas.microsoft.com/office/drawing/2014/main" id="{F0F9B23C-ACE4-4783-8EF7-CE62B742DBAC}"/>
              </a:ext>
            </a:extLst>
          </p:cNvPr>
          <p:cNvSpPr/>
          <p:nvPr/>
        </p:nvSpPr>
        <p:spPr>
          <a:xfrm>
            <a:off x="5528380" y="1947257"/>
            <a:ext cx="2680696" cy="2885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500" spc="-1" dirty="0">
                <a:latin typeface="Arial"/>
              </a:rPr>
              <a:t>monthly active users: 172 million </a:t>
            </a:r>
            <a:endParaRPr lang="en-US" sz="1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242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CD3ADF0-0F02-4E9F-8034-038768CE44F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512431" y="2832486"/>
            <a:ext cx="547560" cy="88452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12166E-E29B-43DA-B83F-7A887A07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55" y="288938"/>
            <a:ext cx="6368310" cy="452135"/>
          </a:xfrm>
        </p:spPr>
        <p:txBody>
          <a:bodyPr/>
          <a:lstStyle/>
          <a:p>
            <a:r>
              <a:rPr lang="en-US" dirty="0"/>
              <a:t>Another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10BB-832F-4AC5-AFE5-3493E939A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154"/>
            <a:ext cx="8229600" cy="3818430"/>
          </a:xfrm>
        </p:spPr>
        <p:txBody>
          <a:bodyPr/>
          <a:lstStyle/>
          <a:p>
            <a:r>
              <a:rPr lang="en-US" dirty="0"/>
              <a:t>Client–server interactions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DF9C60-1EE3-4522-BC83-1BA25992288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73476" y="1951466"/>
            <a:ext cx="1078200" cy="1437840"/>
          </a:xfrm>
          <a:prstGeom prst="rect">
            <a:avLst/>
          </a:prstGeom>
          <a:ln>
            <a:noFill/>
          </a:ln>
        </p:spPr>
      </p:pic>
      <p:sp>
        <p:nvSpPr>
          <p:cNvPr id="13" name="Line 2">
            <a:extLst>
              <a:ext uri="{FF2B5EF4-FFF2-40B4-BE49-F238E27FC236}">
                <a16:creationId xmlns:a16="http://schemas.microsoft.com/office/drawing/2014/main" id="{F923D846-9814-4F57-A733-C45F5894494B}"/>
              </a:ext>
            </a:extLst>
          </p:cNvPr>
          <p:cNvSpPr/>
          <p:nvPr/>
        </p:nvSpPr>
        <p:spPr>
          <a:xfrm>
            <a:off x="2106756" y="2732306"/>
            <a:ext cx="132732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" name="Line 3">
            <a:extLst>
              <a:ext uri="{FF2B5EF4-FFF2-40B4-BE49-F238E27FC236}">
                <a16:creationId xmlns:a16="http://schemas.microsoft.com/office/drawing/2014/main" id="{03FC1F64-3786-4405-8D06-EDA064C8A54E}"/>
              </a:ext>
            </a:extLst>
          </p:cNvPr>
          <p:cNvSpPr/>
          <p:nvPr/>
        </p:nvSpPr>
        <p:spPr>
          <a:xfrm>
            <a:off x="4944636" y="2732306"/>
            <a:ext cx="132732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947CE2-225E-4FD9-8B20-3E4666E4C1B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271956" y="1957946"/>
            <a:ext cx="1078200" cy="1437840"/>
          </a:xfrm>
          <a:prstGeom prst="rect">
            <a:avLst/>
          </a:prstGeom>
          <a:ln>
            <a:noFill/>
          </a:ln>
        </p:spPr>
      </p:pic>
      <p:sp>
        <p:nvSpPr>
          <p:cNvPr id="16" name="CustomShape 5">
            <a:extLst>
              <a:ext uri="{FF2B5EF4-FFF2-40B4-BE49-F238E27FC236}">
                <a16:creationId xmlns:a16="http://schemas.microsoft.com/office/drawing/2014/main" id="{30C1A436-F1A8-459C-A7B5-C51989C3A302}"/>
              </a:ext>
            </a:extLst>
          </p:cNvPr>
          <p:cNvSpPr/>
          <p:nvPr/>
        </p:nvSpPr>
        <p:spPr>
          <a:xfrm>
            <a:off x="4664376" y="2374946"/>
            <a:ext cx="1804096" cy="4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500" b="0" strike="noStrike" spc="-1" dirty="0">
                <a:latin typeface="Arial"/>
              </a:rPr>
              <a:t>confirm</a:t>
            </a:r>
          </a:p>
        </p:txBody>
      </p:sp>
      <p:sp>
        <p:nvSpPr>
          <p:cNvPr id="18" name="CustomShape 6">
            <a:extLst>
              <a:ext uri="{FF2B5EF4-FFF2-40B4-BE49-F238E27FC236}">
                <a16:creationId xmlns:a16="http://schemas.microsoft.com/office/drawing/2014/main" id="{81C1151B-FEA5-4E08-A830-EC0958BF7227}"/>
              </a:ext>
            </a:extLst>
          </p:cNvPr>
          <p:cNvSpPr/>
          <p:nvPr/>
        </p:nvSpPr>
        <p:spPr>
          <a:xfrm>
            <a:off x="1156356" y="3175106"/>
            <a:ext cx="1009800" cy="51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500" b="0" strike="noStrike" spc="-1" dirty="0">
                <a:latin typeface="Arial"/>
              </a:rPr>
              <a:t>Alice</a:t>
            </a:r>
          </a:p>
        </p:txBody>
      </p:sp>
      <p:sp>
        <p:nvSpPr>
          <p:cNvPr id="19" name="CustomShape 7">
            <a:extLst>
              <a:ext uri="{FF2B5EF4-FFF2-40B4-BE49-F238E27FC236}">
                <a16:creationId xmlns:a16="http://schemas.microsoft.com/office/drawing/2014/main" id="{BB0F5D35-6F71-4F7D-807C-40A19335D621}"/>
              </a:ext>
            </a:extLst>
          </p:cNvPr>
          <p:cNvSpPr/>
          <p:nvPr/>
        </p:nvSpPr>
        <p:spPr>
          <a:xfrm>
            <a:off x="6551316" y="3175106"/>
            <a:ext cx="745200" cy="51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500" b="0" strike="noStrike" spc="-1">
                <a:latin typeface="Arial"/>
              </a:rPr>
              <a:t>Bob</a:t>
            </a:r>
          </a:p>
        </p:txBody>
      </p:sp>
      <p:sp>
        <p:nvSpPr>
          <p:cNvPr id="20" name="CustomShape 9">
            <a:extLst>
              <a:ext uri="{FF2B5EF4-FFF2-40B4-BE49-F238E27FC236}">
                <a16:creationId xmlns:a16="http://schemas.microsoft.com/office/drawing/2014/main" id="{BAB88F44-4685-40A5-B57D-60E0BEAF5722}"/>
              </a:ext>
            </a:extLst>
          </p:cNvPr>
          <p:cNvSpPr/>
          <p:nvPr/>
        </p:nvSpPr>
        <p:spPr>
          <a:xfrm>
            <a:off x="1201176" y="2362586"/>
            <a:ext cx="3382920" cy="51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500" b="0" strike="noStrike" spc="-1" dirty="0">
                <a:latin typeface="Arial"/>
              </a:rPr>
              <a:t>transfer(Alice, Bob, </a:t>
            </a:r>
            <a:r>
              <a:rPr lang="en-US" sz="1500" spc="-1" dirty="0">
                <a:latin typeface="Arial"/>
              </a:rPr>
              <a:t>¥10</a:t>
            </a:r>
            <a:r>
              <a:rPr lang="en-US" sz="1500" b="0" strike="noStrike" spc="-1" dirty="0">
                <a:latin typeface="Arial"/>
              </a:rPr>
              <a:t>)</a:t>
            </a:r>
          </a:p>
        </p:txBody>
      </p:sp>
      <p:sp>
        <p:nvSpPr>
          <p:cNvPr id="23" name="Line 3">
            <a:extLst>
              <a:ext uri="{FF2B5EF4-FFF2-40B4-BE49-F238E27FC236}">
                <a16:creationId xmlns:a16="http://schemas.microsoft.com/office/drawing/2014/main" id="{28ABA9E1-EE9C-4DB4-9F72-3A1EFAF46CB7}"/>
              </a:ext>
            </a:extLst>
          </p:cNvPr>
          <p:cNvSpPr/>
          <p:nvPr/>
        </p:nvSpPr>
        <p:spPr>
          <a:xfrm flipH="1" flipV="1">
            <a:off x="2106756" y="2848856"/>
            <a:ext cx="1327320" cy="1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" name="CustomShape 5">
            <a:extLst>
              <a:ext uri="{FF2B5EF4-FFF2-40B4-BE49-F238E27FC236}">
                <a16:creationId xmlns:a16="http://schemas.microsoft.com/office/drawing/2014/main" id="{2A3FF72D-78ED-4BAA-A328-41584BAAE00F}"/>
              </a:ext>
            </a:extLst>
          </p:cNvPr>
          <p:cNvSpPr/>
          <p:nvPr/>
        </p:nvSpPr>
        <p:spPr>
          <a:xfrm>
            <a:off x="1766414" y="2840748"/>
            <a:ext cx="1804096" cy="4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500" b="0" strike="noStrike" spc="-1" dirty="0">
                <a:latin typeface="Arial"/>
              </a:rPr>
              <a:t>confirm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3857193-C9F6-42EC-96B9-EAAF7D033D19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902392" y="1640610"/>
            <a:ext cx="861840" cy="1862280"/>
          </a:xfrm>
          <a:prstGeom prst="rect">
            <a:avLst/>
          </a:prstGeom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960C47A-EBCC-491D-B761-48F8DC79B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001" y="1834102"/>
            <a:ext cx="2680696" cy="2682007"/>
          </a:xfrm>
          <a:prstGeom prst="rect">
            <a:avLst/>
          </a:prstGeom>
        </p:spPr>
      </p:pic>
      <p:sp>
        <p:nvSpPr>
          <p:cNvPr id="26" name="CustomShape 9">
            <a:extLst>
              <a:ext uri="{FF2B5EF4-FFF2-40B4-BE49-F238E27FC236}">
                <a16:creationId xmlns:a16="http://schemas.microsoft.com/office/drawing/2014/main" id="{9358D504-54F6-4FEE-9A1A-0352B47FFC8F}"/>
              </a:ext>
            </a:extLst>
          </p:cNvPr>
          <p:cNvSpPr/>
          <p:nvPr/>
        </p:nvSpPr>
        <p:spPr>
          <a:xfrm>
            <a:off x="3902392" y="1588742"/>
            <a:ext cx="2566280" cy="2885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500" spc="-1" dirty="0">
                <a:latin typeface="Arial"/>
              </a:rPr>
              <a:t>monthly active users: 700 million</a:t>
            </a:r>
            <a:endParaRPr lang="en-US" sz="1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972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F873-1328-41BB-9D82-232B4713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scenario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2B242E6-F79A-471B-B34B-D1A12DE6E8CC}"/>
              </a:ext>
            </a:extLst>
          </p:cNvPr>
          <p:cNvGrpSpPr/>
          <p:nvPr/>
        </p:nvGrpSpPr>
        <p:grpSpPr>
          <a:xfrm>
            <a:off x="1007572" y="1097604"/>
            <a:ext cx="7002020" cy="3385042"/>
            <a:chOff x="1604472" y="1675454"/>
            <a:chExt cx="7002020" cy="33850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EC473C3-419C-465A-96EB-0FBC75808314}"/>
                    </a:ext>
                  </a:extLst>
                </p:cNvPr>
                <p:cNvSpPr txBox="1"/>
                <p:nvPr/>
              </p:nvSpPr>
              <p:spPr>
                <a:xfrm>
                  <a:off x="2903942" y="2552516"/>
                  <a:ext cx="85218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EC473C3-419C-465A-96EB-0FBC75808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3942" y="2552516"/>
                  <a:ext cx="85218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BAAE3D9-9BBD-4114-8E80-E25300856A14}"/>
                    </a:ext>
                  </a:extLst>
                </p:cNvPr>
                <p:cNvSpPr txBox="1"/>
                <p:nvPr/>
              </p:nvSpPr>
              <p:spPr>
                <a:xfrm>
                  <a:off x="4000630" y="2552516"/>
                  <a:ext cx="82841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BAAE3D9-9BBD-4114-8E80-E25300856A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630" y="2552516"/>
                  <a:ext cx="8284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B09E13F-7846-4AB1-A3E6-742EC89CE25B}"/>
                    </a:ext>
                  </a:extLst>
                </p:cNvPr>
                <p:cNvSpPr txBox="1"/>
                <p:nvPr/>
              </p:nvSpPr>
              <p:spPr>
                <a:xfrm>
                  <a:off x="5714466" y="2552516"/>
                  <a:ext cx="91050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B09E13F-7846-4AB1-A3E6-742EC89CE2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466" y="2552516"/>
                  <a:ext cx="91050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F9B48EA-9C39-4B95-A330-367B44A8A9DE}"/>
                </a:ext>
              </a:extLst>
            </p:cNvPr>
            <p:cNvCxnSpPr>
              <a:cxnSpLocks/>
              <a:stCxn id="77" idx="1"/>
              <a:endCxn id="76" idx="3"/>
            </p:cNvCxnSpPr>
            <p:nvPr/>
          </p:nvCxnSpPr>
          <p:spPr>
            <a:xfrm flipH="1">
              <a:off x="3756129" y="2737182"/>
              <a:ext cx="2445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4609790-75DC-44C1-B60A-901D1F418C38}"/>
                </a:ext>
              </a:extLst>
            </p:cNvPr>
            <p:cNvCxnSpPr>
              <a:cxnSpLocks/>
              <a:endCxn id="77" idx="3"/>
            </p:cNvCxnSpPr>
            <p:nvPr/>
          </p:nvCxnSpPr>
          <p:spPr>
            <a:xfrm flipH="1">
              <a:off x="4829048" y="2737182"/>
              <a:ext cx="2476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B3EE182-AF8E-4512-AA68-A5FAE3C930FD}"/>
                </a:ext>
              </a:extLst>
            </p:cNvPr>
            <p:cNvSpPr txBox="1"/>
            <p:nvPr/>
          </p:nvSpPr>
          <p:spPr>
            <a:xfrm>
              <a:off x="4905379" y="2517593"/>
              <a:ext cx="73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…</a:t>
              </a:r>
              <a:endParaRPr lang="en-US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5A08AF-0FCD-4375-BF98-B8CC5567B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6348" y="2737182"/>
              <a:ext cx="2283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530CF1-ED06-4BEB-8F21-8EB41812BCE0}"/>
                </a:ext>
              </a:extLst>
            </p:cNvPr>
            <p:cNvSpPr txBox="1"/>
            <p:nvPr/>
          </p:nvSpPr>
          <p:spPr>
            <a:xfrm>
              <a:off x="6468433" y="2516245"/>
              <a:ext cx="73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…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1710FD8-E495-4117-AA5E-9E0AAA95C07F}"/>
                </a:ext>
              </a:extLst>
            </p:cNvPr>
            <p:cNvSpPr txBox="1"/>
            <p:nvPr/>
          </p:nvSpPr>
          <p:spPr>
            <a:xfrm>
              <a:off x="3227358" y="1675454"/>
              <a:ext cx="2812269" cy="43088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transfer(</a:t>
              </a:r>
              <a:r>
                <a:rPr lang="en-US" altLang="zh-CN" sz="1100" dirty="0"/>
                <a:t>From: </a:t>
              </a:r>
              <a:r>
                <a:rPr lang="en-US" sz="1100" dirty="0"/>
                <a:t>A</a:t>
              </a:r>
              <a:r>
                <a:rPr lang="en-US" altLang="zh-CN" sz="1100" dirty="0"/>
                <a:t>lice</a:t>
              </a:r>
              <a:r>
                <a:rPr lang="en-US" sz="1100" dirty="0"/>
                <a:t>, To: B</a:t>
              </a:r>
              <a:r>
                <a:rPr lang="en-US" altLang="zh-CN" sz="1100" dirty="0"/>
                <a:t>ob</a:t>
              </a:r>
              <a:r>
                <a:rPr lang="en-US" sz="1100" dirty="0"/>
                <a:t>, Amount: 1)</a:t>
              </a:r>
            </a:p>
            <a:p>
              <a:r>
                <a:rPr lang="en-US" sz="1100" dirty="0"/>
                <a:t>…</a:t>
              </a:r>
              <a:endParaRPr lang="en-US" sz="1400" dirty="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3C637C9-2E97-4177-84B4-06B4E42D8D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2649" y="2137119"/>
              <a:ext cx="737982" cy="4153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08507A7-4FD1-4A9F-90B5-0CCEB218C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9048" y="2128333"/>
              <a:ext cx="1216931" cy="424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C167BAC-6C87-43AE-AAA1-7A01C658C3FE}"/>
                </a:ext>
              </a:extLst>
            </p:cNvPr>
            <p:cNvSpPr/>
            <p:nvPr/>
          </p:nvSpPr>
          <p:spPr>
            <a:xfrm>
              <a:off x="3107544" y="3512515"/>
              <a:ext cx="4281489" cy="11849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8DEB7D8-06FB-4DDC-BB39-B63634D6262E}"/>
                </a:ext>
              </a:extLst>
            </p:cNvPr>
            <p:cNvSpPr/>
            <p:nvPr/>
          </p:nvSpPr>
          <p:spPr>
            <a:xfrm>
              <a:off x="4094986" y="3503714"/>
              <a:ext cx="186500" cy="1865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06E156C-47A9-41EC-9850-F1B033ED968D}"/>
                </a:ext>
              </a:extLst>
            </p:cNvPr>
            <p:cNvSpPr/>
            <p:nvPr/>
          </p:nvSpPr>
          <p:spPr>
            <a:xfrm>
              <a:off x="5203605" y="3424250"/>
              <a:ext cx="186500" cy="1865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EEB7A29-E124-46E9-A6F6-094C05446967}"/>
                </a:ext>
              </a:extLst>
            </p:cNvPr>
            <p:cNvSpPr/>
            <p:nvPr/>
          </p:nvSpPr>
          <p:spPr>
            <a:xfrm>
              <a:off x="5205558" y="4614257"/>
              <a:ext cx="186500" cy="1865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40C55C1-F756-4A37-AE08-5B48826DF426}"/>
                </a:ext>
              </a:extLst>
            </p:cNvPr>
            <p:cNvSpPr/>
            <p:nvPr/>
          </p:nvSpPr>
          <p:spPr>
            <a:xfrm>
              <a:off x="3913345" y="4482624"/>
              <a:ext cx="186500" cy="1865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9B34E7D-3B42-476A-802A-1CB9C5A37330}"/>
                </a:ext>
              </a:extLst>
            </p:cNvPr>
            <p:cNvSpPr/>
            <p:nvPr/>
          </p:nvSpPr>
          <p:spPr>
            <a:xfrm>
              <a:off x="6847781" y="4356939"/>
              <a:ext cx="186500" cy="1865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A9EAC87-83EE-4F6B-B709-4FE2848A8E67}"/>
                </a:ext>
              </a:extLst>
            </p:cNvPr>
            <p:cNvSpPr/>
            <p:nvPr/>
          </p:nvSpPr>
          <p:spPr>
            <a:xfrm>
              <a:off x="6306529" y="3510215"/>
              <a:ext cx="186500" cy="1865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BB94DF1-0569-4DDC-B380-DEC42970EEF9}"/>
                </a:ext>
              </a:extLst>
            </p:cNvPr>
            <p:cNvSpPr/>
            <p:nvPr/>
          </p:nvSpPr>
          <p:spPr>
            <a:xfrm>
              <a:off x="3040858" y="3900156"/>
              <a:ext cx="186500" cy="1865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36576D4-D352-4920-9751-708A3803FCAB}"/>
                </a:ext>
              </a:extLst>
            </p:cNvPr>
            <p:cNvSpPr txBox="1"/>
            <p:nvPr/>
          </p:nvSpPr>
          <p:spPr>
            <a:xfrm>
              <a:off x="3494338" y="3932246"/>
              <a:ext cx="128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consensus</a:t>
              </a:r>
              <a:endParaRPr lang="en-US" sz="1600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1CE8375-2216-4A39-955D-1402C545AD6F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 flipV="1">
              <a:off x="2504094" y="2794548"/>
              <a:ext cx="1618204" cy="73647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48AFA1B-5977-4597-8EBE-730B89651816}"/>
                </a:ext>
              </a:extLst>
            </p:cNvPr>
            <p:cNvCxnSpPr>
              <a:cxnSpLocks/>
              <a:stCxn id="88" idx="7"/>
            </p:cNvCxnSpPr>
            <p:nvPr/>
          </p:nvCxnSpPr>
          <p:spPr>
            <a:xfrm flipV="1">
              <a:off x="4254174" y="2758298"/>
              <a:ext cx="3108780" cy="77272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2CDBC49-C1B5-4BE6-B491-F0F50633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2579" y="3782016"/>
              <a:ext cx="1887538" cy="12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847C149-46F6-4FB9-945B-70FCE1FB28B1}"/>
                </a:ext>
              </a:extLst>
            </p:cNvPr>
            <p:cNvCxnSpPr>
              <a:cxnSpLocks/>
            </p:cNvCxnSpPr>
            <p:nvPr/>
          </p:nvCxnSpPr>
          <p:spPr>
            <a:xfrm>
              <a:off x="4542579" y="4015124"/>
              <a:ext cx="1887538" cy="4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8280A57-AE62-413B-BA8E-08F97AA2E59E}"/>
                </a:ext>
              </a:extLst>
            </p:cNvPr>
            <p:cNvCxnSpPr>
              <a:cxnSpLocks/>
            </p:cNvCxnSpPr>
            <p:nvPr/>
          </p:nvCxnSpPr>
          <p:spPr>
            <a:xfrm>
              <a:off x="4542579" y="4259483"/>
              <a:ext cx="1887538" cy="89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A94E70E-B1F5-4CEE-BF70-2A6E25E2C405}"/>
                </a:ext>
              </a:extLst>
            </p:cNvPr>
            <p:cNvCxnSpPr>
              <a:cxnSpLocks/>
            </p:cNvCxnSpPr>
            <p:nvPr/>
          </p:nvCxnSpPr>
          <p:spPr>
            <a:xfrm>
              <a:off x="4542579" y="4516240"/>
              <a:ext cx="1887538" cy="126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054B9BE-EC6E-45B2-A391-4159B30706E4}"/>
                </a:ext>
              </a:extLst>
            </p:cNvPr>
            <p:cNvCxnSpPr>
              <a:cxnSpLocks/>
            </p:cNvCxnSpPr>
            <p:nvPr/>
          </p:nvCxnSpPr>
          <p:spPr>
            <a:xfrm>
              <a:off x="4846578" y="3785864"/>
              <a:ext cx="360363" cy="22926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8E6D22A-CBE1-4BC4-A45E-35985E35D9EA}"/>
                </a:ext>
              </a:extLst>
            </p:cNvPr>
            <p:cNvCxnSpPr>
              <a:cxnSpLocks/>
            </p:cNvCxnSpPr>
            <p:nvPr/>
          </p:nvCxnSpPr>
          <p:spPr>
            <a:xfrm>
              <a:off x="4846578" y="3785864"/>
              <a:ext cx="360363" cy="4825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9B9A69E-F656-43BD-8E6D-57747CDE5FB5}"/>
                </a:ext>
              </a:extLst>
            </p:cNvPr>
            <p:cNvCxnSpPr>
              <a:cxnSpLocks/>
            </p:cNvCxnSpPr>
            <p:nvPr/>
          </p:nvCxnSpPr>
          <p:spPr>
            <a:xfrm>
              <a:off x="4846578" y="3789639"/>
              <a:ext cx="360363" cy="72721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21B4461D-23F0-4062-BB32-5DCFE9742D98}"/>
                </a:ext>
              </a:extLst>
            </p:cNvPr>
            <p:cNvCxnSpPr>
              <a:cxnSpLocks/>
            </p:cNvCxnSpPr>
            <p:nvPr/>
          </p:nvCxnSpPr>
          <p:spPr>
            <a:xfrm>
              <a:off x="5217272" y="4025020"/>
              <a:ext cx="360363" cy="2461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F6FD96E-C9D5-4ED2-9EFB-2C850520017C}"/>
                </a:ext>
              </a:extLst>
            </p:cNvPr>
            <p:cNvCxnSpPr>
              <a:cxnSpLocks/>
            </p:cNvCxnSpPr>
            <p:nvPr/>
          </p:nvCxnSpPr>
          <p:spPr>
            <a:xfrm>
              <a:off x="5217272" y="4025020"/>
              <a:ext cx="407995" cy="5061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CA4D5C7A-D14A-457B-B93E-7E37CE2F43D0}"/>
                </a:ext>
              </a:extLst>
            </p:cNvPr>
            <p:cNvCxnSpPr>
              <a:cxnSpLocks/>
            </p:cNvCxnSpPr>
            <p:nvPr/>
          </p:nvCxnSpPr>
          <p:spPr>
            <a:xfrm>
              <a:off x="5226798" y="4264755"/>
              <a:ext cx="350837" cy="25704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38508BE4-58E6-42D2-AF68-272AF68B57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3943" y="3791326"/>
              <a:ext cx="379410" cy="72553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26495A4-BF37-4C3F-89AC-0F2E53CE7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7272" y="3789640"/>
              <a:ext cx="360364" cy="2254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6B374DE-BEB0-4687-B37B-7150976F0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3943" y="4025344"/>
              <a:ext cx="353218" cy="2341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467C4C9-C170-42A7-BB18-B28D783B2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6798" y="3788084"/>
              <a:ext cx="367508" cy="48037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CD0DE6F-A2B7-421A-8EE8-E856F037B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3943" y="4027163"/>
              <a:ext cx="367508" cy="4999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2C1556FE-6F69-49E4-BBF2-4E52495DB4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3943" y="4268463"/>
              <a:ext cx="374653" cy="2586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0E084E5-446B-42E0-B77D-C3C147C4D8EB}"/>
                </a:ext>
              </a:extLst>
            </p:cNvPr>
            <p:cNvCxnSpPr>
              <a:cxnSpLocks/>
            </p:cNvCxnSpPr>
            <p:nvPr/>
          </p:nvCxnSpPr>
          <p:spPr>
            <a:xfrm>
              <a:off x="5212508" y="3782719"/>
              <a:ext cx="371479" cy="23513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6A5D48D-9387-4230-946D-86DEF6233341}"/>
                </a:ext>
              </a:extLst>
            </p:cNvPr>
            <p:cNvCxnSpPr>
              <a:cxnSpLocks/>
            </p:cNvCxnSpPr>
            <p:nvPr/>
          </p:nvCxnSpPr>
          <p:spPr>
            <a:xfrm>
              <a:off x="5212508" y="3792702"/>
              <a:ext cx="412759" cy="4730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5AEAA066-CC64-4519-93B9-21CF9FA1F335}"/>
                </a:ext>
              </a:extLst>
            </p:cNvPr>
            <p:cNvCxnSpPr>
              <a:cxnSpLocks/>
            </p:cNvCxnSpPr>
            <p:nvPr/>
          </p:nvCxnSpPr>
          <p:spPr>
            <a:xfrm>
              <a:off x="5210127" y="3793027"/>
              <a:ext cx="440546" cy="7238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1F193D2-E4E3-4EE4-8736-4FAE92BB7152}"/>
                </a:ext>
              </a:extLst>
            </p:cNvPr>
            <p:cNvCxnSpPr>
              <a:cxnSpLocks/>
            </p:cNvCxnSpPr>
            <p:nvPr/>
          </p:nvCxnSpPr>
          <p:spPr>
            <a:xfrm>
              <a:off x="5679264" y="4026839"/>
              <a:ext cx="360363" cy="2461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D9B67CB-4837-4C90-9034-FBA431AADEDB}"/>
                </a:ext>
              </a:extLst>
            </p:cNvPr>
            <p:cNvCxnSpPr>
              <a:cxnSpLocks/>
            </p:cNvCxnSpPr>
            <p:nvPr/>
          </p:nvCxnSpPr>
          <p:spPr>
            <a:xfrm>
              <a:off x="5679264" y="4026839"/>
              <a:ext cx="407995" cy="5061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59355F9-078A-4C7A-88DF-BF97495B44A8}"/>
                </a:ext>
              </a:extLst>
            </p:cNvPr>
            <p:cNvCxnSpPr>
              <a:cxnSpLocks/>
            </p:cNvCxnSpPr>
            <p:nvPr/>
          </p:nvCxnSpPr>
          <p:spPr>
            <a:xfrm>
              <a:off x="5688790" y="4266574"/>
              <a:ext cx="350837" cy="25704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57CB53D-3449-48C4-80FD-5CD9A6EF92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935" y="3793145"/>
              <a:ext cx="379410" cy="72553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2EB5D64-8CE0-4D13-84D7-09FEE7FFF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9264" y="3791459"/>
              <a:ext cx="360364" cy="2254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A35AE7D-2350-435F-9F55-CA8126827D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935" y="4027163"/>
              <a:ext cx="353218" cy="2341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450576F-7AE9-4517-AFAE-50F3F3BFD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8790" y="3789903"/>
              <a:ext cx="367508" cy="48037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2F08A592-BBBF-446E-A7A5-09DCFB83B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935" y="4028982"/>
              <a:ext cx="367508" cy="4999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C44E71F-6B27-4450-A79F-602708F18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935" y="4270282"/>
              <a:ext cx="374653" cy="2586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51C6586-4E7A-4C69-8CCA-819C6C2E7522}"/>
                </a:ext>
              </a:extLst>
            </p:cNvPr>
            <p:cNvCxnSpPr>
              <a:cxnSpLocks/>
            </p:cNvCxnSpPr>
            <p:nvPr/>
          </p:nvCxnSpPr>
          <p:spPr>
            <a:xfrm>
              <a:off x="5674500" y="3784538"/>
              <a:ext cx="371479" cy="23513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9BAC4B20-84CC-46A3-AF56-EF5E62260105}"/>
                </a:ext>
              </a:extLst>
            </p:cNvPr>
            <p:cNvCxnSpPr>
              <a:cxnSpLocks/>
            </p:cNvCxnSpPr>
            <p:nvPr/>
          </p:nvCxnSpPr>
          <p:spPr>
            <a:xfrm>
              <a:off x="5674500" y="3794521"/>
              <a:ext cx="412759" cy="4730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111E7CA-A898-46B7-9AA5-A628897328E4}"/>
                </a:ext>
              </a:extLst>
            </p:cNvPr>
            <p:cNvCxnSpPr>
              <a:cxnSpLocks/>
            </p:cNvCxnSpPr>
            <p:nvPr/>
          </p:nvCxnSpPr>
          <p:spPr>
            <a:xfrm>
              <a:off x="5672119" y="3794846"/>
              <a:ext cx="440546" cy="7238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F2A082D-F7F7-4DD8-B6CF-BDEB9FA6EB6E}"/>
                </a:ext>
              </a:extLst>
            </p:cNvPr>
            <p:cNvSpPr txBox="1"/>
            <p:nvPr/>
          </p:nvSpPr>
          <p:spPr>
            <a:xfrm>
              <a:off x="3681509" y="2961903"/>
              <a:ext cx="128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Blockchain</a:t>
              </a:r>
              <a:endParaRPr lang="en-US" sz="1600" dirty="0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00F5B3E-1997-426F-8C17-71BF6C674DD2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2214748" y="3932246"/>
              <a:ext cx="826110" cy="611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67D420D-353D-4169-B646-3163A1D2B5A8}"/>
                </a:ext>
              </a:extLst>
            </p:cNvPr>
            <p:cNvCxnSpPr>
              <a:cxnSpLocks/>
              <a:stCxn id="92" idx="6"/>
              <a:endCxn id="132" idx="1"/>
            </p:cNvCxnSpPr>
            <p:nvPr/>
          </p:nvCxnSpPr>
          <p:spPr>
            <a:xfrm>
              <a:off x="7034281" y="4450189"/>
              <a:ext cx="1043710" cy="4298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17C97A51-3CC8-4F2B-9314-8B96561C5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7991" y="4228921"/>
              <a:ext cx="528501" cy="528501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762DBE8F-F5EA-4478-A0BC-B0BD672E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69390" y="3653364"/>
              <a:ext cx="463548" cy="463548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EB84E97A-6D43-4ACC-82E8-0A3170079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42641" y="3703375"/>
              <a:ext cx="280765" cy="233386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1D22A28-B151-4896-A4EB-8F1F1984EC1F}"/>
                </a:ext>
              </a:extLst>
            </p:cNvPr>
            <p:cNvSpPr txBox="1"/>
            <p:nvPr/>
          </p:nvSpPr>
          <p:spPr>
            <a:xfrm>
              <a:off x="2638943" y="3654852"/>
              <a:ext cx="561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  <a:endParaRPr lang="en-US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A85FE7B9-F2C0-489A-A883-6E50BA3BD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87516" y="4206255"/>
              <a:ext cx="280765" cy="233386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C318F13-8824-4237-AA0F-D6CA531ECCDE}"/>
                </a:ext>
              </a:extLst>
            </p:cNvPr>
            <p:cNvSpPr txBox="1"/>
            <p:nvPr/>
          </p:nvSpPr>
          <p:spPr>
            <a:xfrm>
              <a:off x="7689617" y="4144070"/>
              <a:ext cx="561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  <a:endParaRPr lang="en-US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564DEE8-76CE-434B-8984-D48CBFB3252B}"/>
                </a:ext>
              </a:extLst>
            </p:cNvPr>
            <p:cNvSpPr/>
            <p:nvPr/>
          </p:nvSpPr>
          <p:spPr>
            <a:xfrm>
              <a:off x="1604472" y="4095259"/>
              <a:ext cx="6270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  <a:r>
                <a:rPr lang="en-US" altLang="zh-CN" sz="1600" dirty="0"/>
                <a:t>lice</a:t>
              </a:r>
              <a:endParaRPr lang="en-US" sz="1600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0725710-07F8-476D-9775-104457F65679}"/>
                </a:ext>
              </a:extLst>
            </p:cNvPr>
            <p:cNvSpPr/>
            <p:nvPr/>
          </p:nvSpPr>
          <p:spPr>
            <a:xfrm>
              <a:off x="8053175" y="4699026"/>
              <a:ext cx="5485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B</a:t>
              </a:r>
              <a:r>
                <a:rPr lang="en-US" altLang="zh-CN" sz="1600" dirty="0"/>
                <a:t>ob</a:t>
              </a:r>
              <a:endParaRPr lang="en-US" sz="1600" dirty="0"/>
            </a:p>
          </p:txBody>
        </p:sp>
        <p:pic>
          <p:nvPicPr>
            <p:cNvPr id="140" name="Graphic 139" descr="Smiling face with no fill">
              <a:extLst>
                <a:ext uri="{FF2B5EF4-FFF2-40B4-BE49-F238E27FC236}">
                  <a16:creationId xmlns:a16="http://schemas.microsoft.com/office/drawing/2014/main" id="{5BE07691-386C-4611-8D9D-8E8158BCB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6886" y="3989465"/>
              <a:ext cx="297682" cy="297682"/>
            </a:xfrm>
            <a:prstGeom prst="rect">
              <a:avLst/>
            </a:prstGeom>
          </p:spPr>
        </p:pic>
        <p:pic>
          <p:nvPicPr>
            <p:cNvPr id="141" name="Graphic 140" descr="Smiling face with no fill">
              <a:extLst>
                <a:ext uri="{FF2B5EF4-FFF2-40B4-BE49-F238E27FC236}">
                  <a16:creationId xmlns:a16="http://schemas.microsoft.com/office/drawing/2014/main" id="{C6C92256-F23C-4E96-84D5-521D35721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55448" y="3572903"/>
              <a:ext cx="297682" cy="297682"/>
            </a:xfrm>
            <a:prstGeom prst="rect">
              <a:avLst/>
            </a:prstGeom>
          </p:spPr>
        </p:pic>
        <p:pic>
          <p:nvPicPr>
            <p:cNvPr id="142" name="Graphic 141" descr="Smiling face with no fill">
              <a:extLst>
                <a:ext uri="{FF2B5EF4-FFF2-40B4-BE49-F238E27FC236}">
                  <a16:creationId xmlns:a16="http://schemas.microsoft.com/office/drawing/2014/main" id="{03558D1A-9930-4C2C-ABF4-087387F01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83963" y="3506073"/>
              <a:ext cx="297682" cy="297682"/>
            </a:xfrm>
            <a:prstGeom prst="rect">
              <a:avLst/>
            </a:prstGeom>
          </p:spPr>
        </p:pic>
        <p:pic>
          <p:nvPicPr>
            <p:cNvPr id="143" name="Graphic 142" descr="Smiling face with no fill">
              <a:extLst>
                <a:ext uri="{FF2B5EF4-FFF2-40B4-BE49-F238E27FC236}">
                  <a16:creationId xmlns:a16="http://schemas.microsoft.com/office/drawing/2014/main" id="{35A77BF7-EAED-4BAD-9319-311509653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10626" y="4651916"/>
              <a:ext cx="297682" cy="297682"/>
            </a:xfrm>
            <a:prstGeom prst="rect">
              <a:avLst/>
            </a:prstGeom>
          </p:spPr>
        </p:pic>
        <p:pic>
          <p:nvPicPr>
            <p:cNvPr id="144" name="Graphic 143" descr="Smiling face with no fill">
              <a:extLst>
                <a:ext uri="{FF2B5EF4-FFF2-40B4-BE49-F238E27FC236}">
                  <a16:creationId xmlns:a16="http://schemas.microsoft.com/office/drawing/2014/main" id="{3F388DE3-85CD-4E70-A464-1AFD366C5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69425" y="4514611"/>
              <a:ext cx="297682" cy="297682"/>
            </a:xfrm>
            <a:prstGeom prst="rect">
              <a:avLst/>
            </a:prstGeom>
          </p:spPr>
        </p:pic>
        <p:pic>
          <p:nvPicPr>
            <p:cNvPr id="145" name="Graphic 144" descr="Sad face with no fill">
              <a:extLst>
                <a:ext uri="{FF2B5EF4-FFF2-40B4-BE49-F238E27FC236}">
                  <a16:creationId xmlns:a16="http://schemas.microsoft.com/office/drawing/2014/main" id="{51F8DC6A-2F42-4D49-AA2E-56B7CD77A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31296" y="3690214"/>
              <a:ext cx="297682" cy="297682"/>
            </a:xfrm>
            <a:prstGeom prst="rect">
              <a:avLst/>
            </a:prstGeom>
          </p:spPr>
        </p:pic>
        <p:pic>
          <p:nvPicPr>
            <p:cNvPr id="146" name="Graphic 145" descr="Sad face with no fill">
              <a:extLst>
                <a:ext uri="{FF2B5EF4-FFF2-40B4-BE49-F238E27FC236}">
                  <a16:creationId xmlns:a16="http://schemas.microsoft.com/office/drawing/2014/main" id="{B2873DE3-378E-451E-A74E-9C98025A0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64861" y="4762814"/>
              <a:ext cx="297682" cy="297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892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BD63-449B-4F39-9B82-932F3CF7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altLang="zh-CN" dirty="0" err="1"/>
              <a:t>amport's</a:t>
            </a:r>
            <a:r>
              <a:rPr lang="en-US" altLang="zh-CN" dirty="0"/>
              <a:t> Turing lecture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D309-CD30-42EC-9B6E-48DDFDC37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27" y="949504"/>
            <a:ext cx="7141515" cy="3818430"/>
          </a:xfrm>
        </p:spPr>
        <p:txBody>
          <a:bodyPr>
            <a:normAutofit/>
          </a:bodyPr>
          <a:lstStyle/>
          <a:p>
            <a:r>
              <a:rPr lang="en-US" sz="2000" dirty="0"/>
              <a:t>The Computer Science of Concurrency: The Early Years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“I don’t know if concurrency is a science, but it is a field of computer science.”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C0A29-FD13-47E9-B6F7-BBBFA0771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988" y="1095359"/>
            <a:ext cx="1641785" cy="208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1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B03DB-4DFD-4F3C-A31C-62C3CED0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</a:t>
            </a:r>
            <a:r>
              <a:rPr lang="en-US" altLang="zh-CN" dirty="0"/>
              <a:t>distributed algorithms</a:t>
            </a:r>
            <a:r>
              <a:rPr 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0DA39-ECB5-4929-A706-0D03A484D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a typeface="幼圆" panose="02010509060101010101" pitchFamily="49" charset="-122"/>
              </a:rPr>
              <a:t>Basic abstractions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ea typeface="幼圆" panose="02010509060101010101" pitchFamily="49" charset="-122"/>
              </a:rPr>
              <a:t>Timing assumption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ea typeface="幼圆" panose="02010509060101010101" pitchFamily="49" charset="-122"/>
              </a:rPr>
              <a:t>Fault detection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ea typeface="幼圆" panose="02010509060101010101" pitchFamily="49" charset="-122"/>
              </a:rPr>
              <a:t>Leader election</a:t>
            </a:r>
          </a:p>
          <a:p>
            <a:r>
              <a:rPr lang="en-US" altLang="zh-CN" dirty="0">
                <a:ea typeface="幼圆" panose="02010509060101010101" pitchFamily="49" charset="-122"/>
              </a:rPr>
              <a:t>Broadcast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CS" altLang="en-US" dirty="0">
                <a:ea typeface="ＭＳ Ｐゴシック" panose="020B0600070205080204" pitchFamily="34" charset="-128"/>
              </a:rPr>
              <a:t>Reliable broadcast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sr-Latn-CS" altLang="en-US" dirty="0">
                <a:ea typeface="ＭＳ Ｐゴシック" panose="020B0600070205080204" pitchFamily="34" charset="-128"/>
              </a:rPr>
              <a:t>Causal-order broadcast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zh-CN" dirty="0">
                <a:ea typeface="幼圆" panose="02010509060101010101" pitchFamily="49" charset="-122"/>
              </a:rPr>
              <a:t>Consensus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幼圆" panose="02010509060101010101" pitchFamily="49" charset="-122"/>
              </a:rPr>
              <a:t>Paxos</a:t>
            </a:r>
            <a:endParaRPr lang="en-US" altLang="zh-CN" dirty="0">
              <a:ea typeface="幼圆" panose="02010509060101010101" pitchFamily="49" charset="-122"/>
            </a:endParaRPr>
          </a:p>
          <a:p>
            <a:pPr marL="457200" lvl="1" indent="0">
              <a:buNone/>
            </a:pPr>
            <a:endParaRPr lang="en-US" altLang="zh-CN" dirty="0">
              <a:ea typeface="幼圆" panose="02010509060101010101" pitchFamily="49" charset="-122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6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0C3E0-DB94-45B4-8FD1-532BF2C0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9B37B-7A6F-49B1-AE3F-350FA5F17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计算机语言、数据结构与算法课程的关系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计算机语言是工具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数据结构与算法是内容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算法用来设计解决问题的方法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数据结构</a:t>
            </a:r>
            <a:r>
              <a:rPr lang="en-US" altLang="zh-CN" dirty="0"/>
              <a:t>+</a:t>
            </a:r>
            <a:r>
              <a:rPr lang="zh-CN" altLang="en-US" dirty="0"/>
              <a:t>算法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数据结构与算法课程的内容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算法研究利用计算机加工使用数据的方法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数据结构表达复杂的计算机中的复杂数据类型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8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E1B5-AA3C-4F22-BF02-7A13F030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5DC3942F-46CA-49BF-A1BE-D018AA6E3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899456"/>
            <a:ext cx="8724899" cy="3983266"/>
          </a:xfrm>
        </p:spPr>
        <p:txBody>
          <a:bodyPr>
            <a:normAutofit/>
          </a:bodyPr>
          <a:lstStyle/>
          <a:p>
            <a:endParaRPr lang="en-US" altLang="zh-CN" sz="2100" dirty="0">
              <a:latin typeface="+mj-ea"/>
              <a:ea typeface="+mj-ea"/>
            </a:endParaRPr>
          </a:p>
          <a:p>
            <a:r>
              <a:rPr lang="zh-CN" altLang="en-US" sz="2100" dirty="0">
                <a:latin typeface="+mj-ea"/>
                <a:ea typeface="+mj-ea"/>
              </a:rPr>
              <a:t>星期四</a:t>
            </a:r>
            <a:r>
              <a:rPr lang="en-US" altLang="en-US" sz="2100" dirty="0">
                <a:latin typeface="+mj-ea"/>
                <a:ea typeface="+mj-ea"/>
              </a:rPr>
              <a:t> 14</a:t>
            </a:r>
            <a:r>
              <a:rPr lang="zh-CN" altLang="en-US" sz="2100" dirty="0">
                <a:latin typeface="+mj-ea"/>
                <a:ea typeface="+mj-ea"/>
              </a:rPr>
              <a:t>：</a:t>
            </a:r>
            <a:r>
              <a:rPr lang="en-US" altLang="en-US" sz="2100" dirty="0">
                <a:latin typeface="+mj-ea"/>
                <a:ea typeface="+mj-ea"/>
              </a:rPr>
              <a:t>00-15:40 </a:t>
            </a:r>
            <a:r>
              <a:rPr lang="zh-CN" altLang="en-US" sz="2100" dirty="0">
                <a:latin typeface="+mj-ea"/>
                <a:ea typeface="+mj-ea"/>
              </a:rPr>
              <a:t>东中院</a:t>
            </a:r>
            <a:r>
              <a:rPr lang="en-US" altLang="zh-CN" sz="2100" dirty="0">
                <a:latin typeface="+mj-ea"/>
                <a:ea typeface="+mj-ea"/>
              </a:rPr>
              <a:t>2-206</a:t>
            </a:r>
            <a:endParaRPr lang="en-US" altLang="en-US" sz="2100" dirty="0">
              <a:latin typeface="+mj-ea"/>
              <a:ea typeface="+mj-ea"/>
            </a:endParaRPr>
          </a:p>
          <a:p>
            <a:r>
              <a:rPr lang="zh-CN" altLang="en-US" sz="2100" dirty="0">
                <a:latin typeface="+mj-ea"/>
                <a:ea typeface="+mj-ea"/>
              </a:rPr>
              <a:t>办公室</a:t>
            </a:r>
            <a:r>
              <a:rPr lang="en-US" altLang="en-US" sz="2100" dirty="0">
                <a:latin typeface="+mj-ea"/>
                <a:ea typeface="+mj-ea"/>
              </a:rPr>
              <a:t>: </a:t>
            </a:r>
            <a:r>
              <a:rPr lang="zh-CN" altLang="en-US" sz="2100" dirty="0">
                <a:latin typeface="+mj-ea"/>
                <a:ea typeface="+mj-ea"/>
              </a:rPr>
              <a:t>软件大楼</a:t>
            </a:r>
            <a:r>
              <a:rPr lang="en-US" altLang="zh-CN" sz="2100" dirty="0">
                <a:latin typeface="+mj-ea"/>
                <a:ea typeface="+mj-ea"/>
              </a:rPr>
              <a:t>5209</a:t>
            </a:r>
            <a:r>
              <a:rPr lang="zh-CN" altLang="en-US" sz="2100" dirty="0">
                <a:latin typeface="+mj-ea"/>
                <a:ea typeface="+mj-ea"/>
              </a:rPr>
              <a:t>办公室</a:t>
            </a:r>
            <a:endParaRPr lang="en-US" altLang="en-US" sz="2100" dirty="0">
              <a:latin typeface="+mj-ea"/>
              <a:ea typeface="+mj-ea"/>
            </a:endParaRPr>
          </a:p>
          <a:p>
            <a:r>
              <a:rPr lang="zh-CN" altLang="en-US" sz="2100" dirty="0">
                <a:latin typeface="+mj-ea"/>
                <a:ea typeface="+mj-ea"/>
              </a:rPr>
              <a:t>邮箱：</a:t>
            </a:r>
            <a:r>
              <a:rPr lang="en-US" altLang="zh-CN" sz="2100" dirty="0"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shengyun.liu@sjtu.edu.cn</a:t>
            </a:r>
            <a:endParaRPr lang="en-US" altLang="zh-CN" sz="2100" dirty="0">
              <a:latin typeface="+mj-ea"/>
              <a:ea typeface="+mj-ea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平时成绩：</a:t>
            </a:r>
            <a:r>
              <a:rPr lang="en-US" altLang="zh-CN" sz="2000" dirty="0">
                <a:latin typeface="+mj-ea"/>
                <a:ea typeface="+mj-ea"/>
              </a:rPr>
              <a:t>10%</a:t>
            </a:r>
          </a:p>
          <a:p>
            <a:r>
              <a:rPr lang="zh-CN" altLang="en-US" sz="2000" dirty="0">
                <a:latin typeface="+mj-ea"/>
                <a:ea typeface="+mj-ea"/>
              </a:rPr>
              <a:t>练习：课程中给出（</a:t>
            </a:r>
            <a:r>
              <a:rPr lang="en-US" altLang="zh-CN" sz="2000" dirty="0">
                <a:latin typeface="+mj-ea"/>
                <a:ea typeface="+mj-ea"/>
              </a:rPr>
              <a:t>Canvas</a:t>
            </a:r>
            <a:r>
              <a:rPr lang="zh-CN" altLang="en-US" sz="2000" dirty="0">
                <a:latin typeface="+mj-ea"/>
                <a:ea typeface="+mj-ea"/>
              </a:rPr>
              <a:t>提交），</a:t>
            </a:r>
            <a:r>
              <a:rPr lang="en-US" altLang="en-US" sz="2000" dirty="0">
                <a:latin typeface="+mj-ea"/>
                <a:ea typeface="+mj-ea"/>
              </a:rPr>
              <a:t>20%</a:t>
            </a:r>
          </a:p>
          <a:p>
            <a:r>
              <a:rPr lang="zh-CN" altLang="en-US" sz="2000" dirty="0">
                <a:latin typeface="+mj-ea"/>
              </a:rPr>
              <a:t>考试：判断题，算法（分析）题，</a:t>
            </a:r>
            <a:r>
              <a:rPr lang="en-US" altLang="en-US" sz="2000" dirty="0">
                <a:latin typeface="+mj-ea"/>
              </a:rPr>
              <a:t>70%</a:t>
            </a:r>
          </a:p>
          <a:p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8C368FF1-33C1-49D2-AE21-9DA93035A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721F487-B0B8-490D-8156-C8A0D8B5EA8E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</a:t>
            </a:fld>
            <a:endParaRPr lang="fr-FR" altLang="en-US" dirty="0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76DF58-ADCF-44BA-8078-7F6527D00B96}"/>
              </a:ext>
            </a:extLst>
          </p:cNvPr>
          <p:cNvSpPr/>
          <p:nvPr/>
        </p:nvSpPr>
        <p:spPr>
          <a:xfrm>
            <a:off x="6699385" y="414668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微信群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60C65C-4518-42EE-839F-6DB5E6886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466" y="996817"/>
            <a:ext cx="3252182" cy="314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56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C0A9F-881F-42F2-8CD9-EA931B1F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例子：信息查询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9F031-6378-4E3E-9D86-8A9E75098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信息的组织方式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姓名 性别 年龄 住址</a:t>
            </a:r>
          </a:p>
          <a:p>
            <a:pPr eaLnBrk="1" hangingPunct="1"/>
            <a:r>
              <a:rPr lang="zh-CN" altLang="en-US" dirty="0"/>
              <a:t>信息的排列方式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表格</a:t>
            </a:r>
          </a:p>
          <a:p>
            <a:pPr eaLnBrk="1" hangingPunct="1"/>
            <a:r>
              <a:rPr lang="zh-CN" altLang="en-US" dirty="0"/>
              <a:t>如何快速有效的找到所需信息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顺序查找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二分查找</a:t>
            </a:r>
          </a:p>
        </p:txBody>
      </p:sp>
    </p:spTree>
    <p:extLst>
      <p:ext uri="{BB962C8B-B14F-4D97-AF65-F5344CB8AC3E}">
        <p14:creationId xmlns:p14="http://schemas.microsoft.com/office/powerpoint/2010/main" val="324642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89DE0-850F-4BF6-BF66-D06D32A1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算法能解决所有问题吗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FE104-CB97-43E2-B338-EBAC1B0D4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暂时不能在有效的时间内解决所有问题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本课程给出一些高效的算法，但是有些问题至今没有有效的解法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这些“困难”问题的一个有趣的子集是</a:t>
            </a:r>
            <a:r>
              <a:rPr lang="en-US" altLang="zh-CN" dirty="0"/>
              <a:t>NP</a:t>
            </a:r>
            <a:r>
              <a:rPr lang="zh-CN" altLang="en-US" dirty="0"/>
              <a:t>完全问题。如果遇到的一个问题可以等效为</a:t>
            </a:r>
            <a:r>
              <a:rPr lang="en-US" altLang="zh-CN" dirty="0"/>
              <a:t>NP</a:t>
            </a:r>
            <a:r>
              <a:rPr lang="zh-CN" altLang="en-US" dirty="0"/>
              <a:t>完全问题，那么请暂时不要试图去解决它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3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E6340-B6D6-46DF-A504-7693C10A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算法及其复杂度研究重要吗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6CF8F1-D05F-4B71-9F80-3BFC25A89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949504"/>
                <a:ext cx="8763000" cy="381843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CN" altLang="en-US" dirty="0"/>
                  <a:t>算法效率的改善很多时候比大量投资带来的硬件升级更加有效</a:t>
                </a:r>
                <a:endParaRPr lang="en-US" altLang="zh-CN" dirty="0"/>
              </a:p>
              <a:p>
                <a:pPr eaLnBrk="1" hangingPunct="1"/>
                <a:endParaRPr lang="en-US" altLang="zh-CN" dirty="0"/>
              </a:p>
              <a:p>
                <a:pPr eaLnBrk="1" hangingPunct="1"/>
                <a:r>
                  <a:rPr lang="zh-CN" altLang="en-US" dirty="0"/>
                  <a:t>随着计算机系统的发展，人们试图解决的问题规模也越来越大，算法的影响尤为重要</a:t>
                </a:r>
                <a:endParaRPr lang="en-US" altLang="zh-CN" dirty="0"/>
              </a:p>
              <a:p>
                <a:pPr lvl="1" eaLnBrk="1" hangingPunct="1"/>
                <a:r>
                  <a:rPr lang="en-US" altLang="zh-CN" dirty="0"/>
                  <a:t>GPT-3: </a:t>
                </a:r>
                <a:r>
                  <a:rPr lang="en-US" dirty="0"/>
                  <a:t>175 billion parameters</a:t>
                </a:r>
                <a:endParaRPr lang="en-US" altLang="zh-CN" dirty="0"/>
              </a:p>
              <a:p>
                <a:pPr eaLnBrk="1" hangingPunct="1"/>
                <a:endParaRPr lang="en-US" altLang="zh-CN" dirty="0"/>
              </a:p>
              <a:p>
                <a:pPr eaLnBrk="1" hangingPunct="1"/>
                <a:r>
                  <a:rPr lang="zh-CN" altLang="en-US" dirty="0"/>
                  <a:t>例子</a:t>
                </a:r>
                <a:endParaRPr lang="en-US" altLang="zh-CN" dirty="0"/>
              </a:p>
              <a:p>
                <a:pPr lvl="1" eaLnBrk="1" hangingPunct="1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解决同样问题两个算法的复杂度分别是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𝑛𝑙𝑜𝑔𝑛</m:t>
                    </m:r>
                  </m:oMath>
                </a14:m>
                <a:endParaRPr lang="zh-CN" alt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6CF8F1-D05F-4B71-9F80-3BFC25A89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49504"/>
                <a:ext cx="8763000" cy="3818430"/>
              </a:xfrm>
              <a:blipFill>
                <a:blip r:embed="rId2"/>
                <a:stretch>
                  <a:fillRect l="-974" t="-1278" r="-4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85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9F9D3-6C30-41CF-8284-5DC154D0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zh-CN" altLang="en-US" dirty="0"/>
              <a:t> </a:t>
            </a:r>
            <a:r>
              <a:rPr lang="en-US" altLang="zh-CN" dirty="0"/>
              <a:t>sorting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D90570-9CF0-4B08-9ECE-6E331C5E7C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589" y="949504"/>
                <a:ext cx="8583017" cy="3818430"/>
              </a:xfrm>
            </p:spPr>
            <p:txBody>
              <a:bodyPr/>
              <a:lstStyle/>
              <a:p>
                <a:r>
                  <a:rPr lang="en-US" b="1" dirty="0"/>
                  <a:t>Input: </a:t>
                </a:r>
                <a:r>
                  <a:rPr lang="en-US" dirty="0"/>
                  <a:t>A sequence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b="1" dirty="0"/>
              </a:p>
              <a:p>
                <a:r>
                  <a:rPr lang="en-US" b="1" dirty="0"/>
                  <a:t>Output: </a:t>
                </a:r>
                <a:r>
                  <a:rPr lang="en-US" dirty="0"/>
                  <a:t>A permutation (reordering)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of the input sequence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D90570-9CF0-4B08-9ECE-6E331C5E7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589" y="949504"/>
                <a:ext cx="8583017" cy="3818430"/>
              </a:xfrm>
              <a:blipFill>
                <a:blip r:embed="rId2"/>
                <a:stretch>
                  <a:fillRect l="-923" t="-1757" r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764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19685-8791-4DC7-8BF0-E30BD4BB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289ECE-0B55-45FA-8FB8-AE7934D47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929" y="1841673"/>
            <a:ext cx="3036571" cy="2670853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7389B5A-A124-4A9B-9890-192F61AD6FDC}"/>
              </a:ext>
            </a:extLst>
          </p:cNvPr>
          <p:cNvSpPr txBox="1">
            <a:spLocks/>
          </p:cNvSpPr>
          <p:nvPr/>
        </p:nvSpPr>
        <p:spPr bwMode="auto">
          <a:xfrm>
            <a:off x="367069" y="1231885"/>
            <a:ext cx="8583017" cy="73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Insertion sort works like sorting a hand of playing cards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96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E8236-CB56-46A7-819E-9DAF4302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pseudocode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FCA85-E35E-4421-B76D-71999183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3454"/>
            <a:ext cx="8445500" cy="3818430"/>
          </a:xfrm>
        </p:spPr>
        <p:txBody>
          <a:bodyPr/>
          <a:lstStyle/>
          <a:p>
            <a:r>
              <a:rPr lang="en-US" dirty="0"/>
              <a:t>Pseudocode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Similar in many respects to C, C++, Java, Python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82FF7B-D89D-4DB3-84D8-C05936DF7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99" y="1598192"/>
            <a:ext cx="5511801" cy="282049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144658-D481-4F9A-A2EB-20256AB939A1}"/>
              </a:ext>
            </a:extLst>
          </p:cNvPr>
          <p:cNvSpPr txBox="1"/>
          <p:nvPr/>
        </p:nvSpPr>
        <p:spPr>
          <a:xfrm>
            <a:off x="1816100" y="4418684"/>
            <a:ext cx="551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Take [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5, 7, 3, 4, 2] for example</a:t>
            </a:r>
          </a:p>
        </p:txBody>
      </p:sp>
    </p:spTree>
    <p:extLst>
      <p:ext uri="{BB962C8B-B14F-4D97-AF65-F5344CB8AC3E}">
        <p14:creationId xmlns:p14="http://schemas.microsoft.com/office/powerpoint/2010/main" val="3235882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7D463-F985-47EC-BD38-815AD5B6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84A96-FC32-40BE-B8F7-B6ED30BE1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470900" cy="38184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loop invariant: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At the start of each iteration of the for loop of lines 1-8, the subarray A[1,i-1] consists of the elements originally in A[1,i-1], but in sorted order</a:t>
            </a:r>
          </a:p>
          <a:p>
            <a:endParaRPr lang="en-US" dirty="0"/>
          </a:p>
          <a:p>
            <a:r>
              <a:rPr lang="en-US" dirty="0"/>
              <a:t>Initialization: It is true prior to the first iteration of the loop</a:t>
            </a:r>
          </a:p>
          <a:p>
            <a:endParaRPr lang="en-US" dirty="0"/>
          </a:p>
          <a:p>
            <a:r>
              <a:rPr lang="en-US" dirty="0"/>
              <a:t>Maintenance: If it is true before an iteration of the loop, it remains true before the next iteration</a:t>
            </a:r>
          </a:p>
          <a:p>
            <a:endParaRPr lang="en-US" dirty="0"/>
          </a:p>
          <a:p>
            <a:r>
              <a:rPr lang="en-US" dirty="0"/>
              <a:t>Termination: The loop terminates</a:t>
            </a:r>
          </a:p>
        </p:txBody>
      </p:sp>
    </p:spTree>
    <p:extLst>
      <p:ext uri="{BB962C8B-B14F-4D97-AF65-F5344CB8AC3E}">
        <p14:creationId xmlns:p14="http://schemas.microsoft.com/office/powerpoint/2010/main" val="7405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A169A-3375-4CD1-B8F0-E1F64B26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 sort</a:t>
            </a:r>
            <a:r>
              <a:rPr lang="zh-CN" altLang="en-US" dirty="0"/>
              <a:t>：</a:t>
            </a:r>
            <a:r>
              <a:rPr lang="en-US" altLang="zh-CN" dirty="0"/>
              <a:t>efficiency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C0262-D7CE-41FD-890A-AE3FB7C5E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49504"/>
            <a:ext cx="8545721" cy="3818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 you analyze its efficiency?</a:t>
            </a:r>
          </a:p>
          <a:p>
            <a:endParaRPr lang="en-US" dirty="0"/>
          </a:p>
          <a:p>
            <a:r>
              <a:rPr lang="en-US" dirty="0"/>
              <a:t>We need a way to predict, given a new input, how long insertion sort will take</a:t>
            </a:r>
          </a:p>
          <a:p>
            <a:endParaRPr lang="en-US" dirty="0"/>
          </a:p>
          <a:p>
            <a:r>
              <a:rPr lang="en-US" dirty="0"/>
              <a:t>Quantify input size</a:t>
            </a:r>
            <a:r>
              <a:rPr lang="zh-CN" altLang="en-US" dirty="0"/>
              <a:t>：</a:t>
            </a:r>
            <a:r>
              <a:rPr lang="en-US" altLang="zh-CN" sz="2000" dirty="0"/>
              <a:t>depends on the problem being studied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number of items in the input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indicate which input size measure is being used with each problem we study</a:t>
            </a:r>
          </a:p>
        </p:txBody>
      </p:sp>
    </p:spTree>
    <p:extLst>
      <p:ext uri="{BB962C8B-B14F-4D97-AF65-F5344CB8AC3E}">
        <p14:creationId xmlns:p14="http://schemas.microsoft.com/office/powerpoint/2010/main" val="349752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99DBC-3CCF-41F5-887C-ED557E96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476FF-07CE-4D61-B76F-F55D5271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Random-access machine (RAM) model of computation</a:t>
            </a:r>
          </a:p>
          <a:p>
            <a:endParaRPr lang="en-US" dirty="0"/>
          </a:p>
          <a:p>
            <a:r>
              <a:rPr lang="en-US" dirty="0"/>
              <a:t>The RAM model contains instructions commonly found in real computers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Arithmetic:</a:t>
            </a:r>
            <a:r>
              <a:rPr lang="zh-CN" altLang="en-US" dirty="0"/>
              <a:t> </a:t>
            </a:r>
            <a:r>
              <a:rPr lang="en-US" altLang="zh-CN" dirty="0"/>
              <a:t>add, subtract, multiply, divide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movement:</a:t>
            </a:r>
            <a:r>
              <a:rPr lang="zh-CN" altLang="en-US" dirty="0"/>
              <a:t> </a:t>
            </a:r>
            <a:r>
              <a:rPr lang="en-US" altLang="zh-CN" dirty="0"/>
              <a:t>load, store, copy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Control:</a:t>
            </a:r>
            <a:r>
              <a:rPr lang="zh-CN" altLang="en-US" dirty="0"/>
              <a:t> </a:t>
            </a:r>
            <a:r>
              <a:rPr lang="en-US" altLang="zh-CN" dirty="0"/>
              <a:t>conditional and unconditional branch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instruction takes the same amount of time</a:t>
            </a:r>
          </a:p>
          <a:p>
            <a:endParaRPr lang="en-US" dirty="0"/>
          </a:p>
          <a:p>
            <a:r>
              <a:rPr lang="en-US" dirty="0"/>
              <a:t>Instructions execute one after another, with no concurrency</a:t>
            </a:r>
          </a:p>
          <a:p>
            <a:endParaRPr lang="en-US" dirty="0"/>
          </a:p>
          <a:p>
            <a:r>
              <a:rPr lang="en-US" dirty="0"/>
              <a:t>Data types: integer, floating point and character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22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28973-958D-48C9-91B5-DB9AE324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BA4386-E1A2-42DD-84BC-51AC152F9C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9504"/>
                <a:ext cx="8374380" cy="3818430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running time </a:t>
                </a:r>
                <a:r>
                  <a:rPr lang="en-US" dirty="0"/>
                  <a:t>of an algorithm on a particular input is the number of instructions and data accesses executed</a:t>
                </a:r>
              </a:p>
              <a:p>
                <a:endParaRPr lang="en-US" dirty="0"/>
              </a:p>
              <a:p>
                <a:r>
                  <a:rPr lang="en-US" dirty="0"/>
                  <a:t>We usually denote the running time of an algorithm on an input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altLang="zh-CN" dirty="0"/>
                  <a:t>The running time may depend on which input is given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BA4386-E1A2-42DD-84BC-51AC152F9C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9504"/>
                <a:ext cx="8374380" cy="3818430"/>
              </a:xfrm>
              <a:blipFill>
                <a:blip r:embed="rId2"/>
                <a:stretch>
                  <a:fillRect l="-946" t="-1278" r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61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4DBD-D2B6-4DE7-9CB4-44C04DDD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教材</a:t>
            </a:r>
            <a:endParaRPr lang="en-US" dirty="0"/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927B57E3-972C-46DC-A447-48545EA4A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949504"/>
            <a:ext cx="8608060" cy="3818430"/>
          </a:xfrm>
        </p:spPr>
        <p:txBody>
          <a:bodyPr/>
          <a:lstStyle/>
          <a:p>
            <a:pPr marL="457200" lvl="1" indent="0"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sz="1600" dirty="0" err="1">
                <a:ea typeface="ＭＳ Ｐゴシック" panose="020B0600070205080204" pitchFamily="34" charset="-128"/>
              </a:rPr>
              <a:t>Cormen</a:t>
            </a:r>
            <a:r>
              <a:rPr lang="en-US" altLang="en-US" sz="1600" dirty="0">
                <a:ea typeface="ＭＳ Ｐゴシック" panose="020B0600070205080204" pitchFamily="34" charset="-128"/>
              </a:rPr>
              <a:t>, T. H.,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Leiserson</a:t>
            </a:r>
            <a:r>
              <a:rPr lang="en-US" altLang="en-US" sz="1600" dirty="0">
                <a:ea typeface="ＭＳ Ｐゴシック" panose="020B0600070205080204" pitchFamily="34" charset="-128"/>
              </a:rPr>
              <a:t>, C. E.,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Rivest</a:t>
            </a:r>
            <a:r>
              <a:rPr lang="en-US" altLang="en-US" sz="1600" dirty="0">
                <a:ea typeface="ＭＳ Ｐゴシック" panose="020B0600070205080204" pitchFamily="34" charset="-128"/>
              </a:rPr>
              <a:t>, R. L., &amp; Stein, C. (2022). 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Introduction to algorithms</a:t>
            </a:r>
            <a:r>
              <a:rPr lang="en-US" altLang="en-US" sz="1600" dirty="0">
                <a:ea typeface="ＭＳ Ｐゴシック" panose="020B0600070205080204" pitchFamily="34" charset="-128"/>
              </a:rPr>
              <a:t>. MIT press. Fourth edition.</a:t>
            </a:r>
          </a:p>
          <a:p>
            <a:pPr marL="457200" lvl="1" indent="0"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C.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Cachin</a:t>
            </a:r>
            <a:r>
              <a:rPr lang="en-US" altLang="en-US" sz="1600" dirty="0">
                <a:ea typeface="ＭＳ Ｐゴシック" panose="020B0600070205080204" pitchFamily="34" charset="-128"/>
              </a:rPr>
              <a:t>, R.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Guerraoui</a:t>
            </a:r>
            <a:r>
              <a:rPr lang="en-US" altLang="en-US" sz="1600" dirty="0">
                <a:ea typeface="ＭＳ Ｐゴシック" panose="020B0600070205080204" pitchFamily="34" charset="-128"/>
              </a:rPr>
              <a:t>, L. Rodrigues. 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Introduction to Reliable and Secure Distributed Programming</a:t>
            </a:r>
            <a:r>
              <a:rPr lang="en-US" altLang="en-US" sz="1600" dirty="0">
                <a:ea typeface="ＭＳ Ｐゴシック" panose="020B0600070205080204" pitchFamily="34" charset="-128"/>
              </a:rPr>
              <a:t>, Springer.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1600" dirty="0">
              <a:ea typeface="ＭＳ Ｐゴシック" panose="020B0600070205080204" pitchFamily="34" charset="-128"/>
            </a:endParaRP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9C039AB7-A2DD-42FC-B58A-8FC5B2A0C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CE98F0C-4B2F-4A10-B46D-BCE921F4C14A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</a:t>
            </a:fld>
            <a:endParaRPr lang="fr-FR" altLang="en-US" dirty="0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3748484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2A5EB-13EA-4291-ACB4-C948EC5E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：</a:t>
            </a:r>
            <a:r>
              <a:rPr lang="en-US" altLang="zh-CN" dirty="0"/>
              <a:t>Insertion sort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7E73A4-30B9-41DF-B6FB-3824E8CBD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8680" y="1123109"/>
            <a:ext cx="7406640" cy="289728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8F0F-C893-427A-83F6-C0E8D837301A}"/>
                  </a:ext>
                </a:extLst>
              </p:cNvPr>
              <p:cNvSpPr/>
              <p:nvPr/>
            </p:nvSpPr>
            <p:spPr>
              <a:xfrm>
                <a:off x="120178" y="4020390"/>
                <a:ext cx="8903644" cy="806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7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7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7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7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7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7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7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17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7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7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17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7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7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7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17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7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7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7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7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  <m:r>
                        <a:rPr lang="en-US" sz="17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7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17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7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7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7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7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  <m:r>
                        <a:rPr lang="en-US" sz="17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7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d>
                        <m:dPr>
                          <m:ctrlPr>
                            <a:rPr lang="en-US" sz="17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8F0F-C893-427A-83F6-C0E8D8373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" y="4020390"/>
                <a:ext cx="8903644" cy="806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05EB4B9E-FE3F-4CD9-958F-1097A1F2BC11}"/>
              </a:ext>
            </a:extLst>
          </p:cNvPr>
          <p:cNvSpPr/>
          <p:nvPr/>
        </p:nvSpPr>
        <p:spPr>
          <a:xfrm>
            <a:off x="60089" y="753777"/>
            <a:ext cx="9023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Describe the running time of a program as a function of the size of its input</a:t>
            </a:r>
          </a:p>
        </p:txBody>
      </p:sp>
    </p:spTree>
    <p:extLst>
      <p:ext uri="{BB962C8B-B14F-4D97-AF65-F5344CB8AC3E}">
        <p14:creationId xmlns:p14="http://schemas.microsoft.com/office/powerpoint/2010/main" val="1438579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77DB4-85DD-4CBB-90BB-B362B116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 sort best-case running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04407A-A5B5-4EB2-8B9F-E8274D591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949504"/>
                <a:ext cx="8448675" cy="381843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Best-case: when the array is already sorted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1 2 3 4 5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 running time is thus a linear function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04407A-A5B5-4EB2-8B9F-E8274D591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49504"/>
                <a:ext cx="8448675" cy="3818430"/>
              </a:xfrm>
              <a:blipFill>
                <a:blip r:embed="rId2"/>
                <a:stretch>
                  <a:fillRect l="-938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45FBEF9-A5DE-4001-8784-9DB6BB6CFBC6}"/>
                  </a:ext>
                </a:extLst>
              </p:cNvPr>
              <p:cNvSpPr/>
              <p:nvPr/>
            </p:nvSpPr>
            <p:spPr>
              <a:xfrm>
                <a:off x="120178" y="2136685"/>
                <a:ext cx="890364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45FBEF9-A5DE-4001-8784-9DB6BB6CF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" y="2136685"/>
                <a:ext cx="8903644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2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16B6B-62E3-4EA8-9137-EA302AE2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 sort worst-case running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A21A3E-11AC-4276-9629-2969580F1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9504"/>
                <a:ext cx="8610600" cy="3818430"/>
              </a:xfrm>
            </p:spPr>
            <p:txBody>
              <a:bodyPr/>
              <a:lstStyle/>
              <a:p>
                <a:r>
                  <a:rPr lang="en-US" dirty="0"/>
                  <a:t>Worst-case: when the array is in reverse sorted order</a:t>
                </a:r>
              </a:p>
              <a:p>
                <a:pPr lvl="1"/>
                <a:r>
                  <a:rPr lang="en-US" dirty="0"/>
                  <a:t>5 4 3 2 1</a:t>
                </a:r>
              </a:p>
              <a:p>
                <a:endParaRPr lang="nn-NO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n-N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n-NO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3,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nn-NO" dirty="0"/>
              </a:p>
              <a:p>
                <a:endParaRPr lang="nn-NO" dirty="0"/>
              </a:p>
              <a:p>
                <a:r>
                  <a:rPr lang="en-US" dirty="0"/>
                  <a:t>The while loop exits only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reaches 0</a:t>
                </a:r>
              </a:p>
              <a:p>
                <a:endParaRPr lang="en-US" dirty="0"/>
              </a:p>
              <a:p>
                <a:endParaRPr lang="nn-NO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A21A3E-11AC-4276-9629-2969580F1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9504"/>
                <a:ext cx="8610600" cy="3818430"/>
              </a:xfrm>
              <a:blipFill>
                <a:blip r:embed="rId2"/>
                <a:stretch>
                  <a:fillRect l="-920" t="-1278" r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01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0F31D-CEF8-43AF-AF2C-B4FCA5C9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 sort worst-case running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F66E9E-A41D-460A-9FB9-32764541D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nn-NO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nn-NO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−1=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nn-NO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nn-NO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F66E9E-A41D-460A-9FB9-32764541D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278C986-C741-41C1-8950-05ED37792135}"/>
                  </a:ext>
                </a:extLst>
              </p:cNvPr>
              <p:cNvSpPr/>
              <p:nvPr/>
            </p:nvSpPr>
            <p:spPr>
              <a:xfrm>
                <a:off x="593489" y="1968394"/>
                <a:ext cx="7728422" cy="2571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278C986-C741-41C1-8950-05ED37792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89" y="1968394"/>
                <a:ext cx="7728422" cy="2571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8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B41C1-E599-44A7-B890-8C485F98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and average-case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A8D88-AF06-46BE-B16F-15F019C3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49504"/>
            <a:ext cx="8372475" cy="3818430"/>
          </a:xfrm>
        </p:spPr>
        <p:txBody>
          <a:bodyPr/>
          <a:lstStyle/>
          <a:p>
            <a:r>
              <a:rPr lang="en-US" altLang="zh-CN" dirty="0"/>
              <a:t>Typically, the running time of an algorithm is fixed for a given input</a:t>
            </a:r>
          </a:p>
          <a:p>
            <a:endParaRPr lang="en-US" altLang="zh-CN" dirty="0"/>
          </a:p>
          <a:p>
            <a:r>
              <a:rPr lang="en-US" altLang="zh-CN" dirty="0"/>
              <a:t>We usually (but not always) concentrate on finding only the worst-case running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 upper bound on the running time for any input</a:t>
            </a:r>
          </a:p>
        </p:txBody>
      </p:sp>
    </p:spTree>
    <p:extLst>
      <p:ext uri="{BB962C8B-B14F-4D97-AF65-F5344CB8AC3E}">
        <p14:creationId xmlns:p14="http://schemas.microsoft.com/office/powerpoint/2010/main" val="426334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FED27-75A3-4071-87F6-643D2855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growth (</a:t>
            </a:r>
            <a:r>
              <a:rPr lang="zh-CN" altLang="en-US" dirty="0"/>
              <a:t>增长量级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683DE-1420-4B1A-A854-4AB60C11B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595360" cy="381843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To ease the analysis of any algorithm</a:t>
            </a:r>
          </a:p>
          <a:p>
            <a:endParaRPr lang="en-US" dirty="0"/>
          </a:p>
          <a:p>
            <a:r>
              <a:rPr lang="en-US" dirty="0"/>
              <a:t>Consider only the leading term of a formula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 approximation of the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lower-order terms are relatively insignificant</a:t>
            </a:r>
          </a:p>
          <a:p>
            <a:pPr lvl="1"/>
            <a:endParaRPr lang="en-US" dirty="0"/>
          </a:p>
          <a:p>
            <a:r>
              <a:rPr lang="en-US" dirty="0"/>
              <a:t>Consider one algorithm to be more efficient than another if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its worst-case running time has a lower order of growth</a:t>
            </a:r>
          </a:p>
          <a:p>
            <a:endParaRPr lang="en-US" dirty="0"/>
          </a:p>
          <a:p>
            <a:r>
              <a:rPr lang="en-US" dirty="0"/>
              <a:t>Ignore the leading term's constant coefficient</a:t>
            </a:r>
          </a:p>
        </p:txBody>
      </p:sp>
    </p:spTree>
    <p:extLst>
      <p:ext uri="{BB962C8B-B14F-4D97-AF65-F5344CB8AC3E}">
        <p14:creationId xmlns:p14="http://schemas.microsoft.com/office/powerpoint/2010/main" val="1735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DA4EB-2FB3-4746-9E70-2C24FEA1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growth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4BD700-1D0B-463B-A944-7D0A077121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-notation: roughly proportional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The asymptotic efficiency of an algorithm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1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roughly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</a:t>
                </a:r>
              </a:p>
              <a:p>
                <a:endParaRPr lang="en-US" dirty="0"/>
              </a:p>
              <a:p>
                <a:r>
                  <a:rPr lang="en-US" dirty="0"/>
                  <a:t>The asymptotic notations characterize functions in general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the running time of an algorithm (</a:t>
                </a:r>
                <a:r>
                  <a:rPr lang="en-US" b="1" dirty="0"/>
                  <a:t>time</a:t>
                </a:r>
                <a:r>
                  <a:rPr lang="en-US" dirty="0"/>
                  <a:t> complexity)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the amount of space (</a:t>
                </a:r>
                <a:r>
                  <a:rPr lang="en-US" b="1" dirty="0"/>
                  <a:t>space</a:t>
                </a:r>
                <a:r>
                  <a:rPr lang="en-US" dirty="0"/>
                  <a:t> complexity)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the number of communication phases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the number of messages sent (</a:t>
                </a:r>
                <a:r>
                  <a:rPr lang="en-US" b="1" dirty="0"/>
                  <a:t>message</a:t>
                </a:r>
                <a:r>
                  <a:rPr lang="en-US" dirty="0"/>
                  <a:t> complexity)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the number of bits sent (</a:t>
                </a:r>
                <a:r>
                  <a:rPr lang="en-US" b="1" dirty="0"/>
                  <a:t>communication</a:t>
                </a:r>
                <a:r>
                  <a:rPr lang="en-US" dirty="0"/>
                  <a:t> complexity)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4BD700-1D0B-463B-A944-7D0A07712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77" b="-1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58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9C37D-50FC-4A21-8A14-30D3204E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0A6D1-2F1D-43E1-9618-146190E03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70" y="949504"/>
            <a:ext cx="8690731" cy="3818430"/>
          </a:xfrm>
        </p:spPr>
        <p:txBody>
          <a:bodyPr/>
          <a:lstStyle/>
          <a:p>
            <a:r>
              <a:rPr lang="en-US" sz="2800" b="1" dirty="0"/>
              <a:t>Divide</a:t>
            </a:r>
            <a:r>
              <a:rPr lang="en-US" dirty="0"/>
              <a:t> the problem into one or more subproblems that are smaller instances of the same problem</a:t>
            </a:r>
          </a:p>
          <a:p>
            <a:endParaRPr lang="en-US" dirty="0"/>
          </a:p>
          <a:p>
            <a:r>
              <a:rPr lang="en-US" sz="2800" b="1" dirty="0"/>
              <a:t>Conquer</a:t>
            </a:r>
            <a:r>
              <a:rPr lang="en-US" dirty="0"/>
              <a:t> the subproblems by solving them recursively</a:t>
            </a:r>
          </a:p>
          <a:p>
            <a:endParaRPr lang="en-US" dirty="0"/>
          </a:p>
          <a:p>
            <a:r>
              <a:rPr lang="en-US" sz="2800" b="1" dirty="0"/>
              <a:t>Combine</a:t>
            </a:r>
            <a:r>
              <a:rPr lang="en-US" dirty="0"/>
              <a:t> the subproblem solutions to form a solution to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350806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E7414-A4DC-4892-B9F8-98BB09ED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general idea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B1AB8-CB1D-47B7-9DB7-4E54FEAB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/>
              <a:t>Divide</a:t>
            </a:r>
            <a:r>
              <a:rPr lang="en-US" dirty="0"/>
              <a:t> the subarray A[</a:t>
            </a:r>
            <a:r>
              <a:rPr lang="en-US" dirty="0" err="1"/>
              <a:t>p,r</a:t>
            </a:r>
            <a:r>
              <a:rPr lang="en-US" dirty="0"/>
              <a:t>] to be sorted into two adjacent subarrays, each of half the size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Compute the midpoint q of A[</a:t>
            </a:r>
            <a:r>
              <a:rPr lang="en-US" dirty="0" err="1"/>
              <a:t>p,r</a:t>
            </a:r>
            <a:r>
              <a:rPr lang="en-US" dirty="0"/>
              <a:t>]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Divide A[</a:t>
            </a:r>
            <a:r>
              <a:rPr lang="en-US" dirty="0" err="1"/>
              <a:t>p,r</a:t>
            </a:r>
            <a:r>
              <a:rPr lang="en-US" dirty="0"/>
              <a:t>] into subarrays A[</a:t>
            </a:r>
            <a:r>
              <a:rPr lang="en-US" dirty="0" err="1"/>
              <a:t>p,q</a:t>
            </a:r>
            <a:r>
              <a:rPr lang="en-US" dirty="0"/>
              <a:t>] and A[q+1,r]</a:t>
            </a:r>
          </a:p>
          <a:p>
            <a:endParaRPr lang="en-US" sz="2800" b="1" dirty="0"/>
          </a:p>
          <a:p>
            <a:r>
              <a:rPr lang="en-US" sz="2800" b="1" dirty="0"/>
              <a:t>Conquer</a:t>
            </a:r>
            <a:r>
              <a:rPr lang="en-US" dirty="0"/>
              <a:t> by sorting each of the two subarrays A[</a:t>
            </a:r>
            <a:r>
              <a:rPr lang="en-US" dirty="0" err="1"/>
              <a:t>p,q</a:t>
            </a:r>
            <a:r>
              <a:rPr lang="en-US" dirty="0"/>
              <a:t>] and A[q+1,r] recursively using merge sort</a:t>
            </a:r>
          </a:p>
          <a:p>
            <a:endParaRPr lang="en-US" sz="2800" b="1" dirty="0"/>
          </a:p>
          <a:p>
            <a:r>
              <a:rPr lang="en-US" sz="2800" b="1" dirty="0"/>
              <a:t>Combine</a:t>
            </a:r>
            <a:r>
              <a:rPr lang="en-US" dirty="0"/>
              <a:t> by merging the two sorted subarrays A[</a:t>
            </a:r>
            <a:r>
              <a:rPr lang="en-US" dirty="0" err="1"/>
              <a:t>p,q</a:t>
            </a:r>
            <a:r>
              <a:rPr lang="en-US" dirty="0"/>
              <a:t>] and A[q+1,r] back into A[</a:t>
            </a:r>
            <a:r>
              <a:rPr lang="en-US" dirty="0" err="1"/>
              <a:t>p,q</a:t>
            </a:r>
            <a:r>
              <a:rPr lang="en-US" dirty="0"/>
              <a:t>], producing the sorted answer</a:t>
            </a:r>
          </a:p>
        </p:txBody>
      </p:sp>
    </p:spTree>
    <p:extLst>
      <p:ext uri="{BB962C8B-B14F-4D97-AF65-F5344CB8AC3E}">
        <p14:creationId xmlns:p14="http://schemas.microsoft.com/office/powerpoint/2010/main" val="287098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DAE35-2209-4085-8A87-762870E5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- 1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02973C-AC25-4352-BCED-1512E8A2D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62" y="1458119"/>
            <a:ext cx="8220075" cy="2800350"/>
          </a:xfrm>
        </p:spPr>
      </p:pic>
    </p:spTree>
    <p:extLst>
      <p:ext uri="{BB962C8B-B14F-4D97-AF65-F5344CB8AC3E}">
        <p14:creationId xmlns:p14="http://schemas.microsoft.com/office/powerpoint/2010/main" val="125344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3BBAB-2015-4A7E-90B6-10106215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学习算法的意义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3349C-8F56-474A-906A-6C46D7D6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计算机科学的研究内容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自动机理论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分布式计算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……</a:t>
            </a:r>
          </a:p>
          <a:p>
            <a:r>
              <a:rPr lang="zh-CN" altLang="en-US" dirty="0"/>
              <a:t>计算机应用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数据库系统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高性能计算技术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分布式系统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……</a:t>
            </a:r>
          </a:p>
          <a:p>
            <a:r>
              <a:rPr lang="zh-CN" altLang="en-US" dirty="0"/>
              <a:t>算法来源于这些研究内容并提供有效的工具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51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1936C-4657-4A9A-B21B-F52C6A9C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- 2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E46DD7-6D5F-46FB-99BD-14954974F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096" y="949325"/>
            <a:ext cx="7993807" cy="3817938"/>
          </a:xfrm>
        </p:spPr>
      </p:pic>
    </p:spTree>
    <p:extLst>
      <p:ext uri="{BB962C8B-B14F-4D97-AF65-F5344CB8AC3E}">
        <p14:creationId xmlns:p14="http://schemas.microsoft.com/office/powerpoint/2010/main" val="2843718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4A7C4-5EB1-4722-BB01-5468F6B7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- 3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927DBF-8E79-402B-918C-00EFCF8AE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745" y="862650"/>
            <a:ext cx="6638509" cy="4020072"/>
          </a:xfrm>
        </p:spPr>
      </p:pic>
    </p:spTree>
    <p:extLst>
      <p:ext uri="{BB962C8B-B14F-4D97-AF65-F5344CB8AC3E}">
        <p14:creationId xmlns:p14="http://schemas.microsoft.com/office/powerpoint/2010/main" val="24380248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4143C-8312-4E45-98A5-1DAEBB84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example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78953-17C8-4C99-93E3-F6AA00A3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Take [3, 5, 2, 6, 4, 1, 8, 7] for example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[1, 2, 3, 4, 5, 6, 7, 8]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[2, 3, 5, 6], [1, 4, 7, 8]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[3, 5], [2, 6], [1, 4], [7, 8]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 algn="ctr">
              <a:buNone/>
            </a:pPr>
            <a:r>
              <a:rPr lang="en-US" dirty="0"/>
              <a:t>[3] [5] [2] [6] [4] [1] [8] [7]</a:t>
            </a:r>
          </a:p>
          <a:p>
            <a:endParaRPr 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816077D-381C-4F52-8302-9DF94AFF6DB8}"/>
              </a:ext>
            </a:extLst>
          </p:cNvPr>
          <p:cNvCxnSpPr/>
          <p:nvPr/>
        </p:nvCxnSpPr>
        <p:spPr>
          <a:xfrm flipH="1">
            <a:off x="2447925" y="3800475"/>
            <a:ext cx="180975" cy="333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5C3230D-C848-49FA-87A3-31EB02E01182}"/>
              </a:ext>
            </a:extLst>
          </p:cNvPr>
          <p:cNvCxnSpPr>
            <a:cxnSpLocks/>
          </p:cNvCxnSpPr>
          <p:nvPr/>
        </p:nvCxnSpPr>
        <p:spPr>
          <a:xfrm>
            <a:off x="2809876" y="3819525"/>
            <a:ext cx="200024" cy="314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6C0A1D6-36A2-453D-AF40-4EE01CA5C477}"/>
              </a:ext>
            </a:extLst>
          </p:cNvPr>
          <p:cNvCxnSpPr/>
          <p:nvPr/>
        </p:nvCxnSpPr>
        <p:spPr>
          <a:xfrm flipH="1">
            <a:off x="3695700" y="3800475"/>
            <a:ext cx="180975" cy="333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AA327CC-ACD7-45CA-92F4-86CCBE132F64}"/>
              </a:ext>
            </a:extLst>
          </p:cNvPr>
          <p:cNvCxnSpPr>
            <a:cxnSpLocks/>
          </p:cNvCxnSpPr>
          <p:nvPr/>
        </p:nvCxnSpPr>
        <p:spPr>
          <a:xfrm>
            <a:off x="4057651" y="3819525"/>
            <a:ext cx="200024" cy="314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61DBC4D-4D98-4CD3-B6AB-21E5C4FB22E3}"/>
              </a:ext>
            </a:extLst>
          </p:cNvPr>
          <p:cNvCxnSpPr/>
          <p:nvPr/>
        </p:nvCxnSpPr>
        <p:spPr>
          <a:xfrm flipH="1">
            <a:off x="4943474" y="3800475"/>
            <a:ext cx="180975" cy="333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30E6A39-1C02-4BE4-9C2B-ECBA8B4498CC}"/>
              </a:ext>
            </a:extLst>
          </p:cNvPr>
          <p:cNvCxnSpPr>
            <a:cxnSpLocks/>
          </p:cNvCxnSpPr>
          <p:nvPr/>
        </p:nvCxnSpPr>
        <p:spPr>
          <a:xfrm>
            <a:off x="5305425" y="3819525"/>
            <a:ext cx="200024" cy="314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DEF011A-8C82-4EAC-B60D-7C5F7D9221E5}"/>
              </a:ext>
            </a:extLst>
          </p:cNvPr>
          <p:cNvCxnSpPr/>
          <p:nvPr/>
        </p:nvCxnSpPr>
        <p:spPr>
          <a:xfrm flipH="1">
            <a:off x="6138861" y="3781425"/>
            <a:ext cx="180975" cy="333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1F72552-FFC2-4B5F-9AC4-1C95843125E8}"/>
              </a:ext>
            </a:extLst>
          </p:cNvPr>
          <p:cNvCxnSpPr>
            <a:cxnSpLocks/>
          </p:cNvCxnSpPr>
          <p:nvPr/>
        </p:nvCxnSpPr>
        <p:spPr>
          <a:xfrm>
            <a:off x="6500812" y="3800475"/>
            <a:ext cx="200024" cy="314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A017B2E-3A6F-42AD-85D0-DBC91812794F}"/>
              </a:ext>
            </a:extLst>
          </p:cNvPr>
          <p:cNvCxnSpPr/>
          <p:nvPr/>
        </p:nvCxnSpPr>
        <p:spPr>
          <a:xfrm flipH="1">
            <a:off x="2919412" y="2990178"/>
            <a:ext cx="180975" cy="333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0D73922-3E53-4253-97C3-DE82C31FB803}"/>
              </a:ext>
            </a:extLst>
          </p:cNvPr>
          <p:cNvCxnSpPr>
            <a:cxnSpLocks/>
          </p:cNvCxnSpPr>
          <p:nvPr/>
        </p:nvCxnSpPr>
        <p:spPr>
          <a:xfrm>
            <a:off x="3505201" y="2990178"/>
            <a:ext cx="200024" cy="314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FF427D1-25D3-4CAF-A443-9B67BD4E2C29}"/>
              </a:ext>
            </a:extLst>
          </p:cNvPr>
          <p:cNvCxnSpPr/>
          <p:nvPr/>
        </p:nvCxnSpPr>
        <p:spPr>
          <a:xfrm flipH="1">
            <a:off x="5300662" y="2990178"/>
            <a:ext cx="180975" cy="333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6554DC4-C082-4B73-97D4-094D4CA34DD8}"/>
              </a:ext>
            </a:extLst>
          </p:cNvPr>
          <p:cNvCxnSpPr>
            <a:cxnSpLocks/>
          </p:cNvCxnSpPr>
          <p:nvPr/>
        </p:nvCxnSpPr>
        <p:spPr>
          <a:xfrm>
            <a:off x="5886451" y="2990178"/>
            <a:ext cx="200024" cy="314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15AC13E-093D-40E3-AB96-35CE37BB4348}"/>
              </a:ext>
            </a:extLst>
          </p:cNvPr>
          <p:cNvCxnSpPr/>
          <p:nvPr/>
        </p:nvCxnSpPr>
        <p:spPr>
          <a:xfrm flipH="1">
            <a:off x="4157661" y="2217827"/>
            <a:ext cx="180975" cy="333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D48531F-9E1A-40D0-98B8-0119602EFE9E}"/>
              </a:ext>
            </a:extLst>
          </p:cNvPr>
          <p:cNvCxnSpPr>
            <a:cxnSpLocks/>
          </p:cNvCxnSpPr>
          <p:nvPr/>
        </p:nvCxnSpPr>
        <p:spPr>
          <a:xfrm>
            <a:off x="4743450" y="2217827"/>
            <a:ext cx="200024" cy="314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3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FD9F6-BDDC-4D19-9B6E-43CE6159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efficiency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513123-0C6B-4DF8-A56D-859DECBCA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Recurrence equation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513123-0C6B-4DF8-A56D-859DECBCA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464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FF58A-1C91-441F-8211-0557274B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2717FB-2FDB-4C6B-B7EF-356C8D754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12913"/>
                <a:ext cx="8229600" cy="381843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/4 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…		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2717FB-2FDB-4C6B-B7EF-356C8D754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12913"/>
                <a:ext cx="8229600" cy="38184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AA210F5-97BE-43E9-8EA8-A0CB7ECF0F46}"/>
              </a:ext>
            </a:extLst>
          </p:cNvPr>
          <p:cNvSpPr txBox="1"/>
          <p:nvPr/>
        </p:nvSpPr>
        <p:spPr>
          <a:xfrm>
            <a:off x="2360652" y="3621034"/>
            <a:ext cx="553998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C568E9-165F-4F8E-ACD1-ED697287A548}"/>
              </a:ext>
            </a:extLst>
          </p:cNvPr>
          <p:cNvSpPr txBox="1"/>
          <p:nvPr/>
        </p:nvSpPr>
        <p:spPr>
          <a:xfrm>
            <a:off x="2914650" y="3621034"/>
            <a:ext cx="553998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E7B9A4-6487-4FFD-BB9F-0042AA764EAE}"/>
              </a:ext>
            </a:extLst>
          </p:cNvPr>
          <p:cNvSpPr txBox="1"/>
          <p:nvPr/>
        </p:nvSpPr>
        <p:spPr>
          <a:xfrm>
            <a:off x="3468648" y="3621034"/>
            <a:ext cx="553998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E9E72D-96FF-4CFC-A8D2-1D078B9DAA9B}"/>
              </a:ext>
            </a:extLst>
          </p:cNvPr>
          <p:cNvSpPr txBox="1"/>
          <p:nvPr/>
        </p:nvSpPr>
        <p:spPr>
          <a:xfrm>
            <a:off x="4022646" y="3621034"/>
            <a:ext cx="553998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EE5526-904E-46B4-8506-C89B810FB434}"/>
              </a:ext>
            </a:extLst>
          </p:cNvPr>
          <p:cNvSpPr txBox="1"/>
          <p:nvPr/>
        </p:nvSpPr>
        <p:spPr>
          <a:xfrm>
            <a:off x="4692729" y="3621034"/>
            <a:ext cx="553998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1E48F5-D611-4A56-9BA0-56EC5CC8167C}"/>
              </a:ext>
            </a:extLst>
          </p:cNvPr>
          <p:cNvSpPr txBox="1"/>
          <p:nvPr/>
        </p:nvSpPr>
        <p:spPr>
          <a:xfrm>
            <a:off x="5246727" y="3621034"/>
            <a:ext cx="553998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E63F6F-63B9-477D-BC54-D185DF5DE5AB}"/>
              </a:ext>
            </a:extLst>
          </p:cNvPr>
          <p:cNvSpPr txBox="1"/>
          <p:nvPr/>
        </p:nvSpPr>
        <p:spPr>
          <a:xfrm>
            <a:off x="5858767" y="3621034"/>
            <a:ext cx="553998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8F43DE-7A79-4F6E-AFBD-9800C9C2571A}"/>
              </a:ext>
            </a:extLst>
          </p:cNvPr>
          <p:cNvSpPr txBox="1"/>
          <p:nvPr/>
        </p:nvSpPr>
        <p:spPr>
          <a:xfrm>
            <a:off x="6412765" y="3621034"/>
            <a:ext cx="553998" cy="504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…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944D272E-AC9F-4AD7-8A6B-31A3B35113BB}"/>
              </a:ext>
            </a:extLst>
          </p:cNvPr>
          <p:cNvSpPr/>
          <p:nvPr/>
        </p:nvSpPr>
        <p:spPr>
          <a:xfrm>
            <a:off x="2124074" y="839734"/>
            <a:ext cx="236577" cy="27813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0C33743-9D21-4076-854C-9AD5B238A459}"/>
                  </a:ext>
                </a:extLst>
              </p:cNvPr>
              <p:cNvSpPr/>
              <p:nvPr/>
            </p:nvSpPr>
            <p:spPr>
              <a:xfrm>
                <a:off x="1224018" y="1999551"/>
                <a:ext cx="9000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𝑙𝑜𝑔𝑛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0C33743-9D21-4076-854C-9AD5B238A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18" y="1999551"/>
                <a:ext cx="900055" cy="461665"/>
              </a:xfrm>
              <a:prstGeom prst="rect">
                <a:avLst/>
              </a:prstGeom>
              <a:blipFill>
                <a:blip r:embed="rId3"/>
                <a:stretch>
                  <a:fillRect l="-680" r="-680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82617B-8C2D-4A03-B7D9-D874BC0F48EC}"/>
                  </a:ext>
                </a:extLst>
              </p:cNvPr>
              <p:cNvSpPr/>
              <p:nvPr/>
            </p:nvSpPr>
            <p:spPr>
              <a:xfrm>
                <a:off x="7636224" y="712913"/>
                <a:ext cx="7273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82617B-8C2D-4A03-B7D9-D874BC0F4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224" y="712913"/>
                <a:ext cx="727379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6A41D8B-E4F5-417A-BBC1-C71642A4F7D2}"/>
                  </a:ext>
                </a:extLst>
              </p:cNvPr>
              <p:cNvSpPr/>
              <p:nvPr/>
            </p:nvSpPr>
            <p:spPr>
              <a:xfrm>
                <a:off x="7636223" y="1411169"/>
                <a:ext cx="7273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6A41D8B-E4F5-417A-BBC1-C71642A4F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223" y="1411169"/>
                <a:ext cx="727379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31E01CD-DDEF-4EDD-A818-094D41B2749F}"/>
                  </a:ext>
                </a:extLst>
              </p:cNvPr>
              <p:cNvSpPr/>
              <p:nvPr/>
            </p:nvSpPr>
            <p:spPr>
              <a:xfrm>
                <a:off x="7636222" y="2273000"/>
                <a:ext cx="7273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31E01CD-DDEF-4EDD-A818-094D41B27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222" y="2273000"/>
                <a:ext cx="727379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A321F88-9CBD-4B3F-9BD8-CD707ACFD4DA}"/>
                  </a:ext>
                </a:extLst>
              </p:cNvPr>
              <p:cNvSpPr/>
              <p:nvPr/>
            </p:nvSpPr>
            <p:spPr>
              <a:xfrm>
                <a:off x="7636221" y="3950612"/>
                <a:ext cx="7273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A321F88-9CBD-4B3F-9BD8-CD707ACFD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221" y="3950612"/>
                <a:ext cx="727379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0BD391C-2BB1-4E84-987C-1A347F5E2696}"/>
                  </a:ext>
                </a:extLst>
              </p:cNvPr>
              <p:cNvSpPr/>
              <p:nvPr/>
            </p:nvSpPr>
            <p:spPr>
              <a:xfrm>
                <a:off x="2776724" y="4531343"/>
                <a:ext cx="38320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1" i="1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𝑛𝑙𝑜𝑔𝑛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0BD391C-2BB1-4E84-987C-1A347F5E2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724" y="4531343"/>
                <a:ext cx="3832010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09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328C2-51FE-4FC5-B865-06FF4DA4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</p:spPr>
        <p:txBody>
          <a:bodyPr/>
          <a:lstStyle/>
          <a:p>
            <a:r>
              <a:rPr lang="en-US" dirty="0"/>
              <a:t>Notations: upper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75AD49-0CD8-4D57-AEED-FAC53DBCDF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-notation</a:t>
                </a:r>
                <a:r>
                  <a:rPr lang="en-US" b="1" dirty="0"/>
                  <a:t>: </a:t>
                </a:r>
                <a:r>
                  <a:rPr lang="en-US" dirty="0"/>
                  <a:t>characterizes an </a:t>
                </a:r>
                <a:r>
                  <a:rPr lang="en-US" sz="2800" b="1" u="sng" dirty="0"/>
                  <a:t>upper bound</a:t>
                </a:r>
                <a:r>
                  <a:rPr lang="en-US" b="1" dirty="0"/>
                  <a:t> </a:t>
                </a:r>
                <a:r>
                  <a:rPr lang="en-US" dirty="0"/>
                  <a:t>on the asymptotic behavior of a function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a function grows no faster than a certain rate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75AD49-0CD8-4D57-AEED-FAC53DBCDF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1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2496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41F363-F660-42AC-90D5-926E568439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-notation definition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41F363-F660-42AC-90D5-926E56843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1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681E96-0285-4E15-9901-29186137A2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exist positive constants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such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681E96-0285-4E15-9901-29186137A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4FFA30C-3A85-4D62-9CBE-0DF6D0FDF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279" y="1970637"/>
            <a:ext cx="2763441" cy="291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46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A7334-339F-44BD-A00B-208A9642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Notations: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E36ADE-6A2B-4227-8DAE-FFB34D727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50" y="949504"/>
                <a:ext cx="8858250" cy="381843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-notation</a:t>
                </a:r>
                <a:r>
                  <a:rPr lang="en-US" b="1" dirty="0"/>
                  <a:t>: </a:t>
                </a:r>
                <a:r>
                  <a:rPr lang="en-US" dirty="0"/>
                  <a:t>characterizes a </a:t>
                </a:r>
                <a:r>
                  <a:rPr lang="en-US" sz="2800" b="1" u="sng" dirty="0"/>
                  <a:t>lower bound</a:t>
                </a:r>
                <a:r>
                  <a:rPr lang="en-US" b="1" dirty="0"/>
                  <a:t> </a:t>
                </a:r>
                <a:r>
                  <a:rPr lang="en-US" dirty="0"/>
                  <a:t>on the asymptotic behavior of a function</a:t>
                </a:r>
              </a:p>
              <a:p>
                <a:pPr lvl="1"/>
                <a:r>
                  <a:rPr lang="en-US" dirty="0"/>
                  <a:t>a function grows at least as fast as a certain rate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E36ADE-6A2B-4227-8DAE-FFB34D727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50" y="949504"/>
                <a:ext cx="8858250" cy="3818430"/>
              </a:xfrm>
              <a:blipFill>
                <a:blip r:embed="rId3"/>
                <a:stretch>
                  <a:fillRect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454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41F363-F660-42AC-90D5-926E568439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-notation definition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41F363-F660-42AC-90D5-926E56843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1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681E96-0285-4E15-9901-29186137A2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exist positive constants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such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681E96-0285-4E15-9901-29186137A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B790CAB7-A30B-41DB-B2F5-A53530D6F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464" y="1905495"/>
            <a:ext cx="2839072" cy="29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22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A7334-339F-44BD-A00B-208A9642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Notations: tight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E36ADE-6A2B-4227-8DAE-FFB34D727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50" y="949504"/>
                <a:ext cx="8858250" cy="381843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1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b="1" dirty="0"/>
                  <a:t>-notation: </a:t>
                </a:r>
                <a:r>
                  <a:rPr lang="en-US" dirty="0"/>
                  <a:t>characterizes a </a:t>
                </a:r>
                <a:r>
                  <a:rPr lang="en-US" sz="2800" b="1" u="sng" dirty="0"/>
                  <a:t>tight bound</a:t>
                </a:r>
                <a:r>
                  <a:rPr lang="en-US" b="1" dirty="0"/>
                  <a:t> </a:t>
                </a:r>
                <a:r>
                  <a:rPr lang="en-US" dirty="0"/>
                  <a:t>on the asymptotic behavior of a function</a:t>
                </a:r>
              </a:p>
              <a:p>
                <a:pPr lvl="1"/>
                <a:r>
                  <a:rPr lang="en-US" dirty="0"/>
                  <a:t>a function grows precisely at a certain rate on the highest-order term</a:t>
                </a:r>
              </a:p>
              <a:p>
                <a:endParaRPr lang="en-US" dirty="0"/>
              </a:p>
              <a:p>
                <a:r>
                  <a:rPr lang="en-US" dirty="0"/>
                  <a:t>If a function is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/>
                  <a:t>and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/>
                  <a:t>for some function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,then the function </a:t>
                </a:r>
                <a:r>
                  <a:rPr lang="en-US" dirty="0">
                    <a:latin typeface="Cambria Math" panose="020405030504060302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1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E36ADE-6A2B-4227-8DAE-FFB34D727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50" y="949504"/>
                <a:ext cx="8858250" cy="3818430"/>
              </a:xfrm>
              <a:blipFill>
                <a:blip r:embed="rId3"/>
                <a:stretch>
                  <a:fillRect l="-964" t="-1917" r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01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BDF92-2811-451C-8F9D-12AB3373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本课程学习的目标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4279D-9339-42BE-94DD-EB06D1253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成为合格的软件工程师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/>
              <a:t>能够运用常用的算法</a:t>
            </a:r>
          </a:p>
          <a:p>
            <a:r>
              <a:rPr lang="zh-CN" altLang="en-US" dirty="0"/>
              <a:t>为工作中遇到的问题设计高效的算法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/>
              <a:t>为实际问题建立模型，设计有效的解决方法</a:t>
            </a:r>
          </a:p>
          <a:p>
            <a:r>
              <a:rPr lang="zh-CN" altLang="en-US" dirty="0"/>
              <a:t>掌握理论计算基础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为进一步研究计算复杂度理论打下基础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909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41F363-F660-42AC-90D5-926E568439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-notation definition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41F363-F660-42AC-90D5-926E56843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1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681E96-0285-4E15-9901-29186137A2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exist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such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681E96-0285-4E15-9901-29186137A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8D8B8C12-D223-4110-ADAF-69622E625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905" y="2249073"/>
            <a:ext cx="2668190" cy="27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522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C7726-72C7-490C-A529-88A634EC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450239-0E99-4292-8460-38EB862A6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9504"/>
                <a:ext cx="8229600" cy="2364147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For any two functions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we have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and only if </a:t>
                </a:r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450239-0E99-4292-8460-38EB862A6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9504"/>
                <a:ext cx="8229600" cy="2364147"/>
              </a:xfrm>
              <a:blipFill>
                <a:blip r:embed="rId2"/>
                <a:stretch>
                  <a:fillRect t="-2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45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77FF2-1E3B-41BD-8E17-D7D95972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Algorithm:</a:t>
            </a:r>
            <a:r>
              <a:rPr lang="zh-CN" altLang="en-US" dirty="0"/>
              <a:t> </a:t>
            </a:r>
            <a:r>
              <a:rPr lang="en-US" dirty="0"/>
              <a:t>definition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483EA-5887-4FCF-B5E7-53CF8798B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is any well-defined computational </a:t>
            </a:r>
            <a:r>
              <a:rPr lang="en-US" b="1" u="sng" dirty="0"/>
              <a:t>procedure</a:t>
            </a:r>
            <a:r>
              <a:rPr lang="en-US" dirty="0"/>
              <a:t> that takes some value, or set of values, as </a:t>
            </a:r>
            <a:r>
              <a:rPr lang="en-US" b="1" u="sng" dirty="0"/>
              <a:t>input</a:t>
            </a:r>
            <a:r>
              <a:rPr lang="en-US" dirty="0"/>
              <a:t> and produces some value, or set of values, as </a:t>
            </a:r>
            <a:r>
              <a:rPr lang="en-US" b="1" u="sng" dirty="0"/>
              <a:t>output</a:t>
            </a:r>
            <a:r>
              <a:rPr lang="en-US" dirty="0"/>
              <a:t> in a finite amount of time</a:t>
            </a:r>
          </a:p>
          <a:p>
            <a:endParaRPr lang="en-US" dirty="0"/>
          </a:p>
          <a:p>
            <a:r>
              <a:rPr lang="en-US" dirty="0"/>
              <a:t>A (sequential) algorithm is a sequence of computational steps that transform the input into the output</a:t>
            </a:r>
          </a:p>
        </p:txBody>
      </p:sp>
    </p:spTree>
    <p:extLst>
      <p:ext uri="{BB962C8B-B14F-4D97-AF65-F5344CB8AC3E}">
        <p14:creationId xmlns:p14="http://schemas.microsoft.com/office/powerpoint/2010/main" val="85047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95801-C548-4A38-8B3B-1FEE7456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shortest path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31B17F1-2BFD-4BC1-B446-E7D0DEF4F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014" y="2766060"/>
            <a:ext cx="3381653" cy="1853406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8D1736C-21CF-4321-82A2-DDAC9B09AE83}"/>
              </a:ext>
            </a:extLst>
          </p:cNvPr>
          <p:cNvSpPr txBox="1">
            <a:spLocks/>
          </p:cNvSpPr>
          <p:nvPr/>
        </p:nvSpPr>
        <p:spPr bwMode="auto">
          <a:xfrm>
            <a:off x="457200" y="781864"/>
            <a:ext cx="8496300" cy="1789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road map on which the distance between each pair of adjacent intersections is marked</a:t>
            </a:r>
          </a:p>
          <a:p>
            <a:r>
              <a:rPr lang="en-US" dirty="0"/>
              <a:t>Determine the shortest route from one intersection to another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91F617-1C9C-4FB9-9B81-6154C77B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110" y="2225475"/>
            <a:ext cx="2551071" cy="255107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7265185-3EB8-47BF-AC59-CFC27A8F1F6F}"/>
              </a:ext>
            </a:extLst>
          </p:cNvPr>
          <p:cNvSpPr/>
          <p:nvPr/>
        </p:nvSpPr>
        <p:spPr>
          <a:xfrm>
            <a:off x="499087" y="3270177"/>
            <a:ext cx="2190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navigation app</a:t>
            </a:r>
          </a:p>
        </p:txBody>
      </p:sp>
    </p:spTree>
    <p:extLst>
      <p:ext uri="{BB962C8B-B14F-4D97-AF65-F5344CB8AC3E}">
        <p14:creationId xmlns:p14="http://schemas.microsoft.com/office/powerpoint/2010/main" val="174602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FFD5D-FBC2-4738-8605-9C20C3F5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87C16-A087-496D-B13C-9810DA842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49504"/>
            <a:ext cx="8315325" cy="3818430"/>
          </a:xfrm>
        </p:spPr>
        <p:txBody>
          <a:bodyPr>
            <a:normAutofit/>
          </a:bodyPr>
          <a:lstStyle/>
          <a:p>
            <a:r>
              <a:rPr lang="en-US" sz="2000" dirty="0"/>
              <a:t>An algorithm for a computational problem is correct if, 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(liveness) for every problem instance provided as input, it halts --- finishes its computing in finite time,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(safety) outputs the correct solution to the problem instance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 incorrect algorithm might not halt at all on some input instances, or it might halt with an incorrect answer</a:t>
            </a:r>
          </a:p>
        </p:txBody>
      </p:sp>
    </p:spTree>
    <p:extLst>
      <p:ext uri="{BB962C8B-B14F-4D97-AF65-F5344CB8AC3E}">
        <p14:creationId xmlns:p14="http://schemas.microsoft.com/office/powerpoint/2010/main" val="358855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31057-4429-4F18-B9AC-7AA0B825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6A155-C6FC-463D-AFA9-E953AE4F4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49504"/>
            <a:ext cx="8592207" cy="3818430"/>
          </a:xfrm>
        </p:spPr>
        <p:txBody>
          <a:bodyPr>
            <a:normAutofit/>
          </a:bodyPr>
          <a:lstStyle/>
          <a:p>
            <a:r>
              <a:rPr lang="en-US" sz="2000" dirty="0"/>
              <a:t>Different algorithms devised to solve the same problem often differ dramatically in their efficiency</a:t>
            </a:r>
          </a:p>
          <a:p>
            <a:endParaRPr lang="en-US" sz="2000" dirty="0"/>
          </a:p>
          <a:p>
            <a:r>
              <a:rPr lang="en-US" sz="2000" dirty="0"/>
              <a:t>Complexity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determines the amount of (time and space) resources required to execute an algorithm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Goal: finding the “best” solution among a group of candidates 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93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100406</TotalTime>
  <Words>2273</Words>
  <Application>Microsoft Office PowerPoint</Application>
  <PresentationFormat>全屏显示(16:9)</PresentationFormat>
  <Paragraphs>357</Paragraphs>
  <Slides>51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Eurostile LT Std</vt:lpstr>
      <vt:lpstr>微软雅黑</vt:lpstr>
      <vt:lpstr>ＭＳ Ｐゴシック</vt:lpstr>
      <vt:lpstr>宋体</vt:lpstr>
      <vt:lpstr>幼圆</vt:lpstr>
      <vt:lpstr>Arial</vt:lpstr>
      <vt:lpstr>Calibri</vt:lpstr>
      <vt:lpstr>Cambria Math</vt:lpstr>
      <vt:lpstr>Wingdings</vt:lpstr>
      <vt:lpstr>Office Theme</vt:lpstr>
      <vt:lpstr>Algorithms and Complexities Introduction</vt:lpstr>
      <vt:lpstr>Course</vt:lpstr>
      <vt:lpstr>教材</vt:lpstr>
      <vt:lpstr>学习算法的意义</vt:lpstr>
      <vt:lpstr>本课程学习的目标</vt:lpstr>
      <vt:lpstr>Algorithm: definition</vt:lpstr>
      <vt:lpstr>Example: shortest path</vt:lpstr>
      <vt:lpstr>Correctness</vt:lpstr>
      <vt:lpstr>Efficiency</vt:lpstr>
      <vt:lpstr>Goal</vt:lpstr>
      <vt:lpstr>Sequential algorithms</vt:lpstr>
      <vt:lpstr>Part I: sequential algorithms</vt:lpstr>
      <vt:lpstr>Distributed Algorithms</vt:lpstr>
      <vt:lpstr>The simplest form of distributed systems</vt:lpstr>
      <vt:lpstr>Another scenario</vt:lpstr>
      <vt:lpstr>One more scenario</vt:lpstr>
      <vt:lpstr>Lamport's Turing lecture</vt:lpstr>
      <vt:lpstr>Part II: distributed algorithms </vt:lpstr>
      <vt:lpstr>数据结构与算法</vt:lpstr>
      <vt:lpstr>例子：信息查询</vt:lpstr>
      <vt:lpstr>算法能解决所有问题吗</vt:lpstr>
      <vt:lpstr>算法及其复杂度研究重要吗</vt:lpstr>
      <vt:lpstr>Example: sorting</vt:lpstr>
      <vt:lpstr>Insertion sort</vt:lpstr>
      <vt:lpstr>Insertion sort pseudocode </vt:lpstr>
      <vt:lpstr>Correctness</vt:lpstr>
      <vt:lpstr>Insertion sort：efficiency</vt:lpstr>
      <vt:lpstr>Computation model</vt:lpstr>
      <vt:lpstr>Running time</vt:lpstr>
      <vt:lpstr>Example：Insertion sort</vt:lpstr>
      <vt:lpstr>Insertion sort best-case running time</vt:lpstr>
      <vt:lpstr>Insertion sort worst-case running time</vt:lpstr>
      <vt:lpstr>Insertion sort worst-case running time</vt:lpstr>
      <vt:lpstr>Worst-case and average-case analysis</vt:lpstr>
      <vt:lpstr>Order of growth (增长量级)</vt:lpstr>
      <vt:lpstr>Order of growth</vt:lpstr>
      <vt:lpstr>Divide-and-conquer</vt:lpstr>
      <vt:lpstr>Merge sort: general idea</vt:lpstr>
      <vt:lpstr>Merge sort - 1</vt:lpstr>
      <vt:lpstr>Merge sort - 2</vt:lpstr>
      <vt:lpstr>Merge sort - 3</vt:lpstr>
      <vt:lpstr>Merge sort: example </vt:lpstr>
      <vt:lpstr>Merge sort: efficiency</vt:lpstr>
      <vt:lpstr>Recurrence tree</vt:lpstr>
      <vt:lpstr>Notations: upper bound</vt:lpstr>
      <vt:lpstr>O-notation definition</vt:lpstr>
      <vt:lpstr>Notations: lower bound</vt:lpstr>
      <vt:lpstr>Ω-notation definition</vt:lpstr>
      <vt:lpstr>Notations: tight bound</vt:lpstr>
      <vt:lpstr>Θ-notation definition</vt:lpstr>
      <vt:lpstr>Important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milane</cp:lastModifiedBy>
  <cp:revision>2097</cp:revision>
  <cp:lastPrinted>2015-09-20T23:02:57Z</cp:lastPrinted>
  <dcterms:created xsi:type="dcterms:W3CDTF">2010-10-17T19:58:05Z</dcterms:created>
  <dcterms:modified xsi:type="dcterms:W3CDTF">2023-09-14T05:30:34Z</dcterms:modified>
</cp:coreProperties>
</file>