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664" r:id="rId2"/>
    <p:sldId id="1759" r:id="rId3"/>
    <p:sldId id="1760" r:id="rId4"/>
    <p:sldId id="1763" r:id="rId5"/>
    <p:sldId id="1761" r:id="rId6"/>
    <p:sldId id="1762" r:id="rId7"/>
    <p:sldId id="1767" r:id="rId8"/>
    <p:sldId id="1777" r:id="rId9"/>
    <p:sldId id="1764" r:id="rId10"/>
    <p:sldId id="1766" r:id="rId11"/>
    <p:sldId id="1794" r:id="rId12"/>
    <p:sldId id="1728" r:id="rId13"/>
    <p:sldId id="1768" r:id="rId14"/>
    <p:sldId id="1769" r:id="rId15"/>
    <p:sldId id="1770" r:id="rId16"/>
    <p:sldId id="1779" r:id="rId17"/>
    <p:sldId id="1780" r:id="rId18"/>
    <p:sldId id="1781" r:id="rId19"/>
    <p:sldId id="1784" r:id="rId20"/>
    <p:sldId id="1785" r:id="rId21"/>
    <p:sldId id="1786" r:id="rId22"/>
    <p:sldId id="1791" r:id="rId23"/>
    <p:sldId id="1771" r:id="rId24"/>
    <p:sldId id="1773" r:id="rId25"/>
    <p:sldId id="1796" r:id="rId26"/>
    <p:sldId id="1774" r:id="rId27"/>
    <p:sldId id="1797" r:id="rId28"/>
    <p:sldId id="1775" r:id="rId29"/>
    <p:sldId id="1795" r:id="rId30"/>
    <p:sldId id="1790" r:id="rId31"/>
    <p:sldId id="1792" r:id="rId32"/>
    <p:sldId id="1793" r:id="rId33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8" autoAdjust="0"/>
    <p:restoredTop sz="87186" autoAdjust="0"/>
  </p:normalViewPr>
  <p:slideViewPr>
    <p:cSldViewPr snapToGrid="0">
      <p:cViewPr>
        <p:scale>
          <a:sx n="125" d="100"/>
          <a:sy n="125" d="100"/>
        </p:scale>
        <p:origin x="2508" y="10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Divide and Conquer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86735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Recurrence tree: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86735"/>
                <a:ext cx="6368310" cy="452135"/>
              </a:xfrm>
              <a:blipFill>
                <a:blip r:embed="rId2"/>
                <a:stretch>
                  <a:fillRect l="-1435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291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 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291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AA210F5-97BE-43E9-8EA8-A0CB7ECF0F46}"/>
              </a:ext>
            </a:extLst>
          </p:cNvPr>
          <p:cNvSpPr txBox="1"/>
          <p:nvPr/>
        </p:nvSpPr>
        <p:spPr>
          <a:xfrm>
            <a:off x="2713912" y="3530600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568E9-165F-4F8E-ACD1-ED697287A548}"/>
              </a:ext>
            </a:extLst>
          </p:cNvPr>
          <p:cNvSpPr txBox="1"/>
          <p:nvPr/>
        </p:nvSpPr>
        <p:spPr>
          <a:xfrm>
            <a:off x="3174238" y="3532134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7B9A4-6487-4FFD-BB9F-0042AA764EAE}"/>
              </a:ext>
            </a:extLst>
          </p:cNvPr>
          <p:cNvSpPr txBox="1"/>
          <p:nvPr/>
        </p:nvSpPr>
        <p:spPr>
          <a:xfrm>
            <a:off x="3680892" y="354165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E72D-96FF-4CFC-A8D2-1D078B9DAA9B}"/>
              </a:ext>
            </a:extLst>
          </p:cNvPr>
          <p:cNvSpPr txBox="1"/>
          <p:nvPr/>
        </p:nvSpPr>
        <p:spPr>
          <a:xfrm>
            <a:off x="4135874" y="3530600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E5526-904E-46B4-8506-C89B810FB434}"/>
              </a:ext>
            </a:extLst>
          </p:cNvPr>
          <p:cNvSpPr txBox="1"/>
          <p:nvPr/>
        </p:nvSpPr>
        <p:spPr>
          <a:xfrm>
            <a:off x="4638826" y="353059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48F5-D611-4A56-9BA0-56EC5CC8167C}"/>
              </a:ext>
            </a:extLst>
          </p:cNvPr>
          <p:cNvSpPr txBox="1"/>
          <p:nvPr/>
        </p:nvSpPr>
        <p:spPr>
          <a:xfrm>
            <a:off x="5118928" y="353059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63F6F-63B9-477D-BC54-D185DF5DE5AB}"/>
              </a:ext>
            </a:extLst>
          </p:cNvPr>
          <p:cNvSpPr txBox="1"/>
          <p:nvPr/>
        </p:nvSpPr>
        <p:spPr>
          <a:xfrm>
            <a:off x="5573910" y="353059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F43DE-7A79-4F6E-AFBD-9800C9C2571A}"/>
              </a:ext>
            </a:extLst>
          </p:cNvPr>
          <p:cNvSpPr txBox="1"/>
          <p:nvPr/>
        </p:nvSpPr>
        <p:spPr>
          <a:xfrm>
            <a:off x="6060788" y="3526146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4D272E-AC9F-4AD7-8A6B-31A3B35113BB}"/>
              </a:ext>
            </a:extLst>
          </p:cNvPr>
          <p:cNvSpPr/>
          <p:nvPr/>
        </p:nvSpPr>
        <p:spPr>
          <a:xfrm>
            <a:off x="2124074" y="839734"/>
            <a:ext cx="236577" cy="268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/>
              <p:nvPr/>
            </p:nvSpPr>
            <p:spPr>
              <a:xfrm>
                <a:off x="1380001" y="1985112"/>
                <a:ext cx="7816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01" y="1985112"/>
                <a:ext cx="78162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/>
              <p:nvPr/>
            </p:nvSpPr>
            <p:spPr>
              <a:xfrm>
                <a:off x="7636224" y="712913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4" y="712913"/>
                <a:ext cx="63902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/>
              <p:nvPr/>
            </p:nvSpPr>
            <p:spPr>
              <a:xfrm>
                <a:off x="7636223" y="1411169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3" y="1411169"/>
                <a:ext cx="63902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/>
              <p:nvPr/>
            </p:nvSpPr>
            <p:spPr>
              <a:xfrm>
                <a:off x="7636222" y="2273000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2" y="2273000"/>
                <a:ext cx="639021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/>
              <p:nvPr/>
            </p:nvSpPr>
            <p:spPr>
              <a:xfrm>
                <a:off x="7636222" y="3646374"/>
                <a:ext cx="633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2" y="3646374"/>
                <a:ext cx="633058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BD391C-2BB1-4E84-987C-1A347F5E2696}"/>
                  </a:ext>
                </a:extLst>
              </p:cNvPr>
              <p:cNvSpPr/>
              <p:nvPr/>
            </p:nvSpPr>
            <p:spPr>
              <a:xfrm>
                <a:off x="2776724" y="4531343"/>
                <a:ext cx="32362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BD391C-2BB1-4E84-987C-1A347F5E2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24" y="4531343"/>
                <a:ext cx="3236271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869BD-A8C3-4F1E-879D-008241F0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741A38-9F3C-45BD-A14D-6157BA3AB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Guess the form of the solution using symbolic constants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 mathematical induction to show that the solution works, and find the constants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Let’s try merge sort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Guess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741A38-9F3C-45BD-A14D-6157BA3AB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8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-notation definition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FFA30C-3A85-4D62-9CBE-0DF6D0FD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79" y="1970637"/>
            <a:ext cx="2763441" cy="2912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F53638D-CC31-4622-BA04-A9885F0A9333}"/>
                  </a:ext>
                </a:extLst>
              </p:cNvPr>
              <p:cNvSpPr/>
              <p:nvPr/>
            </p:nvSpPr>
            <p:spPr>
              <a:xfrm>
                <a:off x="4208273" y="3072438"/>
                <a:ext cx="403976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</a:rPr>
                  <a:t>Merge sort: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F53638D-CC31-4622-BA04-A9885F0A9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273" y="3072438"/>
                <a:ext cx="4039760" cy="830997"/>
              </a:xfrm>
              <a:prstGeom prst="rect">
                <a:avLst/>
              </a:prstGeom>
              <a:blipFill>
                <a:blip r:embed="rId5"/>
                <a:stretch>
                  <a:fillRect l="-302" t="-58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2846B-7783-4C43-8953-463346B0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r>
              <a:rPr lang="en-US" dirty="0"/>
              <a:t>The substitution method: Merge sort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169B4B7-DB08-4D38-BD09-013E872D6425}"/>
              </a:ext>
            </a:extLst>
          </p:cNvPr>
          <p:cNvCxnSpPr>
            <a:cxnSpLocks/>
          </p:cNvCxnSpPr>
          <p:nvPr/>
        </p:nvCxnSpPr>
        <p:spPr>
          <a:xfrm>
            <a:off x="200661" y="1766732"/>
            <a:ext cx="8515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CE5A0A-75E3-4EFE-8881-C6A42B819756}"/>
                  </a:ext>
                </a:extLst>
              </p:cNvPr>
              <p:cNvSpPr txBox="1"/>
              <p:nvPr/>
            </p:nvSpPr>
            <p:spPr>
              <a:xfrm>
                <a:off x="834466" y="1826135"/>
                <a:ext cx="1375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CE5A0A-75E3-4EFE-8881-C6A42B819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6" y="1826135"/>
                <a:ext cx="1375334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B720AB-90D3-46F3-B11D-7E80ED3A472D}"/>
              </a:ext>
            </a:extLst>
          </p:cNvPr>
          <p:cNvCxnSpPr/>
          <p:nvPr/>
        </p:nvCxnSpPr>
        <p:spPr>
          <a:xfrm>
            <a:off x="1556496" y="1556525"/>
            <a:ext cx="0" cy="331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F613928-0F2B-41EC-8B33-79D7826C0BE6}"/>
              </a:ext>
            </a:extLst>
          </p:cNvPr>
          <p:cNvCxnSpPr/>
          <p:nvPr/>
        </p:nvCxnSpPr>
        <p:spPr>
          <a:xfrm>
            <a:off x="3458869" y="1553897"/>
            <a:ext cx="0" cy="331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DE19FB-C440-461E-B60C-CA271102FB5F}"/>
                  </a:ext>
                </a:extLst>
              </p:cNvPr>
              <p:cNvSpPr txBox="1"/>
              <p:nvPr/>
            </p:nvSpPr>
            <p:spPr>
              <a:xfrm>
                <a:off x="2947071" y="1826135"/>
                <a:ext cx="10991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DE19FB-C440-461E-B60C-CA271102F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71" y="1826135"/>
                <a:ext cx="109915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BBA44AA9-FD4A-4665-AF82-E1EE4B44FC0D}"/>
              </a:ext>
            </a:extLst>
          </p:cNvPr>
          <p:cNvSpPr/>
          <p:nvPr/>
        </p:nvSpPr>
        <p:spPr>
          <a:xfrm rot="5400000">
            <a:off x="2354108" y="299478"/>
            <a:ext cx="246187" cy="19023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DF89BB-1B98-4AD2-BC93-580A55E03FF2}"/>
              </a:ext>
            </a:extLst>
          </p:cNvPr>
          <p:cNvSpPr/>
          <p:nvPr/>
        </p:nvSpPr>
        <p:spPr>
          <a:xfrm>
            <a:off x="1801375" y="75823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496DDF-BF20-4D19-AF4C-7E4E7DE83424}"/>
                  </a:ext>
                </a:extLst>
              </p:cNvPr>
              <p:cNvSpPr txBox="1"/>
              <p:nvPr/>
            </p:nvSpPr>
            <p:spPr>
              <a:xfrm>
                <a:off x="4728200" y="2103264"/>
                <a:ext cx="4320550" cy="2922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latin typeface="+mn-lt"/>
                </a:endParaRPr>
              </a:p>
              <a:p>
                <a:r>
                  <a:rPr lang="en-US" sz="2000" dirty="0">
                    <a:latin typeface="+mn-lt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latin typeface="+mn-lt"/>
                </a:endParaRPr>
              </a:p>
              <a:p>
                <a:r>
                  <a:rPr lang="en-US" sz="2000" dirty="0">
                    <a:latin typeface="+mn-lt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latin typeface="+mn-lt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496DDF-BF20-4D19-AF4C-7E4E7DE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00" y="2103264"/>
                <a:ext cx="4320550" cy="2922660"/>
              </a:xfrm>
              <a:prstGeom prst="rect">
                <a:avLst/>
              </a:prstGeom>
              <a:blipFill>
                <a:blip r:embed="rId4"/>
                <a:stretch>
                  <a:fillRect t="-1044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6180AF2A-67D0-4B19-A793-D269AF78235E}"/>
              </a:ext>
            </a:extLst>
          </p:cNvPr>
          <p:cNvSpPr/>
          <p:nvPr/>
        </p:nvSpPr>
        <p:spPr>
          <a:xfrm rot="5400000">
            <a:off x="5730029" y="-1120338"/>
            <a:ext cx="246187" cy="47275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83D115-6EE6-413D-9133-4CB4B4C47384}"/>
              </a:ext>
            </a:extLst>
          </p:cNvPr>
          <p:cNvSpPr/>
          <p:nvPr/>
        </p:nvSpPr>
        <p:spPr>
          <a:xfrm>
            <a:off x="5029819" y="751013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inductive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832568-8BB6-4439-B8D4-6BCA75CCFFF0}"/>
                  </a:ext>
                </a:extLst>
              </p:cNvPr>
              <p:cNvSpPr/>
              <p:nvPr/>
            </p:nvSpPr>
            <p:spPr>
              <a:xfrm>
                <a:off x="787252" y="2286621"/>
                <a:ext cx="3258969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/>
                  <a:t> are constant</a:t>
                </a:r>
              </a:p>
              <a:p>
                <a:pPr algn="ctr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832568-8BB6-4439-B8D4-6BCA75CCF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" y="2286621"/>
                <a:ext cx="3258969" cy="1631216"/>
              </a:xfrm>
              <a:prstGeom prst="rect">
                <a:avLst/>
              </a:prstGeom>
              <a:blipFill>
                <a:blip r:embed="rId5"/>
                <a:stretch>
                  <a:fillRect t="-1493" r="-1308" b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A5FC511-3ADE-4DA5-80DF-427E27951B57}"/>
                  </a:ext>
                </a:extLst>
              </p:cNvPr>
              <p:cNvSpPr/>
              <p:nvPr/>
            </p:nvSpPr>
            <p:spPr>
              <a:xfrm>
                <a:off x="309398" y="4031318"/>
                <a:ext cx="43356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Actually, </a:t>
                </a:r>
              </a:p>
              <a:p>
                <a:pPr algn="ctr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A5FC511-3ADE-4DA5-80DF-427E2795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8" y="4031318"/>
                <a:ext cx="4335610" cy="707886"/>
              </a:xfrm>
              <a:prstGeom prst="rect">
                <a:avLst/>
              </a:prstGeom>
              <a:blipFill>
                <a:blip r:embed="rId6"/>
                <a:stretch>
                  <a:fillRect l="-1125" t="-3448" r="-14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53A677-489D-4EAD-93BE-72A49A26054D}"/>
                  </a:ext>
                </a:extLst>
              </p:cNvPr>
              <p:cNvSpPr/>
              <p:nvPr/>
            </p:nvSpPr>
            <p:spPr>
              <a:xfrm>
                <a:off x="7340600" y="1852494"/>
                <a:ext cx="1708150" cy="64633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Because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53A677-489D-4EAD-93BE-72A49A26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00" y="1852494"/>
                <a:ext cx="1708150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8F657A4C-E4D6-4C18-B5AA-52DF5C6A3D9E}"/>
              </a:ext>
            </a:extLst>
          </p:cNvPr>
          <p:cNvSpPr/>
          <p:nvPr/>
        </p:nvSpPr>
        <p:spPr>
          <a:xfrm rot="7868177">
            <a:off x="7402051" y="2632489"/>
            <a:ext cx="699731" cy="2488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21AE8-9409-4E1D-8EB6-82681FA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pitfalls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E15C63-9FDD-4EDB-9E6F-14311153E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9504"/>
                <a:ext cx="8629649" cy="3818430"/>
              </a:xfrm>
            </p:spPr>
            <p:txBody>
              <a:bodyPr/>
              <a:lstStyle/>
              <a:p>
                <a:r>
                  <a:rPr lang="en-US" dirty="0"/>
                  <a:t>We must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E.g., if we intend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we must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prove it by induction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E15C63-9FDD-4EDB-9E6F-14311153E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9504"/>
                <a:ext cx="8629649" cy="3818430"/>
              </a:xfrm>
              <a:blipFill>
                <a:blip r:embed="rId2"/>
                <a:stretch>
                  <a:fillRect l="-918" t="-1757" r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9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86BD-8B35-4ED6-A101-8B9066BB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recursion-tree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E1C8B3-77CF-4516-AE67-1FA4ECE0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E1C8B3-77CF-4516-AE67-1FA4ECE0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49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7663" y="65917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Recurrence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7663" y="65917"/>
                <a:ext cx="6368310" cy="452135"/>
              </a:xfrm>
              <a:blipFill>
                <a:blip r:embed="rId2"/>
                <a:stretch>
                  <a:fillRect l="-1435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63" y="77006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63" y="77006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AA210F5-97BE-43E9-8EA8-A0CB7ECF0F46}"/>
              </a:ext>
            </a:extLst>
          </p:cNvPr>
          <p:cNvSpPr txBox="1"/>
          <p:nvPr/>
        </p:nvSpPr>
        <p:spPr>
          <a:xfrm>
            <a:off x="2593495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568E9-165F-4F8E-ACD1-ED697287A548}"/>
              </a:ext>
            </a:extLst>
          </p:cNvPr>
          <p:cNvSpPr txBox="1"/>
          <p:nvPr/>
        </p:nvSpPr>
        <p:spPr>
          <a:xfrm>
            <a:off x="3112890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7B9A4-6487-4FFD-BB9F-0042AA764EAE}"/>
              </a:ext>
            </a:extLst>
          </p:cNvPr>
          <p:cNvSpPr txBox="1"/>
          <p:nvPr/>
        </p:nvSpPr>
        <p:spPr>
          <a:xfrm>
            <a:off x="3567872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E72D-96FF-4CFC-A8D2-1D078B9DAA9B}"/>
              </a:ext>
            </a:extLst>
          </p:cNvPr>
          <p:cNvSpPr txBox="1"/>
          <p:nvPr/>
        </p:nvSpPr>
        <p:spPr>
          <a:xfrm>
            <a:off x="4044711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E5526-904E-46B4-8506-C89B810FB434}"/>
              </a:ext>
            </a:extLst>
          </p:cNvPr>
          <p:cNvSpPr txBox="1"/>
          <p:nvPr/>
        </p:nvSpPr>
        <p:spPr>
          <a:xfrm>
            <a:off x="4537154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48F5-D611-4A56-9BA0-56EC5CC8167C}"/>
              </a:ext>
            </a:extLst>
          </p:cNvPr>
          <p:cNvSpPr txBox="1"/>
          <p:nvPr/>
        </p:nvSpPr>
        <p:spPr>
          <a:xfrm>
            <a:off x="4992136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63F6F-63B9-477D-BC54-D185DF5DE5AB}"/>
              </a:ext>
            </a:extLst>
          </p:cNvPr>
          <p:cNvSpPr txBox="1"/>
          <p:nvPr/>
        </p:nvSpPr>
        <p:spPr>
          <a:xfrm>
            <a:off x="5454820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F43DE-7A79-4F6E-AFBD-9800C9C2571A}"/>
              </a:ext>
            </a:extLst>
          </p:cNvPr>
          <p:cNvSpPr txBox="1"/>
          <p:nvPr/>
        </p:nvSpPr>
        <p:spPr>
          <a:xfrm>
            <a:off x="5927504" y="3696491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4D272E-AC9F-4AD7-8A6B-31A3B35113BB}"/>
              </a:ext>
            </a:extLst>
          </p:cNvPr>
          <p:cNvSpPr/>
          <p:nvPr/>
        </p:nvSpPr>
        <p:spPr>
          <a:xfrm>
            <a:off x="2014537" y="89688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/>
              <p:nvPr/>
            </p:nvSpPr>
            <p:spPr>
              <a:xfrm>
                <a:off x="1103262" y="2079113"/>
                <a:ext cx="911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62" y="2079113"/>
                <a:ext cx="91127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/>
              <p:nvPr/>
            </p:nvSpPr>
            <p:spPr>
              <a:xfrm>
                <a:off x="7526687" y="770063"/>
                <a:ext cx="758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87" y="770063"/>
                <a:ext cx="758669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/>
              <p:nvPr/>
            </p:nvSpPr>
            <p:spPr>
              <a:xfrm>
                <a:off x="7526684" y="1477652"/>
                <a:ext cx="108677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84" y="1477652"/>
                <a:ext cx="1086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/>
              <p:nvPr/>
            </p:nvSpPr>
            <p:spPr>
              <a:xfrm>
                <a:off x="7421089" y="2294991"/>
                <a:ext cx="1375248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89" y="2294991"/>
                <a:ext cx="1375248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/>
              <p:nvPr/>
            </p:nvSpPr>
            <p:spPr>
              <a:xfrm>
                <a:off x="6562972" y="3769112"/>
                <a:ext cx="2581028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72" y="3769112"/>
                <a:ext cx="2581028" cy="413896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2258CBFE-6411-48A3-BA77-F64AABB0BE09}"/>
              </a:ext>
            </a:extLst>
          </p:cNvPr>
          <p:cNvSpPr/>
          <p:nvPr/>
        </p:nvSpPr>
        <p:spPr>
          <a:xfrm rot="16200000">
            <a:off x="4350175" y="2680738"/>
            <a:ext cx="215055" cy="36004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F6250F-4AAF-4A6C-916D-F3C4071AA1F0}"/>
                  </a:ext>
                </a:extLst>
              </p:cNvPr>
              <p:cNvSpPr/>
              <p:nvPr/>
            </p:nvSpPr>
            <p:spPr>
              <a:xfrm>
                <a:off x="3991247" y="4588491"/>
                <a:ext cx="23292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F6250F-4AAF-4A6C-916D-F3C4071AA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247" y="4588491"/>
                <a:ext cx="2329227" cy="478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1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9ABD1-E117-4350-976B-B322D737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7F0E0FB-D8B3-4C32-9D41-382E9F51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8140305" cy="1903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7F0E0FB-D8B3-4C32-9D41-382E9F51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8140305" cy="1903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D8538F-B6C9-4AFB-AE2D-87366BE6539A}"/>
                  </a:ext>
                </a:extLst>
              </p:cNvPr>
              <p:cNvSpPr/>
              <p:nvPr/>
            </p:nvSpPr>
            <p:spPr>
              <a:xfrm>
                <a:off x="901063" y="3344522"/>
                <a:ext cx="5081712" cy="1148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D8538F-B6C9-4AFB-AE2D-87366BE65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3" y="3344522"/>
                <a:ext cx="5081712" cy="1148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1178" y="32703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Recurrence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1178" y="32703"/>
                <a:ext cx="6368310" cy="452135"/>
              </a:xfrm>
              <a:blipFill>
                <a:blip r:embed="rId2"/>
                <a:stretch>
                  <a:fillRect l="-1435" b="-5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63" y="77006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63" y="77006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AA210F5-97BE-43E9-8EA8-A0CB7ECF0F46}"/>
              </a:ext>
            </a:extLst>
          </p:cNvPr>
          <p:cNvSpPr txBox="1"/>
          <p:nvPr/>
        </p:nvSpPr>
        <p:spPr>
          <a:xfrm>
            <a:off x="2593495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568E9-165F-4F8E-ACD1-ED697287A548}"/>
              </a:ext>
            </a:extLst>
          </p:cNvPr>
          <p:cNvSpPr txBox="1"/>
          <p:nvPr/>
        </p:nvSpPr>
        <p:spPr>
          <a:xfrm>
            <a:off x="3112890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7B9A4-6487-4FFD-BB9F-0042AA764EAE}"/>
              </a:ext>
            </a:extLst>
          </p:cNvPr>
          <p:cNvSpPr txBox="1"/>
          <p:nvPr/>
        </p:nvSpPr>
        <p:spPr>
          <a:xfrm>
            <a:off x="3567872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E72D-96FF-4CFC-A8D2-1D078B9DAA9B}"/>
              </a:ext>
            </a:extLst>
          </p:cNvPr>
          <p:cNvSpPr txBox="1"/>
          <p:nvPr/>
        </p:nvSpPr>
        <p:spPr>
          <a:xfrm>
            <a:off x="4044711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E5526-904E-46B4-8506-C89B810FB434}"/>
              </a:ext>
            </a:extLst>
          </p:cNvPr>
          <p:cNvSpPr txBox="1"/>
          <p:nvPr/>
        </p:nvSpPr>
        <p:spPr>
          <a:xfrm>
            <a:off x="4537154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48F5-D611-4A56-9BA0-56EC5CC8167C}"/>
              </a:ext>
            </a:extLst>
          </p:cNvPr>
          <p:cNvSpPr txBox="1"/>
          <p:nvPr/>
        </p:nvSpPr>
        <p:spPr>
          <a:xfrm>
            <a:off x="4992136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63F6F-63B9-477D-BC54-D185DF5DE5AB}"/>
              </a:ext>
            </a:extLst>
          </p:cNvPr>
          <p:cNvSpPr txBox="1"/>
          <p:nvPr/>
        </p:nvSpPr>
        <p:spPr>
          <a:xfrm>
            <a:off x="5454820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F43DE-7A79-4F6E-AFBD-9800C9C2571A}"/>
              </a:ext>
            </a:extLst>
          </p:cNvPr>
          <p:cNvSpPr txBox="1"/>
          <p:nvPr/>
        </p:nvSpPr>
        <p:spPr>
          <a:xfrm>
            <a:off x="5927504" y="3696491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4D272E-AC9F-4AD7-8A6B-31A3B35113BB}"/>
              </a:ext>
            </a:extLst>
          </p:cNvPr>
          <p:cNvSpPr/>
          <p:nvPr/>
        </p:nvSpPr>
        <p:spPr>
          <a:xfrm>
            <a:off x="2014537" y="89688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/>
              <p:nvPr/>
            </p:nvSpPr>
            <p:spPr>
              <a:xfrm>
                <a:off x="1103262" y="2079113"/>
                <a:ext cx="911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62" y="2079113"/>
                <a:ext cx="91127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/>
              <p:nvPr/>
            </p:nvSpPr>
            <p:spPr>
              <a:xfrm>
                <a:off x="7526687" y="770063"/>
                <a:ext cx="758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87" y="770063"/>
                <a:ext cx="758669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/>
              <p:nvPr/>
            </p:nvSpPr>
            <p:spPr>
              <a:xfrm>
                <a:off x="7526684" y="1477652"/>
                <a:ext cx="108677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84" y="1477652"/>
                <a:ext cx="1086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/>
              <p:nvPr/>
            </p:nvSpPr>
            <p:spPr>
              <a:xfrm>
                <a:off x="7421089" y="2294991"/>
                <a:ext cx="1375248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89" y="2294991"/>
                <a:ext cx="1375248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/>
              <p:nvPr/>
            </p:nvSpPr>
            <p:spPr>
              <a:xfrm>
                <a:off x="6562972" y="3769112"/>
                <a:ext cx="2581028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72" y="3769112"/>
                <a:ext cx="2581028" cy="413896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2258CBFE-6411-48A3-BA77-F64AABB0BE09}"/>
              </a:ext>
            </a:extLst>
          </p:cNvPr>
          <p:cNvSpPr/>
          <p:nvPr/>
        </p:nvSpPr>
        <p:spPr>
          <a:xfrm rot="16200000">
            <a:off x="4350175" y="2680738"/>
            <a:ext cx="215055" cy="36004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F6250F-4AAF-4A6C-916D-F3C4071AA1F0}"/>
                  </a:ext>
                </a:extLst>
              </p:cNvPr>
              <p:cNvSpPr/>
              <p:nvPr/>
            </p:nvSpPr>
            <p:spPr>
              <a:xfrm>
                <a:off x="3991247" y="4588491"/>
                <a:ext cx="23292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F6250F-4AAF-4A6C-916D-F3C4071AA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247" y="4588491"/>
                <a:ext cx="2329227" cy="478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3AAA32F4-338C-44D9-A732-005A45A334F1}"/>
              </a:ext>
            </a:extLst>
          </p:cNvPr>
          <p:cNvSpPr/>
          <p:nvPr/>
        </p:nvSpPr>
        <p:spPr>
          <a:xfrm>
            <a:off x="3743706" y="645948"/>
            <a:ext cx="1427991" cy="67056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2FBC8-CA10-452C-92B8-CDC0C0A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D12635-29D8-4783-BD48-D13768E2C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D12635-29D8-4783-BD48-D13768E2C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5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C37D-50FC-4A21-8A14-30D3204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0A6D1-2F1D-43E1-9618-146190E0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949504"/>
            <a:ext cx="8690731" cy="3818430"/>
          </a:xfrm>
        </p:spPr>
        <p:txBody>
          <a:bodyPr/>
          <a:lstStyle/>
          <a:p>
            <a:r>
              <a:rPr lang="en-US" sz="2800" b="1" dirty="0"/>
              <a:t>Divide</a:t>
            </a:r>
            <a:r>
              <a:rPr lang="en-US" dirty="0"/>
              <a:t> the problem into one or more subproblems that are smaller instances of the same problem</a:t>
            </a:r>
          </a:p>
          <a:p>
            <a:endParaRPr lang="en-US" dirty="0"/>
          </a:p>
          <a:p>
            <a:r>
              <a:rPr lang="en-US" sz="2800" b="1" dirty="0"/>
              <a:t>Conquer</a:t>
            </a:r>
            <a:r>
              <a:rPr lang="en-US" dirty="0"/>
              <a:t> the subproblems by solving them recursively</a:t>
            </a:r>
          </a:p>
          <a:p>
            <a:endParaRPr lang="en-US" dirty="0"/>
          </a:p>
          <a:p>
            <a:r>
              <a:rPr lang="en-US" sz="2800" b="1" dirty="0"/>
              <a:t>Combine</a:t>
            </a:r>
            <a:r>
              <a:rPr lang="en-US" dirty="0"/>
              <a:t> the subproblem solutions to form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5080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7A6A4F-6A37-4839-B3C7-782EA8F962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5738" y="111154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Example 2: recurrence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7A6A4F-6A37-4839-B3C7-782EA8F96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5738" y="111154"/>
                <a:ext cx="6368310" cy="452135"/>
              </a:xfrm>
              <a:blipFill>
                <a:blip r:embed="rId2"/>
                <a:stretch>
                  <a:fillRect l="-1435" r="-9091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D23B9C0-38E1-4FC1-8C88-2A719C941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7006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D23B9C0-38E1-4FC1-8C88-2A719C941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7006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9E6CCAD-4DAA-4596-8A6C-8AB64D3C813D}"/>
              </a:ext>
            </a:extLst>
          </p:cNvPr>
          <p:cNvSpPr txBox="1"/>
          <p:nvPr/>
        </p:nvSpPr>
        <p:spPr>
          <a:xfrm>
            <a:off x="2431570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2FDFFC-DDC0-45E3-9004-73A67357205B}"/>
              </a:ext>
            </a:extLst>
          </p:cNvPr>
          <p:cNvSpPr txBox="1"/>
          <p:nvPr/>
        </p:nvSpPr>
        <p:spPr>
          <a:xfrm>
            <a:off x="2950965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E2A17B-1CBD-4CBB-A3CB-FA9AAD5D2A47}"/>
              </a:ext>
            </a:extLst>
          </p:cNvPr>
          <p:cNvSpPr txBox="1"/>
          <p:nvPr/>
        </p:nvSpPr>
        <p:spPr>
          <a:xfrm>
            <a:off x="3405947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B8600-E1D6-42F7-A260-B2475C0F47CE}"/>
              </a:ext>
            </a:extLst>
          </p:cNvPr>
          <p:cNvSpPr txBox="1"/>
          <p:nvPr/>
        </p:nvSpPr>
        <p:spPr>
          <a:xfrm>
            <a:off x="3882786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AB17E-C0CF-48FE-8A6F-46B947E8A715}"/>
              </a:ext>
            </a:extLst>
          </p:cNvPr>
          <p:cNvSpPr txBox="1"/>
          <p:nvPr/>
        </p:nvSpPr>
        <p:spPr>
          <a:xfrm>
            <a:off x="4375229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20667E-CB10-45C8-8AF6-3DBBDBA668C3}"/>
              </a:ext>
            </a:extLst>
          </p:cNvPr>
          <p:cNvSpPr txBox="1"/>
          <p:nvPr/>
        </p:nvSpPr>
        <p:spPr>
          <a:xfrm>
            <a:off x="4830211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369DA-6D0A-406A-BBB8-02D0BF0079E6}"/>
              </a:ext>
            </a:extLst>
          </p:cNvPr>
          <p:cNvSpPr txBox="1"/>
          <p:nvPr/>
        </p:nvSpPr>
        <p:spPr>
          <a:xfrm>
            <a:off x="5292895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4E50F3-72C4-4148-B978-7649E25D4993}"/>
              </a:ext>
            </a:extLst>
          </p:cNvPr>
          <p:cNvSpPr txBox="1"/>
          <p:nvPr/>
        </p:nvSpPr>
        <p:spPr>
          <a:xfrm>
            <a:off x="5765579" y="3696491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B24C12-B4FA-4DCF-8DEC-BAE90B5311FE}"/>
              </a:ext>
            </a:extLst>
          </p:cNvPr>
          <p:cNvSpPr/>
          <p:nvPr/>
        </p:nvSpPr>
        <p:spPr>
          <a:xfrm>
            <a:off x="903287" y="89688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386F97-927E-467F-A592-C84949EE5D17}"/>
                  </a:ext>
                </a:extLst>
              </p:cNvPr>
              <p:cNvSpPr/>
              <p:nvPr/>
            </p:nvSpPr>
            <p:spPr>
              <a:xfrm>
                <a:off x="-7988" y="2079113"/>
                <a:ext cx="911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386F97-927E-467F-A592-C84949EE5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88" y="2079113"/>
                <a:ext cx="91127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7F1662F-E359-4E51-B701-A97DED18C50C}"/>
                  </a:ext>
                </a:extLst>
              </p:cNvPr>
              <p:cNvSpPr/>
              <p:nvPr/>
            </p:nvSpPr>
            <p:spPr>
              <a:xfrm>
                <a:off x="8012462" y="770063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7F1662F-E359-4E51-B701-A97DED18C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62" y="770063"/>
                <a:ext cx="63902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37AA88B-7E26-4173-B51C-14D2296675E0}"/>
                  </a:ext>
                </a:extLst>
              </p:cNvPr>
              <p:cNvSpPr/>
              <p:nvPr/>
            </p:nvSpPr>
            <p:spPr>
              <a:xfrm>
                <a:off x="8012462" y="1398324"/>
                <a:ext cx="854786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37AA88B-7E26-4173-B51C-14D229667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62" y="1398324"/>
                <a:ext cx="85478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C85B05-5398-4FF6-B975-EAFCE7C0F3E6}"/>
                  </a:ext>
                </a:extLst>
              </p:cNvPr>
              <p:cNvSpPr/>
              <p:nvPr/>
            </p:nvSpPr>
            <p:spPr>
              <a:xfrm>
                <a:off x="7719539" y="2279168"/>
                <a:ext cx="129638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C85B05-5398-4FF6-B975-EAFCE7C0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39" y="2279168"/>
                <a:ext cx="1296381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ED8D5A-7E07-493A-B5EC-2F83D9425B44}"/>
                  </a:ext>
                </a:extLst>
              </p:cNvPr>
              <p:cNvSpPr/>
              <p:nvPr/>
            </p:nvSpPr>
            <p:spPr>
              <a:xfrm>
                <a:off x="6464547" y="3769112"/>
                <a:ext cx="2585451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ED8D5A-7E07-493A-B5EC-2F83D9425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47" y="3769112"/>
                <a:ext cx="2585451" cy="773866"/>
              </a:xfrm>
              <a:prstGeom prst="rect">
                <a:avLst/>
              </a:prstGeom>
              <a:blipFill>
                <a:blip r:embed="rId8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34127A8A-AD21-4AEA-8FAF-363AB7028D89}"/>
              </a:ext>
            </a:extLst>
          </p:cNvPr>
          <p:cNvSpPr/>
          <p:nvPr/>
        </p:nvSpPr>
        <p:spPr>
          <a:xfrm rot="16200000">
            <a:off x="4188250" y="2680738"/>
            <a:ext cx="215055" cy="36004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76845-E72F-43B4-A003-690F6F5213AD}"/>
                  </a:ext>
                </a:extLst>
              </p:cNvPr>
              <p:cNvSpPr/>
              <p:nvPr/>
            </p:nvSpPr>
            <p:spPr>
              <a:xfrm>
                <a:off x="3829322" y="4588491"/>
                <a:ext cx="23292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76845-E72F-43B4-A003-690F6F52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22" y="4588491"/>
                <a:ext cx="2329227" cy="478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9ABD1-E117-4350-976B-B322D737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recurrence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7F0E0FB-D8B3-4C32-9D41-382E9F51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4532138" cy="341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7F0E0FB-D8B3-4C32-9D41-382E9F51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4532138" cy="3418372"/>
              </a:xfrm>
              <a:prstGeom prst="rect">
                <a:avLst/>
              </a:prstGeom>
              <a:blipFill>
                <a:blip r:embed="rId2"/>
                <a:stretch>
                  <a:fillRect t="-1607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7A6A4F-6A37-4839-B3C7-782EA8F962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5738" y="91679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Example 2: recurrence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7A6A4F-6A37-4839-B3C7-782EA8F96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5738" y="91679"/>
                <a:ext cx="6368310" cy="452135"/>
              </a:xfrm>
              <a:blipFill>
                <a:blip r:embed="rId2"/>
                <a:stretch>
                  <a:fillRect l="-1435" r="-9091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D23B9C0-38E1-4FC1-8C88-2A719C941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7006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D23B9C0-38E1-4FC1-8C88-2A719C941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7006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9E6CCAD-4DAA-4596-8A6C-8AB64D3C813D}"/>
              </a:ext>
            </a:extLst>
          </p:cNvPr>
          <p:cNvSpPr txBox="1"/>
          <p:nvPr/>
        </p:nvSpPr>
        <p:spPr>
          <a:xfrm>
            <a:off x="2431570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2FDFFC-DDC0-45E3-9004-73A67357205B}"/>
              </a:ext>
            </a:extLst>
          </p:cNvPr>
          <p:cNvSpPr txBox="1"/>
          <p:nvPr/>
        </p:nvSpPr>
        <p:spPr>
          <a:xfrm>
            <a:off x="2950965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E2A17B-1CBD-4CBB-A3CB-FA9AAD5D2A47}"/>
              </a:ext>
            </a:extLst>
          </p:cNvPr>
          <p:cNvSpPr txBox="1"/>
          <p:nvPr/>
        </p:nvSpPr>
        <p:spPr>
          <a:xfrm>
            <a:off x="3405947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B8600-E1D6-42F7-A260-B2475C0F47CE}"/>
              </a:ext>
            </a:extLst>
          </p:cNvPr>
          <p:cNvSpPr txBox="1"/>
          <p:nvPr/>
        </p:nvSpPr>
        <p:spPr>
          <a:xfrm>
            <a:off x="3882786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AB17E-C0CF-48FE-8A6F-46B947E8A715}"/>
              </a:ext>
            </a:extLst>
          </p:cNvPr>
          <p:cNvSpPr txBox="1"/>
          <p:nvPr/>
        </p:nvSpPr>
        <p:spPr>
          <a:xfrm>
            <a:off x="4375229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20667E-CB10-45C8-8AF6-3DBBDBA668C3}"/>
              </a:ext>
            </a:extLst>
          </p:cNvPr>
          <p:cNvSpPr txBox="1"/>
          <p:nvPr/>
        </p:nvSpPr>
        <p:spPr>
          <a:xfrm>
            <a:off x="4830211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369DA-6D0A-406A-BBB8-02D0BF0079E6}"/>
              </a:ext>
            </a:extLst>
          </p:cNvPr>
          <p:cNvSpPr txBox="1"/>
          <p:nvPr/>
        </p:nvSpPr>
        <p:spPr>
          <a:xfrm>
            <a:off x="5292895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4E50F3-72C4-4148-B978-7649E25D4993}"/>
              </a:ext>
            </a:extLst>
          </p:cNvPr>
          <p:cNvSpPr txBox="1"/>
          <p:nvPr/>
        </p:nvSpPr>
        <p:spPr>
          <a:xfrm>
            <a:off x="5765579" y="3696491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B24C12-B4FA-4DCF-8DEC-BAE90B5311FE}"/>
              </a:ext>
            </a:extLst>
          </p:cNvPr>
          <p:cNvSpPr/>
          <p:nvPr/>
        </p:nvSpPr>
        <p:spPr>
          <a:xfrm>
            <a:off x="903287" y="89688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386F97-927E-467F-A592-C84949EE5D17}"/>
                  </a:ext>
                </a:extLst>
              </p:cNvPr>
              <p:cNvSpPr/>
              <p:nvPr/>
            </p:nvSpPr>
            <p:spPr>
              <a:xfrm>
                <a:off x="-7988" y="2079113"/>
                <a:ext cx="911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386F97-927E-467F-A592-C84949EE5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88" y="2079113"/>
                <a:ext cx="91127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7F1662F-E359-4E51-B701-A97DED18C50C}"/>
                  </a:ext>
                </a:extLst>
              </p:cNvPr>
              <p:cNvSpPr/>
              <p:nvPr/>
            </p:nvSpPr>
            <p:spPr>
              <a:xfrm>
                <a:off x="8012462" y="770063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7F1662F-E359-4E51-B701-A97DED18C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62" y="770063"/>
                <a:ext cx="63902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37AA88B-7E26-4173-B51C-14D2296675E0}"/>
                  </a:ext>
                </a:extLst>
              </p:cNvPr>
              <p:cNvSpPr/>
              <p:nvPr/>
            </p:nvSpPr>
            <p:spPr>
              <a:xfrm>
                <a:off x="8012462" y="1398324"/>
                <a:ext cx="854786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37AA88B-7E26-4173-B51C-14D229667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62" y="1398324"/>
                <a:ext cx="85478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C85B05-5398-4FF6-B975-EAFCE7C0F3E6}"/>
                  </a:ext>
                </a:extLst>
              </p:cNvPr>
              <p:cNvSpPr/>
              <p:nvPr/>
            </p:nvSpPr>
            <p:spPr>
              <a:xfrm>
                <a:off x="7719539" y="2279168"/>
                <a:ext cx="129638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C85B05-5398-4FF6-B975-EAFCE7C0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39" y="2279168"/>
                <a:ext cx="1296381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ED8D5A-7E07-493A-B5EC-2F83D9425B44}"/>
                  </a:ext>
                </a:extLst>
              </p:cNvPr>
              <p:cNvSpPr/>
              <p:nvPr/>
            </p:nvSpPr>
            <p:spPr>
              <a:xfrm>
                <a:off x="6464547" y="3769112"/>
                <a:ext cx="2585451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ED8D5A-7E07-493A-B5EC-2F83D9425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47" y="3769112"/>
                <a:ext cx="2585451" cy="773866"/>
              </a:xfrm>
              <a:prstGeom prst="rect">
                <a:avLst/>
              </a:prstGeom>
              <a:blipFill>
                <a:blip r:embed="rId8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34127A8A-AD21-4AEA-8FAF-363AB7028D89}"/>
              </a:ext>
            </a:extLst>
          </p:cNvPr>
          <p:cNvSpPr/>
          <p:nvPr/>
        </p:nvSpPr>
        <p:spPr>
          <a:xfrm rot="16200000">
            <a:off x="4188250" y="2680738"/>
            <a:ext cx="215055" cy="36004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76845-E72F-43B4-A003-690F6F5213AD}"/>
                  </a:ext>
                </a:extLst>
              </p:cNvPr>
              <p:cNvSpPr/>
              <p:nvPr/>
            </p:nvSpPr>
            <p:spPr>
              <a:xfrm>
                <a:off x="3829322" y="4588491"/>
                <a:ext cx="23292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76845-E72F-43B4-A003-690F6F52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22" y="4588491"/>
                <a:ext cx="2329227" cy="478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C71B2E61-1A7D-4B67-99C8-A3D2F819B09F}"/>
              </a:ext>
            </a:extLst>
          </p:cNvPr>
          <p:cNvSpPr/>
          <p:nvPr/>
        </p:nvSpPr>
        <p:spPr>
          <a:xfrm>
            <a:off x="2247628" y="3479799"/>
            <a:ext cx="4120056" cy="11554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86BD-8B35-4ED6-A101-8B9066BB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E1C8B3-77CF-4516-AE67-1FA4ECE0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Solving algorithmic recurrences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driving function</a:t>
                </a:r>
              </a:p>
              <a:p>
                <a:pPr lvl="1"/>
                <a:r>
                  <a:rPr lang="en-US" dirty="0"/>
                  <a:t>the costs for dividing and combining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E1C8B3-77CF-4516-AE67-1FA4ECE0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6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7E15-37A3-4E9F-BB4B-71DA5186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method: Case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A29FC-4B61-4AC0-9667-2AC93FA56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the watershed function (</a:t>
                </a:r>
                <a:r>
                  <a:rPr lang="zh-CN" altLang="en-US" b="1" dirty="0"/>
                  <a:t>分水岭）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altLang="zh-CN" dirty="0"/>
                  <a:t>Case I: t</a:t>
                </a:r>
                <a:r>
                  <a:rPr lang="en-US" dirty="0"/>
                  <a:t>he watershed function grows </a:t>
                </a:r>
                <a:r>
                  <a:rPr lang="en-US" dirty="0" err="1"/>
                  <a:t>polynomially</a:t>
                </a:r>
                <a:r>
                  <a:rPr lang="en-US" dirty="0"/>
                  <a:t> faster than the driving function by a factor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Our example 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A29FC-4B61-4AC0-9667-2AC93FA56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49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7A6A4F-6A37-4839-B3C7-782EA8F962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5738" y="91679"/>
                <a:ext cx="7262339" cy="452135"/>
              </a:xfrm>
            </p:spPr>
            <p:txBody>
              <a:bodyPr/>
              <a:lstStyle/>
              <a:p>
                <a:r>
                  <a:rPr lang="en-US" dirty="0"/>
                  <a:t>Example 2: recurrence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7A6A4F-6A37-4839-B3C7-782EA8F96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5738" y="91679"/>
                <a:ext cx="7262339" cy="452135"/>
              </a:xfrm>
              <a:blipFill>
                <a:blip r:embed="rId2"/>
                <a:stretch>
                  <a:fillRect l="-1258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D23B9C0-38E1-4FC1-8C88-2A719C941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7006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D23B9C0-38E1-4FC1-8C88-2A719C941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7006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9E6CCAD-4DAA-4596-8A6C-8AB64D3C813D}"/>
              </a:ext>
            </a:extLst>
          </p:cNvPr>
          <p:cNvSpPr txBox="1"/>
          <p:nvPr/>
        </p:nvSpPr>
        <p:spPr>
          <a:xfrm>
            <a:off x="2431570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2FDFFC-DDC0-45E3-9004-73A67357205B}"/>
              </a:ext>
            </a:extLst>
          </p:cNvPr>
          <p:cNvSpPr txBox="1"/>
          <p:nvPr/>
        </p:nvSpPr>
        <p:spPr>
          <a:xfrm>
            <a:off x="2950965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E2A17B-1CBD-4CBB-A3CB-FA9AAD5D2A47}"/>
              </a:ext>
            </a:extLst>
          </p:cNvPr>
          <p:cNvSpPr txBox="1"/>
          <p:nvPr/>
        </p:nvSpPr>
        <p:spPr>
          <a:xfrm>
            <a:off x="3405947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B8600-E1D6-42F7-A260-B2475C0F47CE}"/>
              </a:ext>
            </a:extLst>
          </p:cNvPr>
          <p:cNvSpPr txBox="1"/>
          <p:nvPr/>
        </p:nvSpPr>
        <p:spPr>
          <a:xfrm>
            <a:off x="3882786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AB17E-C0CF-48FE-8A6F-46B947E8A715}"/>
              </a:ext>
            </a:extLst>
          </p:cNvPr>
          <p:cNvSpPr txBox="1"/>
          <p:nvPr/>
        </p:nvSpPr>
        <p:spPr>
          <a:xfrm>
            <a:off x="4375229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20667E-CB10-45C8-8AF6-3DBBDBA668C3}"/>
              </a:ext>
            </a:extLst>
          </p:cNvPr>
          <p:cNvSpPr txBox="1"/>
          <p:nvPr/>
        </p:nvSpPr>
        <p:spPr>
          <a:xfrm>
            <a:off x="4830211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369DA-6D0A-406A-BBB8-02D0BF0079E6}"/>
              </a:ext>
            </a:extLst>
          </p:cNvPr>
          <p:cNvSpPr txBox="1"/>
          <p:nvPr/>
        </p:nvSpPr>
        <p:spPr>
          <a:xfrm>
            <a:off x="5292895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4E50F3-72C4-4148-B978-7649E25D4993}"/>
              </a:ext>
            </a:extLst>
          </p:cNvPr>
          <p:cNvSpPr txBox="1"/>
          <p:nvPr/>
        </p:nvSpPr>
        <p:spPr>
          <a:xfrm>
            <a:off x="5765579" y="3696491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B24C12-B4FA-4DCF-8DEC-BAE90B5311FE}"/>
              </a:ext>
            </a:extLst>
          </p:cNvPr>
          <p:cNvSpPr/>
          <p:nvPr/>
        </p:nvSpPr>
        <p:spPr>
          <a:xfrm>
            <a:off x="903287" y="89688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386F97-927E-467F-A592-C84949EE5D17}"/>
                  </a:ext>
                </a:extLst>
              </p:cNvPr>
              <p:cNvSpPr/>
              <p:nvPr/>
            </p:nvSpPr>
            <p:spPr>
              <a:xfrm>
                <a:off x="-7988" y="2079113"/>
                <a:ext cx="911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386F97-927E-467F-A592-C84949EE5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88" y="2079113"/>
                <a:ext cx="91127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7F1662F-E359-4E51-B701-A97DED18C50C}"/>
                  </a:ext>
                </a:extLst>
              </p:cNvPr>
              <p:cNvSpPr/>
              <p:nvPr/>
            </p:nvSpPr>
            <p:spPr>
              <a:xfrm>
                <a:off x="8012462" y="770063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7F1662F-E359-4E51-B701-A97DED18C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62" y="770063"/>
                <a:ext cx="63902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37AA88B-7E26-4173-B51C-14D2296675E0}"/>
                  </a:ext>
                </a:extLst>
              </p:cNvPr>
              <p:cNvSpPr/>
              <p:nvPr/>
            </p:nvSpPr>
            <p:spPr>
              <a:xfrm>
                <a:off x="8012462" y="1398324"/>
                <a:ext cx="854786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37AA88B-7E26-4173-B51C-14D229667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62" y="1398324"/>
                <a:ext cx="85478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C85B05-5398-4FF6-B975-EAFCE7C0F3E6}"/>
                  </a:ext>
                </a:extLst>
              </p:cNvPr>
              <p:cNvSpPr/>
              <p:nvPr/>
            </p:nvSpPr>
            <p:spPr>
              <a:xfrm>
                <a:off x="7719539" y="2279168"/>
                <a:ext cx="129638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C85B05-5398-4FF6-B975-EAFCE7C0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39" y="2279168"/>
                <a:ext cx="1296381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ED8D5A-7E07-493A-B5EC-2F83D9425B44}"/>
                  </a:ext>
                </a:extLst>
              </p:cNvPr>
              <p:cNvSpPr/>
              <p:nvPr/>
            </p:nvSpPr>
            <p:spPr>
              <a:xfrm>
                <a:off x="6464547" y="3769112"/>
                <a:ext cx="2585451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ED8D5A-7E07-493A-B5EC-2F83D9425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47" y="3769112"/>
                <a:ext cx="2585451" cy="773866"/>
              </a:xfrm>
              <a:prstGeom prst="rect">
                <a:avLst/>
              </a:prstGeom>
              <a:blipFill>
                <a:blip r:embed="rId8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34127A8A-AD21-4AEA-8FAF-363AB7028D89}"/>
              </a:ext>
            </a:extLst>
          </p:cNvPr>
          <p:cNvSpPr/>
          <p:nvPr/>
        </p:nvSpPr>
        <p:spPr>
          <a:xfrm rot="16200000">
            <a:off x="4188250" y="2680738"/>
            <a:ext cx="215055" cy="36004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76845-E72F-43B4-A003-690F6F5213AD}"/>
                  </a:ext>
                </a:extLst>
              </p:cNvPr>
              <p:cNvSpPr/>
              <p:nvPr/>
            </p:nvSpPr>
            <p:spPr>
              <a:xfrm>
                <a:off x="3829322" y="4588491"/>
                <a:ext cx="23292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76845-E72F-43B4-A003-690F6F52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22" y="4588491"/>
                <a:ext cx="2329227" cy="478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7A58-D7E4-4280-9679-D626D043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method: Case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C1E19-5F7F-4382-B5A8-9CE12173D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Case II: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driving function grows faster than the watershed function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Merge sort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C1E19-5F7F-4382-B5A8-9CE12173D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0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23366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Recurrence tree: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23366"/>
                <a:ext cx="6368310" cy="452135"/>
              </a:xfrm>
              <a:blipFill>
                <a:blip r:embed="rId2"/>
                <a:stretch>
                  <a:fillRect l="-1435" b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291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/4 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291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AA210F5-97BE-43E9-8EA8-A0CB7ECF0F46}"/>
              </a:ext>
            </a:extLst>
          </p:cNvPr>
          <p:cNvSpPr txBox="1"/>
          <p:nvPr/>
        </p:nvSpPr>
        <p:spPr>
          <a:xfrm>
            <a:off x="2713912" y="3530600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568E9-165F-4F8E-ACD1-ED697287A548}"/>
              </a:ext>
            </a:extLst>
          </p:cNvPr>
          <p:cNvSpPr txBox="1"/>
          <p:nvPr/>
        </p:nvSpPr>
        <p:spPr>
          <a:xfrm>
            <a:off x="3174238" y="3532134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7B9A4-6487-4FFD-BB9F-0042AA764EAE}"/>
              </a:ext>
            </a:extLst>
          </p:cNvPr>
          <p:cNvSpPr txBox="1"/>
          <p:nvPr/>
        </p:nvSpPr>
        <p:spPr>
          <a:xfrm>
            <a:off x="3680892" y="354165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E72D-96FF-4CFC-A8D2-1D078B9DAA9B}"/>
              </a:ext>
            </a:extLst>
          </p:cNvPr>
          <p:cNvSpPr txBox="1"/>
          <p:nvPr/>
        </p:nvSpPr>
        <p:spPr>
          <a:xfrm>
            <a:off x="4135874" y="3530600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E5526-904E-46B4-8506-C89B810FB434}"/>
              </a:ext>
            </a:extLst>
          </p:cNvPr>
          <p:cNvSpPr txBox="1"/>
          <p:nvPr/>
        </p:nvSpPr>
        <p:spPr>
          <a:xfrm>
            <a:off x="4638826" y="353059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48F5-D611-4A56-9BA0-56EC5CC8167C}"/>
              </a:ext>
            </a:extLst>
          </p:cNvPr>
          <p:cNvSpPr txBox="1"/>
          <p:nvPr/>
        </p:nvSpPr>
        <p:spPr>
          <a:xfrm>
            <a:off x="5118928" y="353059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63F6F-63B9-477D-BC54-D185DF5DE5AB}"/>
              </a:ext>
            </a:extLst>
          </p:cNvPr>
          <p:cNvSpPr txBox="1"/>
          <p:nvPr/>
        </p:nvSpPr>
        <p:spPr>
          <a:xfrm>
            <a:off x="5573910" y="3530599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F43DE-7A79-4F6E-AFBD-9800C9C2571A}"/>
              </a:ext>
            </a:extLst>
          </p:cNvPr>
          <p:cNvSpPr txBox="1"/>
          <p:nvPr/>
        </p:nvSpPr>
        <p:spPr>
          <a:xfrm>
            <a:off x="6060788" y="3526146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4D272E-AC9F-4AD7-8A6B-31A3B35113BB}"/>
              </a:ext>
            </a:extLst>
          </p:cNvPr>
          <p:cNvSpPr/>
          <p:nvPr/>
        </p:nvSpPr>
        <p:spPr>
          <a:xfrm>
            <a:off x="2124074" y="839734"/>
            <a:ext cx="236577" cy="268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/>
              <p:nvPr/>
            </p:nvSpPr>
            <p:spPr>
              <a:xfrm>
                <a:off x="1380001" y="1985112"/>
                <a:ext cx="7816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01" y="1985112"/>
                <a:ext cx="78162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/>
              <p:nvPr/>
            </p:nvSpPr>
            <p:spPr>
              <a:xfrm>
                <a:off x="7636224" y="712913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4" y="712913"/>
                <a:ext cx="63902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/>
              <p:nvPr/>
            </p:nvSpPr>
            <p:spPr>
              <a:xfrm>
                <a:off x="7636223" y="1411169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3" y="1411169"/>
                <a:ext cx="63902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/>
              <p:nvPr/>
            </p:nvSpPr>
            <p:spPr>
              <a:xfrm>
                <a:off x="7636222" y="2273000"/>
                <a:ext cx="639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2" y="2273000"/>
                <a:ext cx="639021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/>
              <p:nvPr/>
            </p:nvSpPr>
            <p:spPr>
              <a:xfrm>
                <a:off x="7636222" y="3646374"/>
                <a:ext cx="633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2" y="3646374"/>
                <a:ext cx="633058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BD391C-2BB1-4E84-987C-1A347F5E2696}"/>
                  </a:ext>
                </a:extLst>
              </p:cNvPr>
              <p:cNvSpPr/>
              <p:nvPr/>
            </p:nvSpPr>
            <p:spPr>
              <a:xfrm>
                <a:off x="2776724" y="4531343"/>
                <a:ext cx="32362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BD391C-2BB1-4E84-987C-1A347F5E2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24" y="4531343"/>
                <a:ext cx="3236271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1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99D9E-B024-4918-9FBB-AD0C5354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method: Case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32BD45-960B-4BE9-AD3A-BAD9C3D82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And,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additionally satisfies the regularity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Case III: the driving function grows </a:t>
                </a:r>
                <a:r>
                  <a:rPr lang="en-US" dirty="0" err="1"/>
                  <a:t>polynomially</a:t>
                </a:r>
                <a:r>
                  <a:rPr lang="en-US" dirty="0"/>
                  <a:t> faster than the watershed function by a factor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Our example I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32BD45-960B-4BE9-AD3A-BAD9C3D82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35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26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1178" y="124340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Recurrence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E1FF58A-1C91-441F-8211-0557274BA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1178" y="124340"/>
                <a:ext cx="6368310" cy="452135"/>
              </a:xfrm>
              <a:blipFill>
                <a:blip r:embed="rId2"/>
                <a:stretch>
                  <a:fillRect l="-1435" b="-5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63" y="770063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…		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63" y="770063"/>
                <a:ext cx="8229600" cy="38184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AA210F5-97BE-43E9-8EA8-A0CB7ECF0F46}"/>
              </a:ext>
            </a:extLst>
          </p:cNvPr>
          <p:cNvSpPr txBox="1"/>
          <p:nvPr/>
        </p:nvSpPr>
        <p:spPr>
          <a:xfrm>
            <a:off x="2593495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568E9-165F-4F8E-ACD1-ED697287A548}"/>
              </a:ext>
            </a:extLst>
          </p:cNvPr>
          <p:cNvSpPr txBox="1"/>
          <p:nvPr/>
        </p:nvSpPr>
        <p:spPr>
          <a:xfrm>
            <a:off x="3112890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7B9A4-6487-4FFD-BB9F-0042AA764EAE}"/>
              </a:ext>
            </a:extLst>
          </p:cNvPr>
          <p:cNvSpPr txBox="1"/>
          <p:nvPr/>
        </p:nvSpPr>
        <p:spPr>
          <a:xfrm>
            <a:off x="3567872" y="3706388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E72D-96FF-4CFC-A8D2-1D078B9DAA9B}"/>
              </a:ext>
            </a:extLst>
          </p:cNvPr>
          <p:cNvSpPr txBox="1"/>
          <p:nvPr/>
        </p:nvSpPr>
        <p:spPr>
          <a:xfrm>
            <a:off x="4044711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E5526-904E-46B4-8506-C89B810FB434}"/>
              </a:ext>
            </a:extLst>
          </p:cNvPr>
          <p:cNvSpPr txBox="1"/>
          <p:nvPr/>
        </p:nvSpPr>
        <p:spPr>
          <a:xfrm>
            <a:off x="4537154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48F5-D611-4A56-9BA0-56EC5CC8167C}"/>
              </a:ext>
            </a:extLst>
          </p:cNvPr>
          <p:cNvSpPr txBox="1"/>
          <p:nvPr/>
        </p:nvSpPr>
        <p:spPr>
          <a:xfrm>
            <a:off x="4992136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63F6F-63B9-477D-BC54-D185DF5DE5AB}"/>
              </a:ext>
            </a:extLst>
          </p:cNvPr>
          <p:cNvSpPr txBox="1"/>
          <p:nvPr/>
        </p:nvSpPr>
        <p:spPr>
          <a:xfrm>
            <a:off x="5454820" y="3678183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F43DE-7A79-4F6E-AFBD-9800C9C2571A}"/>
              </a:ext>
            </a:extLst>
          </p:cNvPr>
          <p:cNvSpPr txBox="1"/>
          <p:nvPr/>
        </p:nvSpPr>
        <p:spPr>
          <a:xfrm>
            <a:off x="5927504" y="3696491"/>
            <a:ext cx="492443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4D272E-AC9F-4AD7-8A6B-31A3B35113BB}"/>
              </a:ext>
            </a:extLst>
          </p:cNvPr>
          <p:cNvSpPr/>
          <p:nvPr/>
        </p:nvSpPr>
        <p:spPr>
          <a:xfrm>
            <a:off x="2014537" y="89688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/>
              <p:nvPr/>
            </p:nvSpPr>
            <p:spPr>
              <a:xfrm>
                <a:off x="1103262" y="2079113"/>
                <a:ext cx="911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62" y="2079113"/>
                <a:ext cx="91127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/>
              <p:nvPr/>
            </p:nvSpPr>
            <p:spPr>
              <a:xfrm>
                <a:off x="7526687" y="770063"/>
                <a:ext cx="758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87" y="770063"/>
                <a:ext cx="758669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/>
              <p:nvPr/>
            </p:nvSpPr>
            <p:spPr>
              <a:xfrm>
                <a:off x="7526684" y="1477652"/>
                <a:ext cx="108677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84" y="1477652"/>
                <a:ext cx="1086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/>
              <p:nvPr/>
            </p:nvSpPr>
            <p:spPr>
              <a:xfrm>
                <a:off x="7421089" y="2294991"/>
                <a:ext cx="1375248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89" y="2294991"/>
                <a:ext cx="1375248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/>
              <p:nvPr/>
            </p:nvSpPr>
            <p:spPr>
              <a:xfrm>
                <a:off x="6562972" y="3769112"/>
                <a:ext cx="2581028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72" y="3769112"/>
                <a:ext cx="2581028" cy="413896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2258CBFE-6411-48A3-BA77-F64AABB0BE09}"/>
              </a:ext>
            </a:extLst>
          </p:cNvPr>
          <p:cNvSpPr/>
          <p:nvPr/>
        </p:nvSpPr>
        <p:spPr>
          <a:xfrm rot="16200000">
            <a:off x="4350175" y="2680738"/>
            <a:ext cx="215055" cy="36004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F6250F-4AAF-4A6C-916D-F3C4071AA1F0}"/>
                  </a:ext>
                </a:extLst>
              </p:cNvPr>
              <p:cNvSpPr/>
              <p:nvPr/>
            </p:nvSpPr>
            <p:spPr>
              <a:xfrm>
                <a:off x="3991247" y="4588491"/>
                <a:ext cx="23292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F6250F-4AAF-4A6C-916D-F3C4071AA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247" y="4588491"/>
                <a:ext cx="2329227" cy="478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E7414-A4DC-4892-B9F8-98BB09E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general idea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B1AB8-CB1D-47B7-9DB7-4E54FEAB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Divide</a:t>
            </a:r>
            <a:r>
              <a:rPr lang="en-US" dirty="0"/>
              <a:t> the subarray A[</a:t>
            </a:r>
            <a:r>
              <a:rPr lang="en-US" dirty="0" err="1"/>
              <a:t>p,r</a:t>
            </a:r>
            <a:r>
              <a:rPr lang="en-US" dirty="0"/>
              <a:t>] to be sorted into two adjacent subarrays, each of half the size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Compute the midpoint q of A[</a:t>
            </a:r>
            <a:r>
              <a:rPr lang="en-US" dirty="0" err="1"/>
              <a:t>p,r</a:t>
            </a:r>
            <a:r>
              <a:rPr lang="en-US" dirty="0"/>
              <a:t>]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Divide A[</a:t>
            </a:r>
            <a:r>
              <a:rPr lang="en-US" dirty="0" err="1"/>
              <a:t>p,r</a:t>
            </a:r>
            <a:r>
              <a:rPr lang="en-US" dirty="0"/>
              <a:t>] into subarrays A[</a:t>
            </a:r>
            <a:r>
              <a:rPr lang="en-US" dirty="0" err="1"/>
              <a:t>p,q</a:t>
            </a:r>
            <a:r>
              <a:rPr lang="en-US" dirty="0"/>
              <a:t>] and A[q+1,r]</a:t>
            </a:r>
          </a:p>
          <a:p>
            <a:endParaRPr lang="en-US" sz="2800" b="1" dirty="0"/>
          </a:p>
          <a:p>
            <a:r>
              <a:rPr lang="en-US" sz="2800" b="1" dirty="0"/>
              <a:t>Conquer</a:t>
            </a:r>
            <a:r>
              <a:rPr lang="en-US" dirty="0"/>
              <a:t> by sorting each of the two subarrays A[</a:t>
            </a:r>
            <a:r>
              <a:rPr lang="en-US" dirty="0" err="1"/>
              <a:t>p,q</a:t>
            </a:r>
            <a:r>
              <a:rPr lang="en-US" dirty="0"/>
              <a:t>] and A[q+1,r] recursively using merge sort</a:t>
            </a:r>
          </a:p>
          <a:p>
            <a:endParaRPr lang="en-US" sz="2800" b="1" dirty="0"/>
          </a:p>
          <a:p>
            <a:r>
              <a:rPr lang="en-US" sz="2800" b="1" dirty="0"/>
              <a:t>Combine</a:t>
            </a:r>
            <a:r>
              <a:rPr lang="en-US" dirty="0"/>
              <a:t> by merging the two sorted subarrays A[</a:t>
            </a:r>
            <a:r>
              <a:rPr lang="en-US" dirty="0" err="1"/>
              <a:t>p,q</a:t>
            </a:r>
            <a:r>
              <a:rPr lang="en-US" dirty="0"/>
              <a:t>] and A[q+1,r] back into A[</a:t>
            </a:r>
            <a:r>
              <a:rPr lang="en-US" dirty="0" err="1"/>
              <a:t>p,q</a:t>
            </a:r>
            <a:r>
              <a:rPr lang="en-US" dirty="0"/>
              <a:t>], producing the sorted answer</a:t>
            </a:r>
          </a:p>
        </p:txBody>
      </p:sp>
    </p:spTree>
    <p:extLst>
      <p:ext uri="{BB962C8B-B14F-4D97-AF65-F5344CB8AC3E}">
        <p14:creationId xmlns:p14="http://schemas.microsoft.com/office/powerpoint/2010/main" val="28709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67F25-BA83-400F-AFD8-263B3BBA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C0F60-CA08-495E-84B0-F88C3AF60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2.58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Case I: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2.58&gt;2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C0F60-CA08-495E-84B0-F88C3AF60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88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63F0D-2063-498F-AB75-178E2D0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E62206-49D3-4E8E-8CB1-EA6855868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4.4-1: For each of the following recurrences, sketch its recursion tree, and guess a good asymptotic upper bound on its solution. Then use the substitution method to verify your answer.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E62206-49D3-4E8E-8CB1-EA6855868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858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95288-12B4-4BF1-9860-2876168F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CD53C6-440E-45D8-97C2-6C6176395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4.5-1 Use the master method to give tight asymptotic bounds for the following recurrences.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CD53C6-440E-45D8-97C2-6C6176395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AE35-2209-4085-8A87-762870E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- 1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02973C-AC25-4352-BCED-1512E8A2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" y="1458119"/>
            <a:ext cx="8220075" cy="2800350"/>
          </a:xfrm>
        </p:spPr>
      </p:pic>
    </p:spTree>
    <p:extLst>
      <p:ext uri="{BB962C8B-B14F-4D97-AF65-F5344CB8AC3E}">
        <p14:creationId xmlns:p14="http://schemas.microsoft.com/office/powerpoint/2010/main" val="12534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1936C-4657-4A9A-B21B-F52C6A9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- 2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E46DD7-6D5F-46FB-99BD-14954974F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96" y="949325"/>
            <a:ext cx="7993807" cy="3817938"/>
          </a:xfrm>
        </p:spPr>
      </p:pic>
    </p:spTree>
    <p:extLst>
      <p:ext uri="{BB962C8B-B14F-4D97-AF65-F5344CB8AC3E}">
        <p14:creationId xmlns:p14="http://schemas.microsoft.com/office/powerpoint/2010/main" val="28437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7C4-5EB1-4722-BB01-5468F6B7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- 3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927DBF-8E79-402B-918C-00EFCF8AE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745" y="862650"/>
            <a:ext cx="6638509" cy="4020072"/>
          </a:xfrm>
        </p:spPr>
      </p:pic>
    </p:spTree>
    <p:extLst>
      <p:ext uri="{BB962C8B-B14F-4D97-AF65-F5344CB8AC3E}">
        <p14:creationId xmlns:p14="http://schemas.microsoft.com/office/powerpoint/2010/main" val="243802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4143C-8312-4E45-98A5-1DAEBB8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78953-17C8-4C99-93E3-F6AA00A3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Take [3, 5, 2, 6, 4, 1, 8, 7] for example</a:t>
            </a:r>
          </a:p>
          <a:p>
            <a:pPr marL="0" indent="0" algn="ctr">
              <a:buNone/>
            </a:pPr>
            <a:r>
              <a:rPr lang="en-US" dirty="0"/>
              <a:t>Divide</a:t>
            </a:r>
          </a:p>
          <a:p>
            <a:pPr marL="0" indent="0" algn="ctr">
              <a:buNone/>
            </a:pPr>
            <a:r>
              <a:rPr lang="en-US" dirty="0"/>
              <a:t>[3, 5, 2, 6, 4, 1, 8, 7]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[3, 5, 2, 6], [4, 1, 8, 7]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[3, 5], [2, 6], [4, 1], [8, 7]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 algn="ctr">
              <a:buNone/>
            </a:pPr>
            <a:r>
              <a:rPr lang="en-US" dirty="0"/>
              <a:t>[3] [5] [2] [6] [4] [1] [8] [7]</a:t>
            </a:r>
          </a:p>
          <a:p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16077D-381C-4F52-8302-9DF94AFF6DB8}"/>
              </a:ext>
            </a:extLst>
          </p:cNvPr>
          <p:cNvCxnSpPr/>
          <p:nvPr/>
        </p:nvCxnSpPr>
        <p:spPr>
          <a:xfrm flipH="1">
            <a:off x="2447925" y="3800475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C3230D-C848-49FA-87A3-31EB02E01182}"/>
              </a:ext>
            </a:extLst>
          </p:cNvPr>
          <p:cNvCxnSpPr>
            <a:cxnSpLocks/>
          </p:cNvCxnSpPr>
          <p:nvPr/>
        </p:nvCxnSpPr>
        <p:spPr>
          <a:xfrm>
            <a:off x="2809876" y="3819525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C0A1D6-36A2-453D-AF40-4EE01CA5C477}"/>
              </a:ext>
            </a:extLst>
          </p:cNvPr>
          <p:cNvCxnSpPr/>
          <p:nvPr/>
        </p:nvCxnSpPr>
        <p:spPr>
          <a:xfrm flipH="1">
            <a:off x="3695700" y="3800475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AA327CC-ACD7-45CA-92F4-86CCBE132F64}"/>
              </a:ext>
            </a:extLst>
          </p:cNvPr>
          <p:cNvCxnSpPr>
            <a:cxnSpLocks/>
          </p:cNvCxnSpPr>
          <p:nvPr/>
        </p:nvCxnSpPr>
        <p:spPr>
          <a:xfrm>
            <a:off x="4057651" y="3819525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1DBC4D-4D98-4CD3-B6AB-21E5C4FB22E3}"/>
              </a:ext>
            </a:extLst>
          </p:cNvPr>
          <p:cNvCxnSpPr/>
          <p:nvPr/>
        </p:nvCxnSpPr>
        <p:spPr>
          <a:xfrm flipH="1">
            <a:off x="4943474" y="3800475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0E6A39-1C02-4BE4-9C2B-ECBA8B4498CC}"/>
              </a:ext>
            </a:extLst>
          </p:cNvPr>
          <p:cNvCxnSpPr>
            <a:cxnSpLocks/>
          </p:cNvCxnSpPr>
          <p:nvPr/>
        </p:nvCxnSpPr>
        <p:spPr>
          <a:xfrm>
            <a:off x="5305425" y="3819525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EF011A-8C82-4EAC-B60D-7C5F7D9221E5}"/>
              </a:ext>
            </a:extLst>
          </p:cNvPr>
          <p:cNvCxnSpPr/>
          <p:nvPr/>
        </p:nvCxnSpPr>
        <p:spPr>
          <a:xfrm flipH="1">
            <a:off x="6138861" y="3781425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F72552-FFC2-4B5F-9AC4-1C95843125E8}"/>
              </a:ext>
            </a:extLst>
          </p:cNvPr>
          <p:cNvCxnSpPr>
            <a:cxnSpLocks/>
          </p:cNvCxnSpPr>
          <p:nvPr/>
        </p:nvCxnSpPr>
        <p:spPr>
          <a:xfrm>
            <a:off x="6500812" y="3800475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A017B2E-3A6F-42AD-85D0-DBC91812794F}"/>
              </a:ext>
            </a:extLst>
          </p:cNvPr>
          <p:cNvCxnSpPr/>
          <p:nvPr/>
        </p:nvCxnSpPr>
        <p:spPr>
          <a:xfrm flipH="1">
            <a:off x="2919412" y="2990178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D73922-3E53-4253-97C3-DE82C31FB803}"/>
              </a:ext>
            </a:extLst>
          </p:cNvPr>
          <p:cNvCxnSpPr>
            <a:cxnSpLocks/>
          </p:cNvCxnSpPr>
          <p:nvPr/>
        </p:nvCxnSpPr>
        <p:spPr>
          <a:xfrm>
            <a:off x="3505201" y="2990178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FF427D1-25D3-4CAF-A443-9B67BD4E2C29}"/>
              </a:ext>
            </a:extLst>
          </p:cNvPr>
          <p:cNvCxnSpPr/>
          <p:nvPr/>
        </p:nvCxnSpPr>
        <p:spPr>
          <a:xfrm flipH="1">
            <a:off x="5300662" y="2990178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554DC4-C082-4B73-97D4-094D4CA34DD8}"/>
              </a:ext>
            </a:extLst>
          </p:cNvPr>
          <p:cNvCxnSpPr>
            <a:cxnSpLocks/>
          </p:cNvCxnSpPr>
          <p:nvPr/>
        </p:nvCxnSpPr>
        <p:spPr>
          <a:xfrm>
            <a:off x="5886451" y="2990178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5AC13E-093D-40E3-AB96-35CE37BB4348}"/>
              </a:ext>
            </a:extLst>
          </p:cNvPr>
          <p:cNvCxnSpPr/>
          <p:nvPr/>
        </p:nvCxnSpPr>
        <p:spPr>
          <a:xfrm flipH="1">
            <a:off x="4157661" y="2217827"/>
            <a:ext cx="180975" cy="3333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48531F-9E1A-40D0-98B8-0119602EFE9E}"/>
              </a:ext>
            </a:extLst>
          </p:cNvPr>
          <p:cNvCxnSpPr>
            <a:cxnSpLocks/>
          </p:cNvCxnSpPr>
          <p:nvPr/>
        </p:nvCxnSpPr>
        <p:spPr>
          <a:xfrm>
            <a:off x="4743450" y="2217827"/>
            <a:ext cx="200024" cy="3143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4143C-8312-4E45-98A5-1DAEBB8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78953-17C8-4C99-93E3-F6AA00A3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Take [3, 5, 2, 6, 4, 1, 8, 7] for example</a:t>
            </a:r>
          </a:p>
          <a:p>
            <a:pPr marL="0" indent="0" algn="ctr">
              <a:buNone/>
            </a:pPr>
            <a:r>
              <a:rPr lang="en-US" dirty="0"/>
              <a:t>Combine</a:t>
            </a:r>
          </a:p>
          <a:p>
            <a:pPr marL="0" indent="0" algn="ctr">
              <a:buNone/>
            </a:pPr>
            <a:r>
              <a:rPr lang="en-US" dirty="0"/>
              <a:t>[1, 2, 3, 4, 5, 6, 7, 8]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[2, 3, 5, 6], [1, 4, 7, 8]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[3, 5], [2, 6], [1, 4], [7, 8]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 algn="ctr">
              <a:buNone/>
            </a:pPr>
            <a:r>
              <a:rPr lang="en-US" dirty="0"/>
              <a:t>[3] [5] [2] [6] [4] [1] [8] [7]</a:t>
            </a:r>
          </a:p>
          <a:p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16077D-381C-4F52-8302-9DF94AFF6DB8}"/>
              </a:ext>
            </a:extLst>
          </p:cNvPr>
          <p:cNvCxnSpPr/>
          <p:nvPr/>
        </p:nvCxnSpPr>
        <p:spPr>
          <a:xfrm flipH="1">
            <a:off x="2447925" y="3800475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C3230D-C848-49FA-87A3-31EB02E01182}"/>
              </a:ext>
            </a:extLst>
          </p:cNvPr>
          <p:cNvCxnSpPr>
            <a:cxnSpLocks/>
          </p:cNvCxnSpPr>
          <p:nvPr/>
        </p:nvCxnSpPr>
        <p:spPr>
          <a:xfrm>
            <a:off x="2809876" y="3819525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C0A1D6-36A2-453D-AF40-4EE01CA5C477}"/>
              </a:ext>
            </a:extLst>
          </p:cNvPr>
          <p:cNvCxnSpPr/>
          <p:nvPr/>
        </p:nvCxnSpPr>
        <p:spPr>
          <a:xfrm flipH="1">
            <a:off x="3695700" y="3800475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AA327CC-ACD7-45CA-92F4-86CCBE132F64}"/>
              </a:ext>
            </a:extLst>
          </p:cNvPr>
          <p:cNvCxnSpPr>
            <a:cxnSpLocks/>
          </p:cNvCxnSpPr>
          <p:nvPr/>
        </p:nvCxnSpPr>
        <p:spPr>
          <a:xfrm>
            <a:off x="4057651" y="3819525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1DBC4D-4D98-4CD3-B6AB-21E5C4FB22E3}"/>
              </a:ext>
            </a:extLst>
          </p:cNvPr>
          <p:cNvCxnSpPr/>
          <p:nvPr/>
        </p:nvCxnSpPr>
        <p:spPr>
          <a:xfrm flipH="1">
            <a:off x="4943474" y="3800475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0E6A39-1C02-4BE4-9C2B-ECBA8B4498CC}"/>
              </a:ext>
            </a:extLst>
          </p:cNvPr>
          <p:cNvCxnSpPr>
            <a:cxnSpLocks/>
          </p:cNvCxnSpPr>
          <p:nvPr/>
        </p:nvCxnSpPr>
        <p:spPr>
          <a:xfrm>
            <a:off x="5305425" y="3819525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EF011A-8C82-4EAC-B60D-7C5F7D9221E5}"/>
              </a:ext>
            </a:extLst>
          </p:cNvPr>
          <p:cNvCxnSpPr/>
          <p:nvPr/>
        </p:nvCxnSpPr>
        <p:spPr>
          <a:xfrm flipH="1">
            <a:off x="6138861" y="3781425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F72552-FFC2-4B5F-9AC4-1C95843125E8}"/>
              </a:ext>
            </a:extLst>
          </p:cNvPr>
          <p:cNvCxnSpPr>
            <a:cxnSpLocks/>
          </p:cNvCxnSpPr>
          <p:nvPr/>
        </p:nvCxnSpPr>
        <p:spPr>
          <a:xfrm>
            <a:off x="6500812" y="3800475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A017B2E-3A6F-42AD-85D0-DBC91812794F}"/>
              </a:ext>
            </a:extLst>
          </p:cNvPr>
          <p:cNvCxnSpPr/>
          <p:nvPr/>
        </p:nvCxnSpPr>
        <p:spPr>
          <a:xfrm flipH="1">
            <a:off x="2919412" y="2990178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D73922-3E53-4253-97C3-DE82C31FB803}"/>
              </a:ext>
            </a:extLst>
          </p:cNvPr>
          <p:cNvCxnSpPr>
            <a:cxnSpLocks/>
          </p:cNvCxnSpPr>
          <p:nvPr/>
        </p:nvCxnSpPr>
        <p:spPr>
          <a:xfrm>
            <a:off x="3505201" y="2990178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FF427D1-25D3-4CAF-A443-9B67BD4E2C29}"/>
              </a:ext>
            </a:extLst>
          </p:cNvPr>
          <p:cNvCxnSpPr/>
          <p:nvPr/>
        </p:nvCxnSpPr>
        <p:spPr>
          <a:xfrm flipH="1">
            <a:off x="5300662" y="2990178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554DC4-C082-4B73-97D4-094D4CA34DD8}"/>
              </a:ext>
            </a:extLst>
          </p:cNvPr>
          <p:cNvCxnSpPr>
            <a:cxnSpLocks/>
          </p:cNvCxnSpPr>
          <p:nvPr/>
        </p:nvCxnSpPr>
        <p:spPr>
          <a:xfrm>
            <a:off x="5886451" y="2990178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5AC13E-093D-40E3-AB96-35CE37BB4348}"/>
              </a:ext>
            </a:extLst>
          </p:cNvPr>
          <p:cNvCxnSpPr/>
          <p:nvPr/>
        </p:nvCxnSpPr>
        <p:spPr>
          <a:xfrm flipH="1">
            <a:off x="4157661" y="2217827"/>
            <a:ext cx="180975" cy="3333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48531F-9E1A-40D0-98B8-0119602EFE9E}"/>
              </a:ext>
            </a:extLst>
          </p:cNvPr>
          <p:cNvCxnSpPr>
            <a:cxnSpLocks/>
          </p:cNvCxnSpPr>
          <p:nvPr/>
        </p:nvCxnSpPr>
        <p:spPr>
          <a:xfrm>
            <a:off x="4743450" y="2217827"/>
            <a:ext cx="200024" cy="31432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0FE0FBE-30D3-46AC-9F03-C679442B988F}"/>
              </a:ext>
            </a:extLst>
          </p:cNvPr>
          <p:cNvSpPr txBox="1"/>
          <p:nvPr/>
        </p:nvSpPr>
        <p:spPr>
          <a:xfrm>
            <a:off x="7219948" y="358869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bottom up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94177D8-0E39-4B1C-8E98-396FC570AB80}"/>
              </a:ext>
            </a:extLst>
          </p:cNvPr>
          <p:cNvSpPr/>
          <p:nvPr/>
        </p:nvSpPr>
        <p:spPr>
          <a:xfrm rot="16200000">
            <a:off x="7201738" y="2326526"/>
            <a:ext cx="1652498" cy="692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D9F6-BDDC-4D19-9B6E-43CE615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13123-0C6B-4DF8-A56D-859DECBCA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Recurrence equation</a:t>
                </a:r>
              </a:p>
              <a:p>
                <a:endParaRPr lang="en-US" dirty="0"/>
              </a:p>
              <a:p>
                <a:r>
                  <a:rPr lang="en-US" dirty="0"/>
                  <a:t>For simplicity,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13123-0C6B-4DF8-A56D-859DECBCA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6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101358</TotalTime>
  <Words>1874</Words>
  <Application>Microsoft Office PowerPoint</Application>
  <PresentationFormat>全屏显示(16:9)</PresentationFormat>
  <Paragraphs>340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微软雅黑</vt:lpstr>
      <vt:lpstr>ＭＳ Ｐゴシック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Divide and Conquer</vt:lpstr>
      <vt:lpstr>Divide-and-conquer</vt:lpstr>
      <vt:lpstr>Merge sort: general idea</vt:lpstr>
      <vt:lpstr>Merge sort - 1</vt:lpstr>
      <vt:lpstr>Merge sort - 2</vt:lpstr>
      <vt:lpstr>Merge sort - 3</vt:lpstr>
      <vt:lpstr>Merge sort: example </vt:lpstr>
      <vt:lpstr>Merge sort: example </vt:lpstr>
      <vt:lpstr>Merge sort: efficiency</vt:lpstr>
      <vt:lpstr>Recurrence tree: T(n)=2T(n/2)+c_2 n</vt:lpstr>
      <vt:lpstr>The substitution method</vt:lpstr>
      <vt:lpstr>O-notation definition</vt:lpstr>
      <vt:lpstr>The substitution method: Merge sort</vt:lpstr>
      <vt:lpstr>Avoiding pitfalls</vt:lpstr>
      <vt:lpstr>The recursion-tree method</vt:lpstr>
      <vt:lpstr>Recurrence tree T(n)=3T(n/4)+c_2 n^2</vt:lpstr>
      <vt:lpstr>Recurrence tree</vt:lpstr>
      <vt:lpstr>Recurrence tree T(n)=3T(n/4)+c_2 n^2</vt:lpstr>
      <vt:lpstr>Example 2</vt:lpstr>
      <vt:lpstr>Example 2: recurrence tree T(n)=8T(n/2)+c_2 n</vt:lpstr>
      <vt:lpstr>Example 2: recurrence tree</vt:lpstr>
      <vt:lpstr>Example 2: recurrence tree T(n)=8T(n/2)+c_2 n</vt:lpstr>
      <vt:lpstr>The master method</vt:lpstr>
      <vt:lpstr>The master method: Case I</vt:lpstr>
      <vt:lpstr>Example 2: recurrence tree T(n)=8T(n/2)+c_2 n</vt:lpstr>
      <vt:lpstr>The master method: Case II</vt:lpstr>
      <vt:lpstr>Recurrence tree: T(n)=2T(n/2)+c_2 n</vt:lpstr>
      <vt:lpstr>The master method: Case III</vt:lpstr>
      <vt:lpstr>Recurrence tree T(n)=3T(n/4)+c_2 n^2</vt:lpstr>
      <vt:lpstr>Example</vt:lpstr>
      <vt:lpstr>Homework-1</vt:lpstr>
      <vt:lpstr>Homework-2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2362</cp:revision>
  <cp:lastPrinted>2015-09-20T23:02:57Z</cp:lastPrinted>
  <dcterms:created xsi:type="dcterms:W3CDTF">2010-10-17T19:58:05Z</dcterms:created>
  <dcterms:modified xsi:type="dcterms:W3CDTF">2023-09-21T05:32:00Z</dcterms:modified>
</cp:coreProperties>
</file>