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664" r:id="rId2"/>
    <p:sldId id="1665" r:id="rId3"/>
    <p:sldId id="1666" r:id="rId4"/>
    <p:sldId id="1667" r:id="rId5"/>
    <p:sldId id="1668" r:id="rId6"/>
    <p:sldId id="1670" r:id="rId7"/>
    <p:sldId id="1671" r:id="rId8"/>
    <p:sldId id="1669" r:id="rId9"/>
    <p:sldId id="1676" r:id="rId10"/>
    <p:sldId id="1680" r:id="rId11"/>
    <p:sldId id="1681" r:id="rId12"/>
    <p:sldId id="1682" r:id="rId13"/>
    <p:sldId id="1677" r:id="rId14"/>
    <p:sldId id="1678" r:id="rId15"/>
    <p:sldId id="1679" r:id="rId16"/>
    <p:sldId id="1683" r:id="rId17"/>
    <p:sldId id="1684" r:id="rId18"/>
    <p:sldId id="1685" r:id="rId19"/>
    <p:sldId id="1686" r:id="rId20"/>
    <p:sldId id="1687" r:id="rId21"/>
    <p:sldId id="1688" r:id="rId22"/>
    <p:sldId id="1689" r:id="rId23"/>
    <p:sldId id="1690" r:id="rId24"/>
    <p:sldId id="1691" r:id="rId25"/>
    <p:sldId id="1692" r:id="rId26"/>
    <p:sldId id="1700" r:id="rId27"/>
    <p:sldId id="1693" r:id="rId28"/>
    <p:sldId id="1694" r:id="rId29"/>
    <p:sldId id="1695" r:id="rId30"/>
    <p:sldId id="1696" r:id="rId31"/>
    <p:sldId id="1697" r:id="rId32"/>
    <p:sldId id="1698" r:id="rId33"/>
    <p:sldId id="1699" r:id="rId34"/>
    <p:sldId id="1701" r:id="rId35"/>
    <p:sldId id="1702" r:id="rId36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87186" autoAdjust="0"/>
  </p:normalViewPr>
  <p:slideViewPr>
    <p:cSldViewPr snapToGrid="0">
      <p:cViewPr varScale="1">
        <p:scale>
          <a:sx n="113" d="100"/>
          <a:sy n="113" d="100"/>
        </p:scale>
        <p:origin x="711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10/7/2023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10/7/2023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6.png"/><Relationship Id="rId5" Type="http://schemas.openxmlformats.org/officeDocument/2006/relationships/image" Target="../media/image36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6.png"/><Relationship Id="rId3" Type="http://schemas.openxmlformats.org/officeDocument/2006/relationships/image" Target="../media/image52.png"/><Relationship Id="rId7" Type="http://schemas.openxmlformats.org/officeDocument/2006/relationships/image" Target="../media/image35.png"/><Relationship Id="rId12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54.png"/><Relationship Id="rId15" Type="http://schemas.openxmlformats.org/officeDocument/2006/relationships/image" Target="../media/image55.png"/><Relationship Id="rId10" Type="http://schemas.openxmlformats.org/officeDocument/2006/relationships/image" Target="../media/image43.png"/><Relationship Id="rId4" Type="http://schemas.openxmlformats.org/officeDocument/2006/relationships/image" Target="../media/image53.png"/><Relationship Id="rId9" Type="http://schemas.openxmlformats.org/officeDocument/2006/relationships/image" Target="../media/image42.png"/><Relationship Id="rId1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Greedy Algorithms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85AB6-FF92-4113-8471-7F927AFD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951209-7A67-4601-81A2-86275E47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set of activities that start after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finishes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If we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remains as the only subproblem to solve</a:t>
                </a:r>
              </a:p>
              <a:p>
                <a:endParaRPr lang="en-US" dirty="0"/>
              </a:p>
              <a:p>
                <a:r>
                  <a:rPr lang="en-US" altLang="zh-CN" dirty="0"/>
                  <a:t>In general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i="1" dirty="0"/>
                  <a:t>Consider any nonempty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i="1" dirty="0"/>
                  <a:t>，</a:t>
                </a:r>
                <a:r>
                  <a:rPr lang="en-US" altLang="zh-CN" i="1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i="1" dirty="0"/>
                  <a:t> be an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i="1" dirty="0"/>
                  <a:t> with the earliest finish time.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i="1" dirty="0"/>
                  <a:t> is included in some maximum-size subset of mutually compatible activities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i="1" dirty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951209-7A67-4601-81A2-86275E47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59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6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DE04D1-9318-4280-8FB5-EC5174303D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DE04D1-9318-4280-8FB5-EC5174303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7D4B16E3-8BF1-4DEB-98CB-68D5E7074A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88199"/>
                  </p:ext>
                </p:extLst>
              </p:nvPr>
            </p:nvGraphicFramePr>
            <p:xfrm>
              <a:off x="457200" y="718859"/>
              <a:ext cx="7785099" cy="435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947">
                      <a:extLst>
                        <a:ext uri="{9D8B030D-6E8A-4147-A177-3AD203B41FA5}">
                          <a16:colId xmlns:a16="http://schemas.microsoft.com/office/drawing/2014/main" val="353891207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42504055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4967494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156557979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726915314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3356915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9063014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61186554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95157154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3922578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96374285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11438905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33990869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58740701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35109600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4984600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093162926"/>
                        </a:ext>
                      </a:extLst>
                    </a:gridCol>
                  </a:tblGrid>
                  <a:tr h="309686">
                    <a:tc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494289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45443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467440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59139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041835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818827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030308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93140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9822677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772362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65447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034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7D4B16E3-8BF1-4DEB-98CB-68D5E7074A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88199"/>
                  </p:ext>
                </p:extLst>
              </p:nvPr>
            </p:nvGraphicFramePr>
            <p:xfrm>
              <a:off x="457200" y="718859"/>
              <a:ext cx="7785099" cy="435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947">
                      <a:extLst>
                        <a:ext uri="{9D8B030D-6E8A-4147-A177-3AD203B41FA5}">
                          <a16:colId xmlns:a16="http://schemas.microsoft.com/office/drawing/2014/main" val="353891207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42504055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4967494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156557979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726915314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3356915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9063014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61186554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95157154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3922578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96374285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11438905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33990869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58740701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35109600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4984600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09316292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4942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7" t="-95000" r="-1606667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4544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7" t="-195000" r="-1606667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4674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7" t="-295000" r="-160666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591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7" t="-395000" r="-1606667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0418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7" t="-495000" r="-1606667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8188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7" t="-585246" r="-1606667" b="-5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030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7" t="-696667" r="-160666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9314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7" t="-796667" r="-160666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9822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7" t="-896667" r="-16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7723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7" t="-996667" r="-160666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6544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7" t="-1096667" r="-160666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034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799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E0F95-D37A-44BC-A90F-1DCA8F36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F04B6-64EB-4658-9518-5A4CB1561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49504"/>
                <a:ext cx="8577263" cy="381843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Choose the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dirty="0"/>
                  <a:t>that finishes first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Keep only the activities 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 until no activities remain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top-down approach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make a choice and then solve a subproblem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DP: solving all subproblems before making a choice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F04B6-64EB-4658-9518-5A4CB1561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49504"/>
                <a:ext cx="8577263" cy="3818430"/>
              </a:xfrm>
              <a:blipFill>
                <a:blip r:embed="rId2"/>
                <a:stretch>
                  <a:fillRect l="-924" t="-1757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09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3838-F086-418D-9974-18B95F12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iterative greedy algorithm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93E4A2-D108-42B9-A72F-115583547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9584"/>
            <a:ext cx="8229600" cy="27982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155FFE7-2A0E-4008-9C48-FA81B0EF75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5600" y="850021"/>
                <a:ext cx="8229600" cy="17217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Assume that the input activities are ordered by monotonically increasing finish time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 time complexity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155FFE7-2A0E-4008-9C48-FA81B0EF7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00" y="850021"/>
                <a:ext cx="8229600" cy="1721729"/>
              </a:xfrm>
              <a:prstGeom prst="rect">
                <a:avLst/>
              </a:prstGeom>
              <a:blipFill>
                <a:blip r:embed="rId3"/>
                <a:stretch>
                  <a:fillRect l="-963" t="-28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0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E04D1-9318-4280-8FB5-EC517430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7D4B16E3-8BF1-4DEB-98CB-68D5E7074A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559220"/>
                  </p:ext>
                </p:extLst>
              </p:nvPr>
            </p:nvGraphicFramePr>
            <p:xfrm>
              <a:off x="457200" y="718859"/>
              <a:ext cx="7785099" cy="435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947">
                      <a:extLst>
                        <a:ext uri="{9D8B030D-6E8A-4147-A177-3AD203B41FA5}">
                          <a16:colId xmlns:a16="http://schemas.microsoft.com/office/drawing/2014/main" val="353891207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42504055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4967494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156557979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726915314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3356915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9063014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61186554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95157154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3922578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96374285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11438905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33990869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58740701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35109600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4984600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093162926"/>
                        </a:ext>
                      </a:extLst>
                    </a:gridCol>
                  </a:tblGrid>
                  <a:tr h="309686">
                    <a:tc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494289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45443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467440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59139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041835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818827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030308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93140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9822677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772362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65447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034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7D4B16E3-8BF1-4DEB-98CB-68D5E7074A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670299"/>
                  </p:ext>
                </p:extLst>
              </p:nvPr>
            </p:nvGraphicFramePr>
            <p:xfrm>
              <a:off x="457200" y="718859"/>
              <a:ext cx="7785099" cy="435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947">
                      <a:extLst>
                        <a:ext uri="{9D8B030D-6E8A-4147-A177-3AD203B41FA5}">
                          <a16:colId xmlns:a16="http://schemas.microsoft.com/office/drawing/2014/main" val="353891207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42504055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4967494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156557979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726915314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3356915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9063014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61186554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95157154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3922578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96374285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11438905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33990869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58740701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35109600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4984600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09316292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4942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95000" r="-1606667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4544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195000" r="-1606667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4674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295000" r="-160666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591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395000" r="-1606667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0418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495000" r="-1606667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8188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585246" r="-1606667" b="-5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030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696667" r="-160666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9314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796667" r="-160666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9822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896667" r="-16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7723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996667" r="-160666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6544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1096667" r="-160666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0341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8F88B93-D884-4E70-B4FF-18422194EA5B}"/>
                  </a:ext>
                </a:extLst>
              </p:cNvPr>
              <p:cNvSpPr txBox="1"/>
              <p:nvPr/>
            </p:nvSpPr>
            <p:spPr>
              <a:xfrm>
                <a:off x="3246968" y="956733"/>
                <a:ext cx="2233082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8F88B93-D884-4E70-B4FF-18422194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68" y="956733"/>
                <a:ext cx="2233082" cy="461665"/>
              </a:xfrm>
              <a:prstGeom prst="rect">
                <a:avLst/>
              </a:prstGeom>
              <a:blipFill>
                <a:blip r:embed="rId3"/>
                <a:stretch>
                  <a:fillRect r="-82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0395B6-48A8-4640-BDB1-8EF4626598D4}"/>
                  </a:ext>
                </a:extLst>
              </p:cNvPr>
              <p:cNvSpPr txBox="1"/>
              <p:nvPr/>
            </p:nvSpPr>
            <p:spPr>
              <a:xfrm>
                <a:off x="4262968" y="2080798"/>
                <a:ext cx="2893482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0395B6-48A8-4640-BDB1-8EF462659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68" y="2080798"/>
                <a:ext cx="289348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62B58D-D264-45CC-B9F6-2DB116EF3280}"/>
                  </a:ext>
                </a:extLst>
              </p:cNvPr>
              <p:cNvSpPr txBox="1"/>
              <p:nvPr/>
            </p:nvSpPr>
            <p:spPr>
              <a:xfrm>
                <a:off x="5898093" y="3288326"/>
                <a:ext cx="3123141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62B58D-D264-45CC-B9F6-2DB116EF3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93" y="3288326"/>
                <a:ext cx="3123141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5B1715-71C1-4F4A-A015-7ACA24927771}"/>
                  </a:ext>
                </a:extLst>
              </p:cNvPr>
              <p:cNvSpPr txBox="1"/>
              <p:nvPr/>
            </p:nvSpPr>
            <p:spPr>
              <a:xfrm>
                <a:off x="6290734" y="3949069"/>
                <a:ext cx="2730500" cy="830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=11,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5B1715-71C1-4F4A-A015-7ACA24927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34" y="3949069"/>
                <a:ext cx="2730500" cy="830997"/>
              </a:xfrm>
              <a:prstGeom prst="rect">
                <a:avLst/>
              </a:prstGeom>
              <a:blipFill>
                <a:blip r:embed="rId6"/>
                <a:stretch>
                  <a:fillRect l="-223" r="-1339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1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8950B-71AC-4276-A28E-F1E51470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greedy strategy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488E3-1C57-4D81-B3B6-AE997DE2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sequence of choices</a:t>
            </a:r>
          </a:p>
          <a:p>
            <a:endParaRPr lang="en-US" dirty="0"/>
          </a:p>
          <a:p>
            <a:r>
              <a:rPr lang="en-US" dirty="0"/>
              <a:t>At each decision point, the algorithm makes the choice that seems best at the moment</a:t>
            </a:r>
          </a:p>
          <a:p>
            <a:endParaRPr lang="en-US" dirty="0"/>
          </a:p>
          <a:p>
            <a:r>
              <a:rPr lang="en-US" dirty="0"/>
              <a:t>Two ingredients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greedy-choice property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optimal substructure</a:t>
            </a:r>
          </a:p>
        </p:txBody>
      </p:sp>
    </p:spTree>
    <p:extLst>
      <p:ext uri="{BB962C8B-B14F-4D97-AF65-F5344CB8AC3E}">
        <p14:creationId xmlns:p14="http://schemas.microsoft.com/office/powerpoint/2010/main" val="10139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F6614-8076-4183-A484-9DFE16CD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30D1B-A5C4-4E95-A863-66016049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472489" cy="381843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Cast the optimization problem as one in which you make a choice and are left there is always an optimal solution to the original problem that makes the greedy choice, so that the greedy choice is always safe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Demonstrate optimal substructure by showing that, having made the greedy choice, what remains is a subproblem with the property that if you combine an optimal solution to the subproblem with the  with one subproblem to solve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Prove that greedy choice you have made, you arrive at an optimal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145903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22F8-0329-4E8A-A923-4239A7A2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Greedy-choice property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01BAF-0B15-4B3B-A31D-B87C9C81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3" y="949504"/>
            <a:ext cx="8905875" cy="3818430"/>
          </a:xfrm>
        </p:spPr>
        <p:txBody>
          <a:bodyPr/>
          <a:lstStyle/>
          <a:p>
            <a:r>
              <a:rPr lang="en-US" dirty="0"/>
              <a:t>Assemble a globally optimal solution by making locally optimal (greedy) choices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without considering results from subproblems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contrast to 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bottom-up </a:t>
            </a:r>
            <a:r>
              <a:rPr lang="en-US" dirty="0">
                <a:sym typeface="Wingdings" panose="05000000000000000000" pitchFamily="2" charset="2"/>
              </a:rPr>
              <a:t> top-down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make the first choice before solving any subproblems</a:t>
            </a:r>
          </a:p>
        </p:txBody>
      </p:sp>
    </p:spTree>
    <p:extLst>
      <p:ext uri="{BB962C8B-B14F-4D97-AF65-F5344CB8AC3E}">
        <p14:creationId xmlns:p14="http://schemas.microsoft.com/office/powerpoint/2010/main" val="421133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05F97-292A-435E-AD3E-934126F1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9F8F2-0D2D-423D-BB62-860420C3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en-US" dirty="0"/>
              <a:t>n optimal solution to the problem contains within it optimal solutions to subproblems</a:t>
            </a:r>
          </a:p>
          <a:p>
            <a:endParaRPr lang="en-US" dirty="0"/>
          </a:p>
          <a:p>
            <a:r>
              <a:rPr lang="en-US" dirty="0"/>
              <a:t>Essential for both DP and greedy algorithms</a:t>
            </a:r>
          </a:p>
          <a:p>
            <a:endParaRPr lang="en-US" dirty="0"/>
          </a:p>
          <a:p>
            <a:r>
              <a:rPr lang="en-US" dirty="0"/>
              <a:t>For greedy algorithms,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optimal solution to the subproblem, combined with the greedy choice already made, yields an optimal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4678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A8A6-C6B0-41EC-A0AB-7F54BAFC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versus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706148-7A6A-495C-BADA-2D8340954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3" y="949504"/>
                <a:ext cx="8963025" cy="38184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Greedy or dynamic programming?</a:t>
                </a:r>
              </a:p>
              <a:p>
                <a:endParaRPr lang="en-US" dirty="0"/>
              </a:p>
              <a:p>
                <a:r>
                  <a:rPr lang="en-US" dirty="0"/>
                  <a:t>The 0-1 knapsack problem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take the most valuable load with at most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pounds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item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dollars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pounds</a:t>
                </a:r>
              </a:p>
              <a:p>
                <a:endParaRPr lang="en-US" dirty="0"/>
              </a:p>
              <a:p>
                <a:r>
                  <a:rPr lang="en-US" dirty="0"/>
                  <a:t>The fractional knapsack problem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thief can take fractions of items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706148-7A6A-495C-BADA-2D8340954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3" y="949504"/>
                <a:ext cx="8963025" cy="3818430"/>
              </a:xfrm>
              <a:blipFill>
                <a:blip r:embed="rId2"/>
                <a:stretch>
                  <a:fillRect l="-884" t="-2236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7E9BB-0672-4E10-8023-52EECF23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731D9-6E1C-4115-91A3-EFCCA3B3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21" y="949504"/>
            <a:ext cx="8627679" cy="3818430"/>
          </a:xfrm>
        </p:spPr>
        <p:txBody>
          <a:bodyPr/>
          <a:lstStyle/>
          <a:p>
            <a:r>
              <a:rPr lang="en-US" dirty="0"/>
              <a:t>A greedy algorithm always makes the choice that looks best at the moment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A locally optimal choice </a:t>
            </a:r>
            <a:r>
              <a:rPr lang="en-US" sz="2000" i="1" dirty="0">
                <a:sym typeface="Wingdings" panose="05000000000000000000" pitchFamily="2" charset="2"/>
              </a:rPr>
              <a:t> a globally optimal solution</a:t>
            </a:r>
            <a:endParaRPr lang="en-US" sz="20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In contrast to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239218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B9E3F-9714-42E3-8324-BE128637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versus dynamic programming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71710-E20F-45BD-A7F9-0FD75D1E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knapsack problems exhibit the optimal-substructure property</a:t>
            </a:r>
          </a:p>
          <a:p>
            <a:endParaRPr lang="en-US" dirty="0"/>
          </a:p>
          <a:p>
            <a:r>
              <a:rPr lang="en-US" dirty="0"/>
              <a:t>The fractional knapsack problem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0-1 knapsack problem</a:t>
            </a:r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186EF7-B7A7-44E1-BE07-3E283A2D066C}"/>
              </a:ext>
            </a:extLst>
          </p:cNvPr>
          <p:cNvSpPr txBox="1"/>
          <p:nvPr/>
        </p:nvSpPr>
        <p:spPr>
          <a:xfrm>
            <a:off x="4410076" y="3510298"/>
            <a:ext cx="173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DP!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B494AD-CBE4-48E9-8A6F-B7CD7343CE3E}"/>
              </a:ext>
            </a:extLst>
          </p:cNvPr>
          <p:cNvSpPr txBox="1"/>
          <p:nvPr/>
        </p:nvSpPr>
        <p:spPr>
          <a:xfrm>
            <a:off x="5762626" y="2147888"/>
            <a:ext cx="173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Greedy!</a:t>
            </a:r>
          </a:p>
        </p:txBody>
      </p:sp>
    </p:spTree>
    <p:extLst>
      <p:ext uri="{BB962C8B-B14F-4D97-AF65-F5344CB8AC3E}">
        <p14:creationId xmlns:p14="http://schemas.microsoft.com/office/powerpoint/2010/main" val="2153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EF91-0A73-4193-B36F-E04CBB1A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54E99A-4B46-4BA5-B271-BAB6A4560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81992"/>
            <a:ext cx="8229600" cy="2752603"/>
          </a:xfrm>
        </p:spPr>
      </p:pic>
    </p:spTree>
    <p:extLst>
      <p:ext uri="{BB962C8B-B14F-4D97-AF65-F5344CB8AC3E}">
        <p14:creationId xmlns:p14="http://schemas.microsoft.com/office/powerpoint/2010/main" val="242618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2107-CCC8-47EC-9DD1-550F27D6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caching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BCF3F2-1A91-47B2-8B4C-3A8D50817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75" y="949504"/>
                <a:ext cx="9039225" cy="381843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Computer systems can decrease the time to access data by storing a subset of the main memory in the cache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a small but faster memory</a:t>
                </a:r>
              </a:p>
              <a:p>
                <a:endParaRPr lang="en-US" dirty="0"/>
              </a:p>
              <a:p>
                <a:r>
                  <a:rPr lang="en-US" dirty="0"/>
                  <a:t>There are a sequence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memory requests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to data in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cache can hold up to some </a:t>
                </a:r>
                <a:r>
                  <a:rPr lang="en-US" altLang="zh-CN" dirty="0"/>
                  <a:t>fixed</a:t>
                </a:r>
                <a:r>
                  <a:rPr lang="en-US" dirty="0"/>
                  <a:t>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of cache blocks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It starts out empty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BCF3F2-1A91-47B2-8B4C-3A8D50817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75" y="949504"/>
                <a:ext cx="9039225" cy="3818430"/>
              </a:xfrm>
              <a:blipFill>
                <a:blip r:embed="rId2"/>
                <a:stretch>
                  <a:fillRect l="-742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6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E3924-DFB6-4419-A02A-EA79800B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0"/>
            <a:ext cx="6368310" cy="452135"/>
          </a:xfrm>
        </p:spPr>
        <p:txBody>
          <a:bodyPr/>
          <a:lstStyle/>
          <a:p>
            <a:r>
              <a:rPr lang="en-US" dirty="0"/>
              <a:t>“Numbers Everyone Should Know” from Jeff Dean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0B605B5-DF9D-4EDB-9209-59A87A19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60400"/>
              </p:ext>
            </p:extLst>
          </p:nvPr>
        </p:nvGraphicFramePr>
        <p:xfrm>
          <a:off x="971550" y="388317"/>
          <a:ext cx="7115174" cy="4754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33267">
                  <a:extLst>
                    <a:ext uri="{9D8B030D-6E8A-4147-A177-3AD203B41FA5}">
                      <a16:colId xmlns:a16="http://schemas.microsoft.com/office/drawing/2014/main" val="2763672286"/>
                    </a:ext>
                  </a:extLst>
                </a:gridCol>
                <a:gridCol w="1820364">
                  <a:extLst>
                    <a:ext uri="{9D8B030D-6E8A-4147-A177-3AD203B41FA5}">
                      <a16:colId xmlns:a16="http://schemas.microsoft.com/office/drawing/2014/main" val="3105927775"/>
                    </a:ext>
                  </a:extLst>
                </a:gridCol>
                <a:gridCol w="1461543">
                  <a:extLst>
                    <a:ext uri="{9D8B030D-6E8A-4147-A177-3AD203B41FA5}">
                      <a16:colId xmlns:a16="http://schemas.microsoft.com/office/drawing/2014/main" val="3437143694"/>
                    </a:ext>
                  </a:extLst>
                </a:gridCol>
              </a:tblGrid>
              <a:tr h="322379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L1 cache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0.5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12096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Branch </a:t>
                      </a:r>
                      <a:r>
                        <a:rPr lang="en-US" b="0" dirty="0" err="1"/>
                        <a:t>mispredict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08765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L2 cache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90803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Mutex lock/unlock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7765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Main memory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008925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Compress 1K bytes with Zippy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10,000 ns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30511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Send 2K bytes over 1 Gbps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20,000 ns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1903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Read 1 MB sequentially from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250,000 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11551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Round trip within same 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500,000 ns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17275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Disk 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10,000,000 ns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89259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Read 1 MB sequentially from network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10,000,000 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36753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Read 1 MB sequentially from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30,000,000 ns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15096"/>
                  </a:ext>
                </a:extLst>
              </a:tr>
              <a:tr h="3223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Send packet CA-&gt;Netherlands-&gt;CA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150,000,000 ns</a:t>
                      </a:r>
                      <a:endParaRPr lang="en-US" dirty="0">
                        <a:effectLst/>
                      </a:endParaRP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18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790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E4C0E-A584-41F3-A3D5-ED927EC5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caching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C29783-D206-4C12-BCE9-B5B85A085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Each request causes at most one block to enter the cache and at most one block to be evicted from the cache</a:t>
                </a:r>
              </a:p>
              <a:p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already in the cache (cache hit)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in the cache at that time, but the cache contains fewer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blocks (cache misses)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in the cache at that time and the cache is full (cache misses)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C29783-D206-4C12-BCE9-B5B85A085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DC610-5D9E-4D52-9F7B-C8B98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caching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78B862-8787-4F1D-91F1-F226FFABB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49504"/>
                <a:ext cx="8458201" cy="38184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Goal: minimize the number of cache misses</a:t>
                </a:r>
              </a:p>
              <a:p>
                <a:endParaRPr lang="en-US" dirty="0"/>
              </a:p>
              <a:p>
                <a:r>
                  <a:rPr lang="en-US" dirty="0"/>
                  <a:t>Offline version: the computer knows in advance the entire sequence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requests and the cache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Greedy strategy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solution is simple: </a:t>
                </a:r>
                <a:r>
                  <a:rPr lang="en-US" i="1" dirty="0"/>
                  <a:t>furthest-in-future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Evict the block in the cache whose next access in the request sequence comes furthest in the future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78B862-8787-4F1D-91F1-F226FFABB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49504"/>
                <a:ext cx="8458201" cy="3818430"/>
              </a:xfrm>
              <a:blipFill>
                <a:blip r:embed="rId2"/>
                <a:stretch>
                  <a:fillRect l="-937" t="-2236" r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9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ADC0B-DE02-46DB-ACD2-9B8A1FA5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9E8DC5-FBC8-4AF2-AAD4-54228D00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and there are four distinct blocks</a:t>
                </a:r>
              </a:p>
              <a:p>
                <a:r>
                  <a:rPr lang="pt-BR" dirty="0"/>
                  <a:t>s,  q,  s,  p,  r,  s,  s,  q,  p,  r,  q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9E8DC5-FBC8-4AF2-AAD4-54228D00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5238F5E-057D-4F97-BCC4-9F3FF7ED3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65769"/>
              </p:ext>
            </p:extLst>
          </p:nvPr>
        </p:nvGraphicFramePr>
        <p:xfrm>
          <a:off x="800100" y="2073275"/>
          <a:ext cx="371475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425947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/>
                        <a:t>s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7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45493E0D-7ACA-4E95-9C23-1D40921FE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02774"/>
              </p:ext>
            </p:extLst>
          </p:nvPr>
        </p:nvGraphicFramePr>
        <p:xfrm>
          <a:off x="1419216" y="2081479"/>
          <a:ext cx="371475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425947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/>
                        <a:t>s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7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20CA6D8D-50D2-4733-AA3C-09DD44F1D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21406"/>
              </p:ext>
            </p:extLst>
          </p:nvPr>
        </p:nvGraphicFramePr>
        <p:xfrm>
          <a:off x="2019292" y="2081479"/>
          <a:ext cx="371475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425947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/>
                        <a:t>s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7"/>
                  </a:ext>
                </a:extLst>
              </a:tr>
            </a:tbl>
          </a:graphicData>
        </a:graphic>
      </p:graphicFrame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8322C9A4-A73E-4662-8572-38F1D7C7E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16755"/>
              </p:ext>
            </p:extLst>
          </p:nvPr>
        </p:nvGraphicFramePr>
        <p:xfrm>
          <a:off x="2643206" y="2081479"/>
          <a:ext cx="371475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425947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/>
                        <a:t>s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7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EAEC676E-5C36-4474-926E-576D76DF0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20895"/>
              </p:ext>
            </p:extLst>
          </p:nvPr>
        </p:nvGraphicFramePr>
        <p:xfrm>
          <a:off x="3269880" y="2073275"/>
          <a:ext cx="371475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425947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/>
                        <a:t>s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7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4CE60959-7A4C-4A75-98CC-37463C609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91339"/>
              </p:ext>
            </p:extLst>
          </p:nvPr>
        </p:nvGraphicFramePr>
        <p:xfrm>
          <a:off x="3869956" y="2083066"/>
          <a:ext cx="371475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425947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/>
                        <a:t>s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7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DEDC5D6-F024-43C5-A066-EFAA4F9D2E1F}"/>
              </a:ext>
            </a:extLst>
          </p:cNvPr>
          <p:cNvSpPr txBox="1"/>
          <p:nvPr/>
        </p:nvSpPr>
        <p:spPr>
          <a:xfrm>
            <a:off x="3057525" y="3551555"/>
            <a:ext cx="87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miss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958B4DC0-C152-4D82-A228-1649BAC12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35346"/>
              </p:ext>
            </p:extLst>
          </p:nvPr>
        </p:nvGraphicFramePr>
        <p:xfrm>
          <a:off x="4489072" y="2081479"/>
          <a:ext cx="371475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425947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/>
                        <a:t>s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7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997B7D6F-952C-4193-B2DD-CD76A775C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08288"/>
              </p:ext>
            </p:extLst>
          </p:nvPr>
        </p:nvGraphicFramePr>
        <p:xfrm>
          <a:off x="5079615" y="2073275"/>
          <a:ext cx="371475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425947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/>
                        <a:t>s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7"/>
                  </a:ext>
                </a:extLst>
              </a:tr>
            </a:tbl>
          </a:graphicData>
        </a:graphic>
      </p:graphicFrame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4CA9A7C6-BE65-4978-AD49-3286EC71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48051"/>
              </p:ext>
            </p:extLst>
          </p:nvPr>
        </p:nvGraphicFramePr>
        <p:xfrm>
          <a:off x="5678302" y="2073275"/>
          <a:ext cx="371475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425947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/>
                        <a:t>p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7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501F9650-30BD-4BAC-9EA9-895ED73B8911}"/>
              </a:ext>
            </a:extLst>
          </p:cNvPr>
          <p:cNvSpPr txBox="1"/>
          <p:nvPr/>
        </p:nvSpPr>
        <p:spPr>
          <a:xfrm>
            <a:off x="5430633" y="3551555"/>
            <a:ext cx="87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miss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表格 5">
            <a:extLst>
              <a:ext uri="{FF2B5EF4-FFF2-40B4-BE49-F238E27FC236}">
                <a16:creationId xmlns:a16="http://schemas.microsoft.com/office/drawing/2014/main" id="{66BA6CAA-D4D4-43A3-8B90-828958D2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33823"/>
              </p:ext>
            </p:extLst>
          </p:nvPr>
        </p:nvGraphicFramePr>
        <p:xfrm>
          <a:off x="6306933" y="2073275"/>
          <a:ext cx="371475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425947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/>
                        <a:t>p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7"/>
                  </a:ext>
                </a:extLst>
              </a:tr>
            </a:tbl>
          </a:graphicData>
        </a:graphic>
      </p:graphicFrame>
      <p:graphicFrame>
        <p:nvGraphicFramePr>
          <p:cNvPr id="22" name="表格 5">
            <a:extLst>
              <a:ext uri="{FF2B5EF4-FFF2-40B4-BE49-F238E27FC236}">
                <a16:creationId xmlns:a16="http://schemas.microsoft.com/office/drawing/2014/main" id="{264DFEE6-AE2D-4B03-953D-162AA5B62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3191"/>
              </p:ext>
            </p:extLst>
          </p:nvPr>
        </p:nvGraphicFramePr>
        <p:xfrm>
          <a:off x="6889350" y="2073275"/>
          <a:ext cx="371475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425947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/>
                        <a:t>p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7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8BF545-16CD-455F-A1AE-B87AD7645D05}"/>
              </a:ext>
            </a:extLst>
          </p:cNvPr>
          <p:cNvCxnSpPr/>
          <p:nvPr/>
        </p:nvCxnSpPr>
        <p:spPr>
          <a:xfrm>
            <a:off x="3014681" y="3405188"/>
            <a:ext cx="255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809D43F-0395-410A-AFB9-2EBE4BC1712C}"/>
              </a:ext>
            </a:extLst>
          </p:cNvPr>
          <p:cNvCxnSpPr/>
          <p:nvPr/>
        </p:nvCxnSpPr>
        <p:spPr>
          <a:xfrm>
            <a:off x="5451090" y="2357438"/>
            <a:ext cx="255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60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6A443-57E1-4951-90B2-1CE27B40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D19348-7489-480D-8205-217EF57BF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49504"/>
                <a:ext cx="8462433" cy="38184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Subproblem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dirty="0"/>
                  <a:t>processing requests for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cache configuration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solution to subproblem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is a sequence of decisions that specifies which blocks to evict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An optimal solution minimizes the number of cache misses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D19348-7489-480D-8205-217EF57BF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49504"/>
                <a:ext cx="8462433" cy="3818430"/>
              </a:xfrm>
              <a:blipFill>
                <a:blip r:embed="rId2"/>
                <a:stretch>
                  <a:fillRect l="-937" t="-1757" r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10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0F201-4167-4E2E-A75D-6E5AD354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85AAD-16E9-4653-81CE-BED01C3EF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521700" cy="3818430"/>
              </a:xfrm>
            </p:spPr>
            <p:txBody>
              <a:bodyPr/>
              <a:lstStyle/>
              <a:p>
                <a:r>
                  <a:rPr lang="en-US" dirty="0"/>
                  <a:t>Consider an </a:t>
                </a:r>
                <a:r>
                  <a:rPr lang="en-US" i="1" dirty="0"/>
                  <a:t>optimal</a:t>
                </a:r>
                <a:r>
                  <a:rPr lang="en-US" dirty="0"/>
                  <a:t> solution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to subproblem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contents of the cache after processing the request for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sub-solution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for the resulting subproblem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85AAD-16E9-4653-81CE-BED01C3EF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521700" cy="3818430"/>
              </a:xfrm>
              <a:blipFill>
                <a:blip r:embed="rId2"/>
                <a:stretch>
                  <a:fillRect l="-930" t="-1757" r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79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5CF27-BE11-42BB-8D97-79054E9B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CEBDFE-318A-4D06-A596-A8979C4B3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334376" cy="38184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Case I: cache hit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cache remains unchanged,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Case II: cache miss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is an optimal solution to subproblem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Otherwise, there exists another solution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 that makes fewer cache misses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Combine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 with the decision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leads to fewer cache misses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CEBDFE-318A-4D06-A596-A8979C4B3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334376" cy="3818430"/>
              </a:xfrm>
              <a:blipFill>
                <a:blip r:embed="rId2"/>
                <a:stretch>
                  <a:fillRect l="-658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4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5516E-DBEA-4015-89A5-F63385F3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39861-65B2-40BD-B91D-C20B65B8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minimum-spanning-tree algorithms</a:t>
            </a:r>
          </a:p>
          <a:p>
            <a:r>
              <a:rPr lang="en-US" dirty="0"/>
              <a:t>Dijkstra's algorithm for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64818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E60A8-2226-4AEF-A919-D589BDFC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Greedy-choice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7F4506-19EC-453E-91B6-7047920F9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49504"/>
                <a:ext cx="9017000" cy="3818430"/>
              </a:xfrm>
            </p:spPr>
            <p:txBody>
              <a:bodyPr/>
              <a:lstStyle/>
              <a:p>
                <a:r>
                  <a:rPr lang="en-US" dirty="0"/>
                  <a:t>Consider a subproblem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the cache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blocks (it is full) and a cache miss occurs</a:t>
                </a:r>
              </a:p>
              <a:p>
                <a:endParaRPr lang="en-US" dirty="0"/>
              </a:p>
              <a:p>
                <a:r>
                  <a:rPr lang="en-US" dirty="0"/>
                  <a:t>When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requested,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be the block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whose next access is furthest in the future </a:t>
                </a:r>
              </a:p>
              <a:p>
                <a:endParaRPr lang="en-US" dirty="0"/>
              </a:p>
              <a:p>
                <a:r>
                  <a:rPr lang="en-US" dirty="0"/>
                  <a:t>Evicting block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upon a request for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included in </a:t>
                </a:r>
                <a:r>
                  <a:rPr lang="en-US" i="1" dirty="0"/>
                  <a:t>some</a:t>
                </a:r>
                <a:r>
                  <a:rPr lang="en-US" dirty="0"/>
                  <a:t> optimal solution for the subproblem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7F4506-19EC-453E-91B6-7047920F9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49504"/>
                <a:ext cx="9017000" cy="3818430"/>
              </a:xfrm>
              <a:blipFill>
                <a:blip r:embed="rId2"/>
                <a:stretch>
                  <a:fillRect l="-879" t="-1757" r="-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77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6117D-A021-4927-8C1D-05144515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Greedy-choice property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74BD79D-FD47-4B41-B245-7515520AB250}"/>
              </a:ext>
            </a:extLst>
          </p:cNvPr>
          <p:cNvCxnSpPr/>
          <p:nvPr/>
        </p:nvCxnSpPr>
        <p:spPr>
          <a:xfrm>
            <a:off x="313267" y="2857500"/>
            <a:ext cx="84243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BBBEEB-693B-492B-8A45-3647DCB14382}"/>
              </a:ext>
            </a:extLst>
          </p:cNvPr>
          <p:cNvCxnSpPr/>
          <p:nvPr/>
        </p:nvCxnSpPr>
        <p:spPr>
          <a:xfrm>
            <a:off x="889000" y="2679700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26BDB9-0C96-4AAB-B0C3-F8D7B49CE384}"/>
                  </a:ext>
                </a:extLst>
              </p:cNvPr>
              <p:cNvSpPr txBox="1"/>
              <p:nvPr/>
            </p:nvSpPr>
            <p:spPr>
              <a:xfrm>
                <a:off x="457201" y="2244380"/>
                <a:ext cx="965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26BDB9-0C96-4AAB-B0C3-F8D7B49CE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244380"/>
                <a:ext cx="965200" cy="461665"/>
              </a:xfrm>
              <a:prstGeom prst="rect">
                <a:avLst/>
              </a:prstGeom>
              <a:blipFill>
                <a:blip r:embed="rId2"/>
                <a:stretch>
                  <a:fillRect l="-506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BBEDF8-1F88-4E9C-BF45-6155685539BA}"/>
                  </a:ext>
                </a:extLst>
              </p:cNvPr>
              <p:cNvSpPr txBox="1"/>
              <p:nvPr/>
            </p:nvSpPr>
            <p:spPr>
              <a:xfrm>
                <a:off x="673100" y="3010848"/>
                <a:ext cx="431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BBEDF8-1F88-4E9C-BF45-615568553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3010848"/>
                <a:ext cx="431800" cy="461665"/>
              </a:xfrm>
              <a:prstGeom prst="rect">
                <a:avLst/>
              </a:prstGeom>
              <a:blipFill>
                <a:blip r:embed="rId3"/>
                <a:stretch>
                  <a:fillRect l="-4225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61A443-ACA9-485F-8089-C4A4851705A8}"/>
                  </a:ext>
                </a:extLst>
              </p:cNvPr>
              <p:cNvSpPr txBox="1"/>
              <p:nvPr/>
            </p:nvSpPr>
            <p:spPr>
              <a:xfrm>
                <a:off x="4944533" y="2916652"/>
                <a:ext cx="12107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61A443-ACA9-485F-8089-C4A485170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33" y="2916652"/>
                <a:ext cx="12107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EBD8533-161F-47D2-95D3-FE28825EE51C}"/>
              </a:ext>
            </a:extLst>
          </p:cNvPr>
          <p:cNvCxnSpPr/>
          <p:nvPr/>
        </p:nvCxnSpPr>
        <p:spPr>
          <a:xfrm>
            <a:off x="5444066" y="2655248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F739ECD4-F613-4A56-BB9C-0ED84FD588ED}"/>
              </a:ext>
            </a:extLst>
          </p:cNvPr>
          <p:cNvSpPr/>
          <p:nvPr/>
        </p:nvSpPr>
        <p:spPr>
          <a:xfrm rot="5400000">
            <a:off x="4085166" y="-1719196"/>
            <a:ext cx="355600" cy="7340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A9A0EF0-7034-4FFF-A45C-162E6DF5CFC2}"/>
                  </a:ext>
                </a:extLst>
              </p:cNvPr>
              <p:cNvSpPr txBox="1"/>
              <p:nvPr/>
            </p:nvSpPr>
            <p:spPr>
              <a:xfrm>
                <a:off x="7514166" y="2857500"/>
                <a:ext cx="8381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A9A0EF0-7034-4FFF-A45C-162E6DF5C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166" y="2857500"/>
                <a:ext cx="838199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220D68C-D080-4FA5-9860-68E56BD497F2}"/>
              </a:ext>
            </a:extLst>
          </p:cNvPr>
          <p:cNvCxnSpPr/>
          <p:nvPr/>
        </p:nvCxnSpPr>
        <p:spPr>
          <a:xfrm>
            <a:off x="7933265" y="2647729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B94AD27-8769-4297-B774-F6E6AA05EA35}"/>
                  </a:ext>
                </a:extLst>
              </p:cNvPr>
              <p:cNvSpPr txBox="1"/>
              <p:nvPr/>
            </p:nvSpPr>
            <p:spPr>
              <a:xfrm>
                <a:off x="3014132" y="1323541"/>
                <a:ext cx="28278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optimal solution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B94AD27-8769-4297-B774-F6E6AA05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132" y="1323541"/>
                <a:ext cx="2827866" cy="461665"/>
              </a:xfrm>
              <a:prstGeom prst="rect">
                <a:avLst/>
              </a:prstGeom>
              <a:blipFill>
                <a:blip r:embed="rId6"/>
                <a:stretch>
                  <a:fillRect l="-323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DFFD228-F7C5-4065-9DE5-0FD87334BADD}"/>
                  </a:ext>
                </a:extLst>
              </p:cNvPr>
              <p:cNvSpPr txBox="1"/>
              <p:nvPr/>
            </p:nvSpPr>
            <p:spPr>
              <a:xfrm>
                <a:off x="313267" y="3567058"/>
                <a:ext cx="12446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DFFD228-F7C5-4065-9DE5-0FD87334B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7" y="3567058"/>
                <a:ext cx="1244601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括号 22">
            <a:extLst>
              <a:ext uri="{FF2B5EF4-FFF2-40B4-BE49-F238E27FC236}">
                <a16:creationId xmlns:a16="http://schemas.microsoft.com/office/drawing/2014/main" id="{2A30F373-CA4B-40A0-A37E-EB03977E8CF5}"/>
              </a:ext>
            </a:extLst>
          </p:cNvPr>
          <p:cNvSpPr/>
          <p:nvPr/>
        </p:nvSpPr>
        <p:spPr>
          <a:xfrm rot="16200000">
            <a:off x="3055762" y="770244"/>
            <a:ext cx="221546" cy="4466169"/>
          </a:xfrm>
          <a:prstGeom prst="leftBrace">
            <a:avLst>
              <a:gd name="adj1" fmla="val 8333"/>
              <a:gd name="adj2" fmla="val 5019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1130FB-164A-4EB4-867A-15D11A4E14A3}"/>
              </a:ext>
            </a:extLst>
          </p:cNvPr>
          <p:cNvSpPr txBox="1"/>
          <p:nvPr/>
        </p:nvSpPr>
        <p:spPr>
          <a:xfrm>
            <a:off x="2023534" y="3099401"/>
            <a:ext cx="2599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furthest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147165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6512-11D5-4AB6-8428-B372B2DF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Greedy-choice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CBCC0B-568C-4D2F-9F7A-84D758D77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an optimal solution to subproblem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CBCC0B-568C-4D2F-9F7A-84D758D77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A92541-AEDE-4389-8207-2D1C001307E2}"/>
              </a:ext>
            </a:extLst>
          </p:cNvPr>
          <p:cNvCxnSpPr/>
          <p:nvPr/>
        </p:nvCxnSpPr>
        <p:spPr>
          <a:xfrm>
            <a:off x="313267" y="2857500"/>
            <a:ext cx="84243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5EB7C41-FCDF-4BB2-BE43-CC3E28BC7E9A}"/>
              </a:ext>
            </a:extLst>
          </p:cNvPr>
          <p:cNvCxnSpPr/>
          <p:nvPr/>
        </p:nvCxnSpPr>
        <p:spPr>
          <a:xfrm>
            <a:off x="889000" y="2679700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80EA8EE-39F0-44FB-84CE-64E1B2A596AE}"/>
                  </a:ext>
                </a:extLst>
              </p:cNvPr>
              <p:cNvSpPr txBox="1"/>
              <p:nvPr/>
            </p:nvSpPr>
            <p:spPr>
              <a:xfrm>
                <a:off x="457201" y="2244380"/>
                <a:ext cx="965200" cy="475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80EA8EE-39F0-44FB-84CE-64E1B2A59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244380"/>
                <a:ext cx="965200" cy="475258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1F2E20-C72A-423B-9A64-A0E5C3CABE60}"/>
                  </a:ext>
                </a:extLst>
              </p:cNvPr>
              <p:cNvSpPr txBox="1"/>
              <p:nvPr/>
            </p:nvSpPr>
            <p:spPr>
              <a:xfrm>
                <a:off x="673100" y="3010848"/>
                <a:ext cx="431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1F2E20-C72A-423B-9A64-A0E5C3CA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3010848"/>
                <a:ext cx="431800" cy="461665"/>
              </a:xfrm>
              <a:prstGeom prst="rect">
                <a:avLst/>
              </a:prstGeom>
              <a:blipFill>
                <a:blip r:embed="rId4"/>
                <a:stretch>
                  <a:fillRect l="-4225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6E4431-3604-4089-ACE5-DE10A4E440B6}"/>
                  </a:ext>
                </a:extLst>
              </p:cNvPr>
              <p:cNvSpPr txBox="1"/>
              <p:nvPr/>
            </p:nvSpPr>
            <p:spPr>
              <a:xfrm>
                <a:off x="4944533" y="2916652"/>
                <a:ext cx="12107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6E4431-3604-4089-ACE5-DE10A4E4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33" y="2916652"/>
                <a:ext cx="12107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8B2B554-636B-4F70-ADE6-6E1CD692B37F}"/>
              </a:ext>
            </a:extLst>
          </p:cNvPr>
          <p:cNvCxnSpPr/>
          <p:nvPr/>
        </p:nvCxnSpPr>
        <p:spPr>
          <a:xfrm>
            <a:off x="5444066" y="2655248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C0FC31-BCC9-4D26-A64B-C8E352221207}"/>
                  </a:ext>
                </a:extLst>
              </p:cNvPr>
              <p:cNvSpPr txBox="1"/>
              <p:nvPr/>
            </p:nvSpPr>
            <p:spPr>
              <a:xfrm>
                <a:off x="7514166" y="2857500"/>
                <a:ext cx="8381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C0FC31-BCC9-4D26-A64B-C8E352221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166" y="2857500"/>
                <a:ext cx="838199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2FD7370-1E88-43D2-B6A9-F59221A6AB22}"/>
              </a:ext>
            </a:extLst>
          </p:cNvPr>
          <p:cNvCxnSpPr/>
          <p:nvPr/>
        </p:nvCxnSpPr>
        <p:spPr>
          <a:xfrm>
            <a:off x="7933265" y="2647729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8670EAB-D2D6-4020-8BF6-5A2F040DA3EA}"/>
              </a:ext>
            </a:extLst>
          </p:cNvPr>
          <p:cNvCxnSpPr/>
          <p:nvPr/>
        </p:nvCxnSpPr>
        <p:spPr>
          <a:xfrm>
            <a:off x="1828800" y="2655248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8A25ED-07D4-4F93-8ECA-D1DC7504D7E4}"/>
                  </a:ext>
                </a:extLst>
              </p:cNvPr>
              <p:cNvSpPr txBox="1"/>
              <p:nvPr/>
            </p:nvSpPr>
            <p:spPr>
              <a:xfrm>
                <a:off x="1092202" y="2229935"/>
                <a:ext cx="1396997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8A25ED-07D4-4F93-8ECA-D1DC7504D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2" y="2229935"/>
                <a:ext cx="1396997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EB79AB-C563-42B2-9AC6-F79624942788}"/>
                  </a:ext>
                </a:extLst>
              </p:cNvPr>
              <p:cNvSpPr txBox="1"/>
              <p:nvPr/>
            </p:nvSpPr>
            <p:spPr>
              <a:xfrm>
                <a:off x="1612900" y="3003329"/>
                <a:ext cx="431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EB79AB-C563-42B2-9AC6-F7962494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3003329"/>
                <a:ext cx="431800" cy="461665"/>
              </a:xfrm>
              <a:prstGeom prst="rect">
                <a:avLst/>
              </a:prstGeom>
              <a:blipFill>
                <a:blip r:embed="rId8"/>
                <a:stretch>
                  <a:fillRect l="-4286" r="-64286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4FA5F62-26D8-4906-B6C5-0BA502DD17DA}"/>
              </a:ext>
            </a:extLst>
          </p:cNvPr>
          <p:cNvCxnSpPr/>
          <p:nvPr/>
        </p:nvCxnSpPr>
        <p:spPr>
          <a:xfrm>
            <a:off x="3556000" y="2655248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91B60E0-C8A6-4A1B-A3C9-01E5CEF85ABB}"/>
                  </a:ext>
                </a:extLst>
              </p:cNvPr>
              <p:cNvSpPr txBox="1"/>
              <p:nvPr/>
            </p:nvSpPr>
            <p:spPr>
              <a:xfrm>
                <a:off x="2802470" y="2189943"/>
                <a:ext cx="1396997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91B60E0-C8A6-4A1B-A3C9-01E5CEF85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70" y="2189943"/>
                <a:ext cx="1396997" cy="491417"/>
              </a:xfrm>
              <a:prstGeom prst="rect">
                <a:avLst/>
              </a:prstGeom>
              <a:blipFill>
                <a:blip r:embed="rId9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D9110A9-8D03-4BA4-B002-96807BCAEAF7}"/>
                  </a:ext>
                </a:extLst>
              </p:cNvPr>
              <p:cNvSpPr txBox="1"/>
              <p:nvPr/>
            </p:nvSpPr>
            <p:spPr>
              <a:xfrm>
                <a:off x="3348566" y="2981096"/>
                <a:ext cx="431800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D9110A9-8D03-4BA4-B002-96807BCAE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66" y="2981096"/>
                <a:ext cx="431800" cy="491417"/>
              </a:xfrm>
              <a:prstGeom prst="rect">
                <a:avLst/>
              </a:prstGeom>
              <a:blipFill>
                <a:blip r:embed="rId10"/>
                <a:stretch>
                  <a:fillRect l="-4225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6A153CD-D18F-4442-BC20-DFA584685DA8}"/>
                  </a:ext>
                </a:extLst>
              </p:cNvPr>
              <p:cNvSpPr txBox="1"/>
              <p:nvPr/>
            </p:nvSpPr>
            <p:spPr>
              <a:xfrm>
                <a:off x="2290232" y="2386888"/>
                <a:ext cx="9482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6A153CD-D18F-4442-BC20-DFA58468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232" y="2386888"/>
                <a:ext cx="94826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大括号 20">
            <a:extLst>
              <a:ext uri="{FF2B5EF4-FFF2-40B4-BE49-F238E27FC236}">
                <a16:creationId xmlns:a16="http://schemas.microsoft.com/office/drawing/2014/main" id="{A93202FA-064B-4F3C-BA90-00B3DEFBCEFC}"/>
              </a:ext>
            </a:extLst>
          </p:cNvPr>
          <p:cNvSpPr/>
          <p:nvPr/>
        </p:nvSpPr>
        <p:spPr>
          <a:xfrm rot="5400000">
            <a:off x="4085166" y="-1589471"/>
            <a:ext cx="355600" cy="7340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97B4524-5FDD-476C-8D2F-E70B70F1724A}"/>
                  </a:ext>
                </a:extLst>
              </p:cNvPr>
              <p:cNvSpPr txBox="1"/>
              <p:nvPr/>
            </p:nvSpPr>
            <p:spPr>
              <a:xfrm>
                <a:off x="3014132" y="1453266"/>
                <a:ext cx="28278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optimal solution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97B4524-5FDD-476C-8D2F-E70B70F17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132" y="1453266"/>
                <a:ext cx="2827866" cy="461665"/>
              </a:xfrm>
              <a:prstGeom prst="rect">
                <a:avLst/>
              </a:prstGeom>
              <a:blipFill>
                <a:blip r:embed="rId12"/>
                <a:stretch>
                  <a:fillRect l="-323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7BF3CBB-00DE-4101-94D4-5E74DAD29E0C}"/>
                  </a:ext>
                </a:extLst>
              </p:cNvPr>
              <p:cNvSpPr txBox="1"/>
              <p:nvPr/>
            </p:nvSpPr>
            <p:spPr>
              <a:xfrm>
                <a:off x="338667" y="3512911"/>
                <a:ext cx="12446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7BF3CBB-00DE-4101-94D4-5E74DAD2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7" y="3512911"/>
                <a:ext cx="1244601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B305A4-2652-49BF-AEDB-F2A5F77DE0C8}"/>
                  </a:ext>
                </a:extLst>
              </p:cNvPr>
              <p:cNvSpPr txBox="1"/>
              <p:nvPr/>
            </p:nvSpPr>
            <p:spPr>
              <a:xfrm>
                <a:off x="2408766" y="4212943"/>
                <a:ext cx="42333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construct optimal solution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B305A4-2652-49BF-AEDB-F2A5F77DE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66" y="4212943"/>
                <a:ext cx="4233334" cy="461665"/>
              </a:xfrm>
              <a:prstGeom prst="rect">
                <a:avLst/>
              </a:prstGeom>
              <a:blipFill>
                <a:blip r:embed="rId14"/>
                <a:stretch>
                  <a:fillRect l="-215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D149D2-5D98-46AE-9ACB-FC0B2172A352}"/>
                  </a:ext>
                </a:extLst>
              </p:cNvPr>
              <p:cNvSpPr txBox="1"/>
              <p:nvPr/>
            </p:nvSpPr>
            <p:spPr>
              <a:xfrm>
                <a:off x="4116917" y="2386887"/>
                <a:ext cx="9482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D149D2-5D98-46AE-9ACB-FC0B2172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17" y="2386887"/>
                <a:ext cx="94826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1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0FFE0-E3B9-4765-998A-D431E963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Greedy-choice property: main idea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04BC3C8-C0DF-4624-8C69-042BA3B71E49}"/>
              </a:ext>
            </a:extLst>
          </p:cNvPr>
          <p:cNvCxnSpPr/>
          <p:nvPr/>
        </p:nvCxnSpPr>
        <p:spPr>
          <a:xfrm>
            <a:off x="313267" y="2857500"/>
            <a:ext cx="84243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4F7EBB2-1B96-4285-9547-D3FA72F2F7E2}"/>
                  </a:ext>
                </a:extLst>
              </p:cNvPr>
              <p:cNvSpPr txBox="1"/>
              <p:nvPr/>
            </p:nvSpPr>
            <p:spPr>
              <a:xfrm>
                <a:off x="7514163" y="2925004"/>
                <a:ext cx="8381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4F7EBB2-1B96-4285-9547-D3FA72F2F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163" y="2925004"/>
                <a:ext cx="83819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53B60C8-96E0-4100-AA82-F4C01E8928C8}"/>
              </a:ext>
            </a:extLst>
          </p:cNvPr>
          <p:cNvCxnSpPr/>
          <p:nvPr/>
        </p:nvCxnSpPr>
        <p:spPr>
          <a:xfrm>
            <a:off x="7933265" y="2647729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D000FE-C418-4A8C-AD4D-2CCAA1E0650B}"/>
                  </a:ext>
                </a:extLst>
              </p:cNvPr>
              <p:cNvSpPr txBox="1"/>
              <p:nvPr/>
            </p:nvSpPr>
            <p:spPr>
              <a:xfrm>
                <a:off x="5703524" y="1140506"/>
                <a:ext cx="286364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3. The configurations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are identical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D000FE-C418-4A8C-AD4D-2CCAA1E06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524" y="1140506"/>
                <a:ext cx="2863643" cy="707886"/>
              </a:xfrm>
              <a:prstGeom prst="rect">
                <a:avLst/>
              </a:prstGeom>
              <a:blipFill>
                <a:blip r:embed="rId3"/>
                <a:stretch>
                  <a:fillRect l="-2345" t="-3448" r="-3625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>
            <a:extLst>
              <a:ext uri="{FF2B5EF4-FFF2-40B4-BE49-F238E27FC236}">
                <a16:creationId xmlns:a16="http://schemas.microsoft.com/office/drawing/2014/main" id="{C2A62D41-0979-435B-8815-A6653F523C77}"/>
              </a:ext>
            </a:extLst>
          </p:cNvPr>
          <p:cNvSpPr/>
          <p:nvPr/>
        </p:nvSpPr>
        <p:spPr>
          <a:xfrm rot="5400000">
            <a:off x="3225800" y="37050"/>
            <a:ext cx="431800" cy="40047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1AA36980-5243-4D4B-92DA-392CD3F5C415}"/>
              </a:ext>
            </a:extLst>
          </p:cNvPr>
          <p:cNvSpPr/>
          <p:nvPr/>
        </p:nvSpPr>
        <p:spPr>
          <a:xfrm rot="5400000">
            <a:off x="6662610" y="1005167"/>
            <a:ext cx="431800" cy="21095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C72AF6-6D06-4555-8F26-14ADBE45E43E}"/>
                  </a:ext>
                </a:extLst>
              </p:cNvPr>
              <p:cNvSpPr txBox="1"/>
              <p:nvPr/>
            </p:nvSpPr>
            <p:spPr>
              <a:xfrm>
                <a:off x="1698788" y="1134011"/>
                <a:ext cx="388513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1. The configurations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differ by at most one block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C72AF6-6D06-4555-8F26-14ADBE45E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88" y="1134011"/>
                <a:ext cx="3885133" cy="707886"/>
              </a:xfrm>
              <a:prstGeom prst="rect">
                <a:avLst/>
              </a:prstGeom>
              <a:blipFill>
                <a:blip r:embed="rId4"/>
                <a:stretch>
                  <a:fillRect l="-1727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括号 22">
            <a:extLst>
              <a:ext uri="{FF2B5EF4-FFF2-40B4-BE49-F238E27FC236}">
                <a16:creationId xmlns:a16="http://schemas.microsoft.com/office/drawing/2014/main" id="{92770837-D4D2-4F92-B7C2-36E4705DA865}"/>
              </a:ext>
            </a:extLst>
          </p:cNvPr>
          <p:cNvSpPr/>
          <p:nvPr/>
        </p:nvSpPr>
        <p:spPr>
          <a:xfrm rot="16200000">
            <a:off x="3225802" y="1806061"/>
            <a:ext cx="431800" cy="40047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8AC96E4-165D-4D72-8A72-6F7E932568FF}"/>
                  </a:ext>
                </a:extLst>
              </p:cNvPr>
              <p:cNvSpPr txBox="1"/>
              <p:nvPr/>
            </p:nvSpPr>
            <p:spPr>
              <a:xfrm>
                <a:off x="965201" y="4009488"/>
                <a:ext cx="436879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2. The number of cache misses produced by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is at most the number of cache misses produced by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8AC96E4-165D-4D72-8A72-6F7E93256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1" y="4009488"/>
                <a:ext cx="4368799" cy="1015663"/>
              </a:xfrm>
              <a:prstGeom prst="rect">
                <a:avLst/>
              </a:prstGeom>
              <a:blipFill>
                <a:blip r:embed="rId5"/>
                <a:stretch>
                  <a:fillRect l="-1395" t="-3012" r="-2789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5401AAA-F710-4FD9-B2FC-EC88E53EEE5A}"/>
              </a:ext>
            </a:extLst>
          </p:cNvPr>
          <p:cNvCxnSpPr/>
          <p:nvPr/>
        </p:nvCxnSpPr>
        <p:spPr>
          <a:xfrm>
            <a:off x="889000" y="2679700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3481172-36B0-4562-A83D-664DFE127AF6}"/>
                  </a:ext>
                </a:extLst>
              </p:cNvPr>
              <p:cNvSpPr txBox="1"/>
              <p:nvPr/>
            </p:nvSpPr>
            <p:spPr>
              <a:xfrm>
                <a:off x="457201" y="2244380"/>
                <a:ext cx="965200" cy="475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3481172-36B0-4562-A83D-664DFE12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244380"/>
                <a:ext cx="965200" cy="475258"/>
              </a:xfrm>
              <a:prstGeom prst="rect">
                <a:avLst/>
              </a:prstGeom>
              <a:blipFill>
                <a:blip r:embed="rId6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20A1A48-AB28-4E56-8435-BB9363482B5B}"/>
                  </a:ext>
                </a:extLst>
              </p:cNvPr>
              <p:cNvSpPr txBox="1"/>
              <p:nvPr/>
            </p:nvSpPr>
            <p:spPr>
              <a:xfrm>
                <a:off x="673100" y="3010848"/>
                <a:ext cx="431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20A1A48-AB28-4E56-8435-BB936348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3010848"/>
                <a:ext cx="431800" cy="461665"/>
              </a:xfrm>
              <a:prstGeom prst="rect">
                <a:avLst/>
              </a:prstGeom>
              <a:blipFill>
                <a:blip r:embed="rId7"/>
                <a:stretch>
                  <a:fillRect l="-4225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B0C0F1C-B426-4182-8AC1-0B23D3C8624F}"/>
                  </a:ext>
                </a:extLst>
              </p:cNvPr>
              <p:cNvSpPr txBox="1"/>
              <p:nvPr/>
            </p:nvSpPr>
            <p:spPr>
              <a:xfrm>
                <a:off x="4944533" y="2916652"/>
                <a:ext cx="12107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B0C0F1C-B426-4182-8AC1-0B23D3C8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33" y="2916652"/>
                <a:ext cx="121073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43970B3-8F64-4963-A657-18F11771CA9F}"/>
              </a:ext>
            </a:extLst>
          </p:cNvPr>
          <p:cNvCxnSpPr/>
          <p:nvPr/>
        </p:nvCxnSpPr>
        <p:spPr>
          <a:xfrm>
            <a:off x="5444066" y="2655248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0A9D04-4300-410A-9664-2927567091C2}"/>
              </a:ext>
            </a:extLst>
          </p:cNvPr>
          <p:cNvCxnSpPr/>
          <p:nvPr/>
        </p:nvCxnSpPr>
        <p:spPr>
          <a:xfrm>
            <a:off x="1828800" y="2655248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BF4CDFA-6F2A-43E6-8B4E-A3BEC36F0699}"/>
                  </a:ext>
                </a:extLst>
              </p:cNvPr>
              <p:cNvSpPr txBox="1"/>
              <p:nvPr/>
            </p:nvSpPr>
            <p:spPr>
              <a:xfrm>
                <a:off x="1092202" y="2229935"/>
                <a:ext cx="1396997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BF4CDFA-6F2A-43E6-8B4E-A3BEC36F0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2" y="2229935"/>
                <a:ext cx="1396997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C1D4558-7FB2-4CAB-BDF3-ED5BFB6A97FF}"/>
                  </a:ext>
                </a:extLst>
              </p:cNvPr>
              <p:cNvSpPr txBox="1"/>
              <p:nvPr/>
            </p:nvSpPr>
            <p:spPr>
              <a:xfrm>
                <a:off x="1612900" y="3003329"/>
                <a:ext cx="431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C1D4558-7FB2-4CAB-BDF3-ED5BFB6A9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3003329"/>
                <a:ext cx="431800" cy="461665"/>
              </a:xfrm>
              <a:prstGeom prst="rect">
                <a:avLst/>
              </a:prstGeom>
              <a:blipFill>
                <a:blip r:embed="rId10"/>
                <a:stretch>
                  <a:fillRect l="-4286" r="-64286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BBB933-98EF-4041-96C7-4AFD4D3D21CB}"/>
              </a:ext>
            </a:extLst>
          </p:cNvPr>
          <p:cNvCxnSpPr/>
          <p:nvPr/>
        </p:nvCxnSpPr>
        <p:spPr>
          <a:xfrm>
            <a:off x="3556000" y="2655248"/>
            <a:ext cx="0" cy="3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195DAF2-7077-40D5-992F-E927E71F9F0C}"/>
                  </a:ext>
                </a:extLst>
              </p:cNvPr>
              <p:cNvSpPr txBox="1"/>
              <p:nvPr/>
            </p:nvSpPr>
            <p:spPr>
              <a:xfrm>
                <a:off x="2802470" y="2189943"/>
                <a:ext cx="1396997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195DAF2-7077-40D5-992F-E927E71F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70" y="2189943"/>
                <a:ext cx="1396997" cy="491417"/>
              </a:xfrm>
              <a:prstGeom prst="rect">
                <a:avLst/>
              </a:prstGeom>
              <a:blipFill>
                <a:blip r:embed="rId11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5E8B9E1-9DFC-40B5-981F-81AA786B7035}"/>
                  </a:ext>
                </a:extLst>
              </p:cNvPr>
              <p:cNvSpPr txBox="1"/>
              <p:nvPr/>
            </p:nvSpPr>
            <p:spPr>
              <a:xfrm>
                <a:off x="3348566" y="2981096"/>
                <a:ext cx="431800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5E8B9E1-9DFC-40B5-981F-81AA786B7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66" y="2981096"/>
                <a:ext cx="431800" cy="491417"/>
              </a:xfrm>
              <a:prstGeom prst="rect">
                <a:avLst/>
              </a:prstGeom>
              <a:blipFill>
                <a:blip r:embed="rId12"/>
                <a:stretch>
                  <a:fillRect l="-4225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D3E37E5-258E-4646-B73C-3455A8E4B1D6}"/>
                  </a:ext>
                </a:extLst>
              </p:cNvPr>
              <p:cNvSpPr txBox="1"/>
              <p:nvPr/>
            </p:nvSpPr>
            <p:spPr>
              <a:xfrm>
                <a:off x="2290232" y="2386888"/>
                <a:ext cx="9482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D3E37E5-258E-4646-B73C-3455A8E4B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232" y="2386888"/>
                <a:ext cx="94826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928A2C-193E-469F-A3E4-1A5FCAA4A76C}"/>
                  </a:ext>
                </a:extLst>
              </p:cNvPr>
              <p:cNvSpPr txBox="1"/>
              <p:nvPr/>
            </p:nvSpPr>
            <p:spPr>
              <a:xfrm>
                <a:off x="4116917" y="2386887"/>
                <a:ext cx="9482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928A2C-193E-469F-A3E4-1A5FCAA4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17" y="2386887"/>
                <a:ext cx="94826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5E44735-8738-4DCF-A42D-87AE61A3B80D}"/>
                  </a:ext>
                </a:extLst>
              </p:cNvPr>
              <p:cNvSpPr txBox="1"/>
              <p:nvPr/>
            </p:nvSpPr>
            <p:spPr>
              <a:xfrm>
                <a:off x="5950477" y="3816487"/>
                <a:ext cx="312737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A request for block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results in a cache miss 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and a cache hit 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5E44735-8738-4DCF-A42D-87AE61A3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77" y="3816487"/>
                <a:ext cx="3127372" cy="1015663"/>
              </a:xfrm>
              <a:prstGeom prst="rect">
                <a:avLst/>
              </a:prstGeom>
              <a:blipFill>
                <a:blip r:embed="rId15"/>
                <a:stretch>
                  <a:fillRect l="-1949" t="-2395" r="-3899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箭头: 右 38">
            <a:extLst>
              <a:ext uri="{FF2B5EF4-FFF2-40B4-BE49-F238E27FC236}">
                <a16:creationId xmlns:a16="http://schemas.microsoft.com/office/drawing/2014/main" id="{1AAB6363-1F37-4519-85EE-611EC577B252}"/>
              </a:ext>
            </a:extLst>
          </p:cNvPr>
          <p:cNvSpPr/>
          <p:nvPr/>
        </p:nvSpPr>
        <p:spPr>
          <a:xfrm rot="10800000">
            <a:off x="5262666" y="4306718"/>
            <a:ext cx="677762" cy="4032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E73465DD-1A75-4D2F-90ED-717A1CE3B95F}"/>
              </a:ext>
            </a:extLst>
          </p:cNvPr>
          <p:cNvSpPr/>
          <p:nvPr/>
        </p:nvSpPr>
        <p:spPr>
          <a:xfrm rot="12097156">
            <a:off x="3759935" y="3654823"/>
            <a:ext cx="2261166" cy="3208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3" grpId="0" animBg="1"/>
      <p:bldP spid="24" grpId="0"/>
      <p:bldP spid="38" grpId="0"/>
      <p:bldP spid="39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CC816-F3D7-4BC4-A2B9-9D631AF4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Homework-1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CF4851-6494-4D56-A2E8-6DD2030C1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15.2-5 Describe an efficient algorithm that, given 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points on the real line, determines the smallest </a:t>
                </a:r>
                <a:r>
                  <a:rPr lang="en-US" i="1" dirty="0"/>
                  <a:t>set</a:t>
                </a:r>
                <a:r>
                  <a:rPr lang="en-US" dirty="0"/>
                  <a:t> of unit-length closed intervals that contains all of the given points. Argue that your algorithm is correct.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CF4851-6494-4D56-A2E8-6DD2030C1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716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7408A-3651-41D9-B8CC-E8EE96EB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Homework-2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D7330-FED4-448E-9302-195A971E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15.4-2 Real cache managers do not know the future requests, and so they often use the past to decide which block to evict. The least-recently-used, or LRU, strategy evicts the block that, of all blocks currently in the cache, was the least recently requested. Give an example of a request sequence in which the LRU strategy is not optimal, by showing that it induces more cache misses than the furthest-in-future strategy does on the same request sequence.</a:t>
            </a:r>
          </a:p>
        </p:txBody>
      </p:sp>
    </p:spTree>
    <p:extLst>
      <p:ext uri="{BB962C8B-B14F-4D97-AF65-F5344CB8AC3E}">
        <p14:creationId xmlns:p14="http://schemas.microsoft.com/office/powerpoint/2010/main" val="206778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DC153-E1D7-4807-A7C8-89160B56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766ADC-9A43-48B7-AFB6-D3AAF73E0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49504"/>
                <a:ext cx="8313683" cy="381843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dirty="0"/>
                  <a:t>Schedule several competing activities that require exclusive use of a common resource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E.g., a conference room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room can serve only one activity at a time</a:t>
                </a: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proposed activities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are </a:t>
                </a:r>
                <a:r>
                  <a:rPr lang="en-US" sz="2000" i="1" dirty="0"/>
                  <a:t>compatible</a:t>
                </a:r>
                <a:r>
                  <a:rPr lang="en-US" sz="2000" dirty="0"/>
                  <a:t> if the intervals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do not overlap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766ADC-9A43-48B7-AFB6-D3AAF73E0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49504"/>
                <a:ext cx="8313683" cy="3818430"/>
              </a:xfrm>
              <a:blipFill>
                <a:blip r:embed="rId2"/>
                <a:stretch>
                  <a:fillRect l="-513" t="-2396" r="-1246" b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3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F72EE-13B7-451C-886B-F5CCB136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Activity-selection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305A7-295D-422E-91BF-997583E72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89" y="949504"/>
                <a:ext cx="8617478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Our goal: to select a maximum-size subset of mutually compatible activities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Let’s further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Such a requirement can be satisfied by sorting them a priori</a:t>
                </a:r>
              </a:p>
              <a:p>
                <a:endParaRPr lang="en-US" sz="2000" dirty="0"/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an optimal solution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305A7-295D-422E-91BF-997583E72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89" y="949504"/>
                <a:ext cx="8617478" cy="3818430"/>
              </a:xfrm>
              <a:blipFill>
                <a:blip r:embed="rId2"/>
                <a:stretch>
                  <a:fillRect l="-636" t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6">
                <a:extLst>
                  <a:ext uri="{FF2B5EF4-FFF2-40B4-BE49-F238E27FC236}">
                    <a16:creationId xmlns:a16="http://schemas.microsoft.com/office/drawing/2014/main" id="{2F9DE0E6-BFFF-4DEE-A1E7-ECD270A9A8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6880975"/>
                  </p:ext>
                </p:extLst>
              </p:nvPr>
            </p:nvGraphicFramePr>
            <p:xfrm>
              <a:off x="1723717" y="2984767"/>
              <a:ext cx="580822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716">
                      <a:extLst>
                        <a:ext uri="{9D8B030D-6E8A-4147-A177-3AD203B41FA5}">
                          <a16:colId xmlns:a16="http://schemas.microsoft.com/office/drawing/2014/main" val="306032692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2249617907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2363946674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3526909163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1606101795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441291266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2252472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2540902981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363335827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2503987786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870676898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18405550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50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185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257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6">
                <a:extLst>
                  <a:ext uri="{FF2B5EF4-FFF2-40B4-BE49-F238E27FC236}">
                    <a16:creationId xmlns:a16="http://schemas.microsoft.com/office/drawing/2014/main" id="{2F9DE0E6-BFFF-4DEE-A1E7-ECD270A9A8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6880975"/>
                  </p:ext>
                </p:extLst>
              </p:nvPr>
            </p:nvGraphicFramePr>
            <p:xfrm>
              <a:off x="1723717" y="2984767"/>
              <a:ext cx="580822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716">
                      <a:extLst>
                        <a:ext uri="{9D8B030D-6E8A-4147-A177-3AD203B41FA5}">
                          <a16:colId xmlns:a16="http://schemas.microsoft.com/office/drawing/2014/main" val="306032692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2249617907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2363946674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3526909163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1606101795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441291266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2252472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2540902981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363335827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2503987786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870676898"/>
                        </a:ext>
                      </a:extLst>
                    </a:gridCol>
                    <a:gridCol w="455955">
                      <a:extLst>
                        <a:ext uri="{9D8B030D-6E8A-4147-A177-3AD203B41FA5}">
                          <a16:colId xmlns:a16="http://schemas.microsoft.com/office/drawing/2014/main" val="18405550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9" t="-8197" r="-63692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50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9" t="-106452" r="-63692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185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9" t="-209836" r="-63692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2578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73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E04D1-9318-4280-8FB5-EC517430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7D4B16E3-8BF1-4DEB-98CB-68D5E7074A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670299"/>
                  </p:ext>
                </p:extLst>
              </p:nvPr>
            </p:nvGraphicFramePr>
            <p:xfrm>
              <a:off x="457200" y="718859"/>
              <a:ext cx="7785099" cy="435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947">
                      <a:extLst>
                        <a:ext uri="{9D8B030D-6E8A-4147-A177-3AD203B41FA5}">
                          <a16:colId xmlns:a16="http://schemas.microsoft.com/office/drawing/2014/main" val="353891207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42504055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4967494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156557979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726915314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3356915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9063014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61186554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95157154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3922578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96374285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11438905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33990869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58740701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35109600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4984600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093162926"/>
                        </a:ext>
                      </a:extLst>
                    </a:gridCol>
                  </a:tblGrid>
                  <a:tr h="309686">
                    <a:tc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494289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45443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467440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59139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041835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818827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030308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93140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9822677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772362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65447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034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7D4B16E3-8BF1-4DEB-98CB-68D5E7074A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670299"/>
                  </p:ext>
                </p:extLst>
              </p:nvPr>
            </p:nvGraphicFramePr>
            <p:xfrm>
              <a:off x="457200" y="718859"/>
              <a:ext cx="7785099" cy="435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947">
                      <a:extLst>
                        <a:ext uri="{9D8B030D-6E8A-4147-A177-3AD203B41FA5}">
                          <a16:colId xmlns:a16="http://schemas.microsoft.com/office/drawing/2014/main" val="353891207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42504055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4967494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156557979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726915314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3356915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9063014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61186554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95157154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3922578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96374285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11438905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33990869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58740701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35109600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4984600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09316292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4942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95000" r="-1606667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4544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195000" r="-1606667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4674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295000" r="-160666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591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395000" r="-1606667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0418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495000" r="-1606667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8188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585246" r="-1606667" b="-5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030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696667" r="-160666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9314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796667" r="-160666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9822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896667" r="-16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7723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996667" r="-160666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6544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1096667" r="-160666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034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576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E04D1-9318-4280-8FB5-EC517430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7D4B16E3-8BF1-4DEB-98CB-68D5E7074A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935769"/>
                  </p:ext>
                </p:extLst>
              </p:nvPr>
            </p:nvGraphicFramePr>
            <p:xfrm>
              <a:off x="457200" y="718859"/>
              <a:ext cx="7785099" cy="435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947">
                      <a:extLst>
                        <a:ext uri="{9D8B030D-6E8A-4147-A177-3AD203B41FA5}">
                          <a16:colId xmlns:a16="http://schemas.microsoft.com/office/drawing/2014/main" val="353891207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42504055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4967494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156557979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726915314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3356915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9063014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61186554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95157154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3922578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96374285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11438905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33990869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58740701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35109600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4984600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093162926"/>
                        </a:ext>
                      </a:extLst>
                    </a:gridCol>
                  </a:tblGrid>
                  <a:tr h="309686">
                    <a:tc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494289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45443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467440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59139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041835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818827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030308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93140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9822677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772362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654471"/>
                      </a:ext>
                    </a:extLst>
                  </a:tr>
                  <a:tr h="337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034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7D4B16E3-8BF1-4DEB-98CB-68D5E7074A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935769"/>
                  </p:ext>
                </p:extLst>
              </p:nvPr>
            </p:nvGraphicFramePr>
            <p:xfrm>
              <a:off x="457200" y="718859"/>
              <a:ext cx="7785099" cy="435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947">
                      <a:extLst>
                        <a:ext uri="{9D8B030D-6E8A-4147-A177-3AD203B41FA5}">
                          <a16:colId xmlns:a16="http://schemas.microsoft.com/office/drawing/2014/main" val="353891207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42504055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4967494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156557979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726915314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3356915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90630142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611865541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95157154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33922578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96374285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114389057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339908698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58740701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2835109600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3649846006"/>
                        </a:ext>
                      </a:extLst>
                    </a:gridCol>
                    <a:gridCol w="457947">
                      <a:extLst>
                        <a:ext uri="{9D8B030D-6E8A-4147-A177-3AD203B41FA5}">
                          <a16:colId xmlns:a16="http://schemas.microsoft.com/office/drawing/2014/main" val="109316292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4942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95000" r="-1606667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4544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195000" r="-1606667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4674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295000" r="-160666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591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395000" r="-1606667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0418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495000" r="-1606667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8188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585246" r="-1606667" b="-5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030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696667" r="-160666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9314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796667" r="-160666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9822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896667" r="-16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7723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996667" r="-160666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6544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7" t="-1096667" r="-160666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ebdings" panose="05030102010509060703" pitchFamily="18" charset="2"/>
                            </a:rPr>
                            <a:t>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034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75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5FF3-C0F4-4668-B238-5DE0D23C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the 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E9151A-2D7D-4AA7-B20A-352AB42F7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49504"/>
                <a:ext cx="8530167" cy="381843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: the set of activities that start after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finishes and that finishes before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starts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: the corresponding maximum-size set </a:t>
                </a: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0" dirty="0"/>
                  <a:t>The recurrence: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 bottom-up approach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E9151A-2D7D-4AA7-B20A-352AB42F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49504"/>
                <a:ext cx="8530167" cy="3818430"/>
              </a:xfrm>
              <a:blipFill>
                <a:blip r:embed="rId2"/>
                <a:stretch>
                  <a:fillRect l="-643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13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3838-F086-418D-9974-18B95F12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greedy choice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F4674-35AF-4A8A-B51A-BAE08EF4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51850" cy="3818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Intuition: we only maximize the number of compatible activities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choose an activity that leaves the resource available for as many other activities as possible</a:t>
            </a:r>
          </a:p>
          <a:p>
            <a:endParaRPr lang="en-US" dirty="0"/>
          </a:p>
          <a:p>
            <a:r>
              <a:rPr lang="en-US" dirty="0"/>
              <a:t>How about sorting and selecting activities according to their lengths?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No!</a:t>
            </a:r>
          </a:p>
          <a:p>
            <a:endParaRPr lang="en-US" dirty="0"/>
          </a:p>
          <a:p>
            <a:r>
              <a:rPr lang="en-US" dirty="0"/>
              <a:t>Choose the activity with the earliest finish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Once you make the greedy choice, you have only one remaining subproblem to solve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3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104754</TotalTime>
  <Words>1836</Words>
  <Application>Microsoft Office PowerPoint</Application>
  <PresentationFormat>全屏显示(16:9)</PresentationFormat>
  <Paragraphs>476</Paragraphs>
  <Slides>35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微软雅黑</vt:lpstr>
      <vt:lpstr>宋体</vt:lpstr>
      <vt:lpstr>幼圆</vt:lpstr>
      <vt:lpstr>Arial</vt:lpstr>
      <vt:lpstr>Calibri</vt:lpstr>
      <vt:lpstr>Cambria Math</vt:lpstr>
      <vt:lpstr>Webdings</vt:lpstr>
      <vt:lpstr>Wingdings</vt:lpstr>
      <vt:lpstr>Office Theme</vt:lpstr>
      <vt:lpstr>Algorithms and Complexities Greedy Algorithms</vt:lpstr>
      <vt:lpstr>General idea</vt:lpstr>
      <vt:lpstr>Applications</vt:lpstr>
      <vt:lpstr>Activity-selection problem</vt:lpstr>
      <vt:lpstr>Activity-selection problem</vt:lpstr>
      <vt:lpstr>Solution 1</vt:lpstr>
      <vt:lpstr>Solution 2</vt:lpstr>
      <vt:lpstr>DP: the optimal substructure</vt:lpstr>
      <vt:lpstr>The greedy choice</vt:lpstr>
      <vt:lpstr>Important theorem</vt:lpstr>
      <vt:lpstr>Example: S_4 and a_8 </vt:lpstr>
      <vt:lpstr>General idea</vt:lpstr>
      <vt:lpstr>An iterative greedy algorithm</vt:lpstr>
      <vt:lpstr>Example</vt:lpstr>
      <vt:lpstr>Elements of the greedy strategy</vt:lpstr>
      <vt:lpstr>Main steps</vt:lpstr>
      <vt:lpstr>Greedy-choice property</vt:lpstr>
      <vt:lpstr>Optimal substructure</vt:lpstr>
      <vt:lpstr>Greedy versus dynamic programming</vt:lpstr>
      <vt:lpstr>Greedy versus dynamic programming</vt:lpstr>
      <vt:lpstr>Examples</vt:lpstr>
      <vt:lpstr>Offline caching</vt:lpstr>
      <vt:lpstr>“Numbers Everyone Should Know” from Jeff Dean</vt:lpstr>
      <vt:lpstr>Offline caching</vt:lpstr>
      <vt:lpstr>Offline caching</vt:lpstr>
      <vt:lpstr>Example</vt:lpstr>
      <vt:lpstr>Optimal substructure</vt:lpstr>
      <vt:lpstr>Optimal substructure</vt:lpstr>
      <vt:lpstr>Optimal substructure</vt:lpstr>
      <vt:lpstr>Greedy-choice property</vt:lpstr>
      <vt:lpstr>Greedy-choice property</vt:lpstr>
      <vt:lpstr>Greedy-choice property</vt:lpstr>
      <vt:lpstr>Greedy-choice property: main idea</vt:lpstr>
      <vt:lpstr>Homework-1</vt:lpstr>
      <vt:lpstr>Homework-2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3076</cp:revision>
  <cp:lastPrinted>2015-09-20T23:02:57Z</cp:lastPrinted>
  <dcterms:created xsi:type="dcterms:W3CDTF">2010-10-17T19:58:05Z</dcterms:created>
  <dcterms:modified xsi:type="dcterms:W3CDTF">2023-10-07T05:35:40Z</dcterms:modified>
</cp:coreProperties>
</file>