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664" r:id="rId2"/>
    <p:sldId id="1665" r:id="rId3"/>
    <p:sldId id="1666" r:id="rId4"/>
    <p:sldId id="1667" r:id="rId5"/>
    <p:sldId id="1668" r:id="rId6"/>
    <p:sldId id="1669" r:id="rId7"/>
    <p:sldId id="1670" r:id="rId8"/>
    <p:sldId id="1671" r:id="rId9"/>
    <p:sldId id="1672" r:id="rId10"/>
    <p:sldId id="1673" r:id="rId11"/>
    <p:sldId id="1675" r:id="rId12"/>
    <p:sldId id="1676" r:id="rId13"/>
    <p:sldId id="1677" r:id="rId14"/>
    <p:sldId id="1679" r:id="rId15"/>
    <p:sldId id="1678" r:id="rId16"/>
    <p:sldId id="1681" r:id="rId17"/>
    <p:sldId id="1680" r:id="rId18"/>
    <p:sldId id="1683" r:id="rId19"/>
    <p:sldId id="1684" r:id="rId20"/>
    <p:sldId id="1674" r:id="rId21"/>
    <p:sldId id="1682" r:id="rId22"/>
    <p:sldId id="1685" r:id="rId23"/>
    <p:sldId id="1687" r:id="rId24"/>
    <p:sldId id="1686" r:id="rId25"/>
    <p:sldId id="1688" r:id="rId26"/>
    <p:sldId id="1690" r:id="rId27"/>
    <p:sldId id="1691" r:id="rId28"/>
    <p:sldId id="1689" r:id="rId29"/>
    <p:sldId id="1693" r:id="rId30"/>
    <p:sldId id="1692" r:id="rId31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>
      <p:cViewPr varScale="1">
        <p:scale>
          <a:sx n="172" d="100"/>
          <a:sy n="172" d="100"/>
        </p:scale>
        <p:origin x="168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Minimum Spanning Trees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748A-6CE2-4741-8330-63356D9F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1FA538-19E1-4168-8963-5D2B04F91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448" y="2687950"/>
            <a:ext cx="2570251" cy="21947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42A8CD1-FF77-4594-9AC6-68723E647AF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3850" y="712913"/>
                <a:ext cx="8496300" cy="3293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 minimum spanning tree that includes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now construct another MST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that includes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sz="2000" dirty="0"/>
                  <a:t>t least one edge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crosses the cut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b="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42A8CD1-FF77-4594-9AC6-68723E64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712913"/>
                <a:ext cx="8496300" cy="3293822"/>
              </a:xfrm>
              <a:prstGeom prst="rect">
                <a:avLst/>
              </a:prstGeom>
              <a:blipFill>
                <a:blip r:embed="rId3"/>
                <a:stretch>
                  <a:fillRect l="-646" t="-14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3781A-B06B-434D-8E1D-37816BDA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Kruskal's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0CD64-5A34-4542-8861-C574FAC38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633" y="949504"/>
                <a:ext cx="8661861" cy="351166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trees in the forest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Find a </a:t>
                </a:r>
                <a:r>
                  <a:rPr lang="en-US" sz="2000" u="sng" dirty="0"/>
                  <a:t>safe</a:t>
                </a:r>
                <a:r>
                  <a:rPr lang="en-US" sz="2000" dirty="0"/>
                  <a:t> edge to add by finding, of all the edges that </a:t>
                </a:r>
                <a:r>
                  <a:rPr lang="en-US" sz="2000" u="sng" dirty="0"/>
                  <a:t>connect any two trees</a:t>
                </a:r>
                <a:r>
                  <a:rPr lang="en-US" sz="2000" dirty="0"/>
                  <a:t> in the forest,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with the lowest weight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Repeat until there is only one tree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greedy algorithm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50CD64-5A34-4542-8861-C574FAC38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633" y="949504"/>
                <a:ext cx="8661861" cy="3511660"/>
              </a:xfrm>
              <a:blipFill>
                <a:blip r:embed="rId2"/>
                <a:stretch>
                  <a:fillRect l="-633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0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14A77-FE39-446C-811E-495D0BB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7A8EED-EE57-4FEC-9725-6A75CB42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663"/>
            <a:ext cx="2937324" cy="1359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863CAF-F882-44CE-9772-FE8C4016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95" y="824423"/>
            <a:ext cx="2896958" cy="12312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413C4F-CB22-4514-A9BB-556C771A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45" y="824423"/>
            <a:ext cx="2792535" cy="1297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66E25D-AFC8-40D6-9813-DB24FAED7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7" y="2359329"/>
            <a:ext cx="2858890" cy="11954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5422E9-5341-406E-BD70-49FC74E0F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194" y="2347741"/>
            <a:ext cx="2858891" cy="12245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8B0474-B8B7-4846-A10A-A11D3154A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308" y="2359329"/>
            <a:ext cx="2634246" cy="11410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A1411A-5731-4917-BB29-0EB4EDB51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706" y="3654240"/>
            <a:ext cx="2757332" cy="13251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2792170-1325-42DA-B12D-072FB46D8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4764" y="3690458"/>
            <a:ext cx="2841692" cy="1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4A332-A3AC-460A-8658-B59D8921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09040-5038-4BA0-979D-E821BE0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5" y="858871"/>
            <a:ext cx="2973185" cy="1254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15E1F7-B3BF-46E3-976E-66BB2416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52" y="734541"/>
            <a:ext cx="2973185" cy="1378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F118D4-51C4-4EC4-B777-F0EE9834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35" y="2200206"/>
            <a:ext cx="2973185" cy="1261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8AA785-3DDD-44EB-AF39-3EB72C449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661" y="2200206"/>
            <a:ext cx="3037176" cy="13023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F5627E-EF88-4BEE-BE97-E499D5A4B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35" y="3597701"/>
            <a:ext cx="2973185" cy="12850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C85347-6F66-4734-BB79-89D27C6B7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661" y="3579857"/>
            <a:ext cx="2973185" cy="12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48AE-921D-4883-A3CA-8F801AC4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870F4E-BD16-4965-8348-5D4265567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00" y="1212475"/>
            <a:ext cx="6720400" cy="33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1B5A-4C27-48F7-A822-84D2BA9B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Disjoint-set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51369-4047-4F8D-B494-5DF94BAB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431876" cy="3818430"/>
              </a:xfrm>
            </p:spPr>
            <p:txBody>
              <a:bodyPr/>
              <a:lstStyle/>
              <a:p>
                <a:r>
                  <a:rPr lang="en-US" sz="2000" dirty="0"/>
                  <a:t>Group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distinct elements into a collection of disjoint sets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with no elements in common</a:t>
                </a:r>
              </a:p>
              <a:p>
                <a:endParaRPr lang="en-US" dirty="0"/>
              </a:p>
              <a:p>
                <a:r>
                  <a:rPr lang="en-US" sz="2000" dirty="0"/>
                  <a:t>A collection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of disjoint dynamic sets</a:t>
                </a:r>
              </a:p>
              <a:p>
                <a:endParaRPr lang="en-US" dirty="0"/>
              </a:p>
              <a:p>
                <a:r>
                  <a:rPr lang="en-US" sz="1800" dirty="0"/>
                  <a:t>To identify each set, choose a representative, which is some member of the set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E.g., choosing the smallest member in the set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51369-4047-4F8D-B494-5DF94BAB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431876" cy="3818430"/>
              </a:xfrm>
              <a:blipFill>
                <a:blip r:embed="rId2"/>
                <a:stretch>
                  <a:fillRect l="-65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DF818-18F6-46C1-9F8F-D08A19F6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Disjoint-set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166B9-7953-4CBD-B9D0-67DDDD887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operations: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b-NO" sz="2000" dirty="0"/>
                  <a:t>MAKE-SET(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b-NO" sz="2000" dirty="0"/>
                  <a:t>): </a:t>
                </a:r>
                <a:r>
                  <a:rPr lang="en-US" sz="2000" dirty="0"/>
                  <a:t>creates a new set whose only member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Also the representative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b-NO" sz="2000" dirty="0"/>
                  <a:t>UNION(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b-NO" sz="2000" dirty="0"/>
                  <a:t>): </a:t>
                </a:r>
                <a:r>
                  <a:rPr lang="en-US" sz="2000" dirty="0"/>
                  <a:t>unites two disjoint, dynamic sets that contain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into a new set that is the union of these two sets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FIND-SET(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): returns a pointer to the representative of the unique set containing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b-NO" sz="2000" dirty="0"/>
              </a:p>
              <a:p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MAKE-SET </a:t>
                </a:r>
                <a:r>
                  <a:rPr lang="en-US" dirty="0"/>
                  <a:t>operations and at most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UNION operations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B166B9-7953-4CBD-B9D0-67DDDD887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 r="-1259" b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B8D9-1E2E-4D52-8369-6CBD17D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Disjoint-set forests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7E101-32D8-4477-8D1A-A350A9FF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949504"/>
            <a:ext cx="9005455" cy="3818430"/>
          </a:xfrm>
        </p:spPr>
        <p:txBody>
          <a:bodyPr/>
          <a:lstStyle/>
          <a:p>
            <a:r>
              <a:rPr lang="en-US" sz="2000" dirty="0"/>
              <a:t>A fast implementation of disjoint sets represents sets by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tree represents one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member points only to its parent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root contains the representative</a:t>
            </a:r>
          </a:p>
          <a:p>
            <a:endParaRPr lang="en-US" dirty="0"/>
          </a:p>
          <a:p>
            <a:r>
              <a:rPr lang="en-US" sz="2000" dirty="0"/>
              <a:t>Heuristic #1: union by rank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root with smaller rank points to the root with larger rank</a:t>
            </a:r>
          </a:p>
          <a:p>
            <a:r>
              <a:rPr lang="en-US" sz="2000" dirty="0"/>
              <a:t>Heuristic #2: path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FIND-SET procedure updates each node to point directly to the root</a:t>
            </a:r>
          </a:p>
        </p:txBody>
      </p:sp>
    </p:spTree>
    <p:extLst>
      <p:ext uri="{BB962C8B-B14F-4D97-AF65-F5344CB8AC3E}">
        <p14:creationId xmlns:p14="http://schemas.microsoft.com/office/powerpoint/2010/main" val="10030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B51C8-B0FD-483C-9D4C-55889DFA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Pseudocode: path compression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ABB742-8438-4FB6-90D1-21761BF4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14" y="2206277"/>
            <a:ext cx="2292989" cy="24449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1FABAE-F636-4AD5-BCC4-47423CB9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8" y="926888"/>
            <a:ext cx="1914866" cy="10654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6645C9-EEB7-4887-89C4-BB9BFA0F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90" y="3000446"/>
            <a:ext cx="3178925" cy="1493711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42AA9A92-584F-4646-BE8C-33FAC40FBE40}"/>
              </a:ext>
            </a:extLst>
          </p:cNvPr>
          <p:cNvSpPr/>
          <p:nvPr/>
        </p:nvSpPr>
        <p:spPr>
          <a:xfrm>
            <a:off x="3705745" y="3568293"/>
            <a:ext cx="825731" cy="371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9AA0E4-06E4-4728-A8E9-2F2BE8CC0760}"/>
              </a:ext>
            </a:extLst>
          </p:cNvPr>
          <p:cNvSpPr txBox="1"/>
          <p:nvPr/>
        </p:nvSpPr>
        <p:spPr>
          <a:xfrm>
            <a:off x="1431114" y="2769613"/>
            <a:ext cx="105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n-lt"/>
              </a:rPr>
              <a:t>before</a:t>
            </a:r>
            <a:endParaRPr lang="en-US" dirty="0">
              <a:latin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86F6E7-BE9A-43B2-BEAC-11DF29558BD7}"/>
              </a:ext>
            </a:extLst>
          </p:cNvPr>
          <p:cNvSpPr txBox="1"/>
          <p:nvPr/>
        </p:nvSpPr>
        <p:spPr>
          <a:xfrm>
            <a:off x="4917153" y="3134610"/>
            <a:ext cx="105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n-lt"/>
              </a:rPr>
              <a:t>after</a:t>
            </a:r>
            <a:endParaRPr lang="en-US" dirty="0">
              <a:latin typeface="+mn-lt"/>
            </a:endParaRPr>
          </a:p>
        </p:txBody>
      </p:sp>
      <p:pic>
        <p:nvPicPr>
          <p:cNvPr id="16" name="内容占位符 3">
            <a:extLst>
              <a:ext uri="{FF2B5EF4-FFF2-40B4-BE49-F238E27FC236}">
                <a16:creationId xmlns:a16="http://schemas.microsoft.com/office/drawing/2014/main" id="{E22F8AC9-3C50-44E7-84B2-397DDD062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98712" y="926888"/>
            <a:ext cx="5565769" cy="10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7388-6C65-4A3F-A98F-27317802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Pseudocode: </a:t>
            </a:r>
            <a:r>
              <a:rPr lang="en-US" sz="2400" dirty="0"/>
              <a:t>union by rank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4EC3B-AAD3-4294-897B-F84F15ED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" y="1583719"/>
            <a:ext cx="3664585" cy="662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2579C0-5464-486A-8FA3-B58AE94E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65" y="1007523"/>
            <a:ext cx="3496195" cy="1815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EDB0FF-A819-475A-B114-B8EA81E3C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23" y="3009207"/>
            <a:ext cx="2215691" cy="172402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27CD9A5-200F-4A49-BBF5-F7DE31F460C7}"/>
              </a:ext>
            </a:extLst>
          </p:cNvPr>
          <p:cNvSpPr/>
          <p:nvPr/>
        </p:nvSpPr>
        <p:spPr>
          <a:xfrm>
            <a:off x="3572741" y="3685568"/>
            <a:ext cx="825731" cy="3713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7B41AD-326E-47E7-A0CE-CC15BE484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150" y="2920537"/>
            <a:ext cx="1605960" cy="18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5C652-2242-4905-941F-052AF681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93B61F7-8A87-4807-97D1-8D4895FE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Telecommunications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Electronic circuit designs</a:t>
            </a:r>
          </a:p>
          <a:p>
            <a:r>
              <a:rPr lang="en-US" dirty="0"/>
              <a:t>Others</a:t>
            </a:r>
          </a:p>
        </p:txBody>
      </p:sp>
      <p:pic>
        <p:nvPicPr>
          <p:cNvPr id="1026" name="Picture 2" descr="Application of Minimum Spanning Tree">
            <a:extLst>
              <a:ext uri="{FF2B5EF4-FFF2-40B4-BE49-F238E27FC236}">
                <a16:creationId xmlns:a16="http://schemas.microsoft.com/office/drawing/2014/main" id="{2FE80A8A-E5CB-4ADE-AB33-7F7CCA5D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" y="2936464"/>
            <a:ext cx="3076697" cy="1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ication of Minimum Spanning Tree">
            <a:extLst>
              <a:ext uri="{FF2B5EF4-FFF2-40B4-BE49-F238E27FC236}">
                <a16:creationId xmlns:a16="http://schemas.microsoft.com/office/drawing/2014/main" id="{53A1F85D-39A2-41BB-8D0B-912039636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25268"/>
            <a:ext cx="2912531" cy="21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ication of Minimum Spanning Tree">
            <a:extLst>
              <a:ext uri="{FF2B5EF4-FFF2-40B4-BE49-F238E27FC236}">
                <a16:creationId xmlns:a16="http://schemas.microsoft.com/office/drawing/2014/main" id="{FA1D1350-6005-48C6-A53F-A3DC019A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33" y="2725268"/>
            <a:ext cx="2661832" cy="209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7B1B-932A-47BD-9F0F-88931E2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036B5-2FD2-4C9F-8FF2-EAF0E8D2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212" y="949504"/>
                <a:ext cx="9049788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The worst-case running time of the disjoint-set-forest: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is the total number of operations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very slowly growing function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)≤4</m:t>
                    </m:r>
                  </m:oMath>
                </a14:m>
                <a:r>
                  <a:rPr lang="en-US" sz="2000" dirty="0"/>
                  <a:t> for all practical purposes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running time of Kruskal's algorithm: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MAKE-SET operations: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Sorting: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FIND-SET operations: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UNION operations: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worst-case running time: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036B5-2FD2-4C9F-8FF2-EAF0E8D2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12" y="949504"/>
                <a:ext cx="9049788" cy="3818430"/>
              </a:xfrm>
              <a:blipFill>
                <a:blip r:embed="rId2"/>
                <a:stretch>
                  <a:fillRect l="-471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2FFE-9D1E-4806-8326-2E30A47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7FA01C-6A6A-4811-98BA-377D03B26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edges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always form a single tree</a:t>
                </a:r>
              </a:p>
              <a:p>
                <a:endParaRPr lang="en-US" dirty="0"/>
              </a:p>
              <a:p>
                <a:r>
                  <a:rPr lang="en-US" dirty="0"/>
                  <a:t>The tree starts from an arbitrary root vertex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grows until it spans all the vertices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step adds to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light edge that connects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an </a:t>
                </a:r>
                <a:r>
                  <a:rPr lang="en-US" u="sng" dirty="0"/>
                  <a:t>isolated</a:t>
                </a:r>
                <a:r>
                  <a:rPr lang="en-US" dirty="0"/>
                  <a:t> vertex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this rule adds only edges that are safe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7FA01C-6A6A-4811-98BA-377D03B26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1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73FB1-879D-4044-B69E-3FF19412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E9821-2946-48FC-91CB-7D2B61EE4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Maintain a min-priority queue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of all vertices that are not in the tree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minimum weight of any edge connecting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a vertex in the tree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CE9821-2946-48FC-91CB-7D2B61EE4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8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F4AD7-4E4C-4F15-9A98-DEB2748D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17A1F4-0EA4-4C4B-860B-AE5FBE511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06" y="921335"/>
            <a:ext cx="6612714" cy="3878033"/>
          </a:xfrm>
        </p:spPr>
      </p:pic>
    </p:spTree>
    <p:extLst>
      <p:ext uri="{BB962C8B-B14F-4D97-AF65-F5344CB8AC3E}">
        <p14:creationId xmlns:p14="http://schemas.microsoft.com/office/powerpoint/2010/main" val="188728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D6EC9-638A-4CE9-A7F3-DA1076B1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93993B-941B-4198-8A92-325BAA41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5" y="777976"/>
            <a:ext cx="2806700" cy="1184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4E0ED-1F7A-4F72-85F0-22D1E0B2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777976"/>
            <a:ext cx="2884075" cy="1246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ED20C1-AF82-471E-B347-0F36E104F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467" y="777976"/>
            <a:ext cx="2903558" cy="12460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9A70DC-1352-42C4-8028-F530084E1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38" y="2180268"/>
            <a:ext cx="2806700" cy="12093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5CF4B1-C809-4492-9EA8-06F721A4D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2180268"/>
            <a:ext cx="2884075" cy="12326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9F51132-7694-4B00-8378-CA200FD85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230" y="2148518"/>
            <a:ext cx="2834066" cy="12460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770B4F-01B6-4767-A6B7-85AEDA8F2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60" y="3607523"/>
            <a:ext cx="2835415" cy="12093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F183D2-0564-432B-9819-83B681527B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693" y="3589272"/>
            <a:ext cx="2884075" cy="12276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A09A803-D682-4FB9-9A32-A2742B10ED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1467" y="3600480"/>
            <a:ext cx="2903558" cy="12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3270-2169-4D4C-8EF5-2BE10E05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Min-priority queue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C788BB3-9546-42EF-AB9C-5195C26DB567}"/>
              </a:ext>
            </a:extLst>
          </p:cNvPr>
          <p:cNvSpPr txBox="1">
            <a:spLocks/>
          </p:cNvSpPr>
          <p:nvPr/>
        </p:nvSpPr>
        <p:spPr bwMode="auto">
          <a:xfrm>
            <a:off x="144087" y="949504"/>
            <a:ext cx="8833658" cy="141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(Binary) heap: a nearly complete binary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The value of a node is at most (at least) the value of its parent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BE86932-0EFE-48ED-93AE-0BED043F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55" y="2231846"/>
            <a:ext cx="31527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99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407E-EFF2-48DA-AE67-078AEDDE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EXTRACT-MIN (actually, MAX)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D9E549-6EB5-4E14-9804-C583DD5F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3" y="712913"/>
            <a:ext cx="2991423" cy="26626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05443-6599-4EE7-A503-11090CB2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94" y="778436"/>
            <a:ext cx="3496192" cy="2597171"/>
          </a:xfrm>
          <a:prstGeom prst="rect">
            <a:avLst/>
          </a:prstGeom>
        </p:spPr>
      </p:pic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015A1FB4-CDB3-4BCC-9135-D56074C4E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37499" y="1056102"/>
            <a:ext cx="1394690" cy="205285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1CD847-D9BE-48C3-B6EE-C596CEC65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79" y="3356735"/>
            <a:ext cx="2584114" cy="1667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C4F227-14AF-4016-9B81-97B05A904A2E}"/>
                  </a:ext>
                </a:extLst>
              </p:cNvPr>
              <p:cNvSpPr txBox="1"/>
              <p:nvPr/>
            </p:nvSpPr>
            <p:spPr>
              <a:xfrm>
                <a:off x="4835997" y="952826"/>
                <a:ext cx="1989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C4F227-14AF-4016-9B81-97B05A90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97" y="952826"/>
                <a:ext cx="1989513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833877A-A770-4EC4-B457-57485C54D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864" y="3375604"/>
            <a:ext cx="2655136" cy="16389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FF5B079-A361-4040-9AC4-8304194D4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130" y="3418919"/>
            <a:ext cx="2584113" cy="1638972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1B00E16C-7FB7-41D4-B5BD-5216C3326C3D}"/>
              </a:ext>
            </a:extLst>
          </p:cNvPr>
          <p:cNvSpPr/>
          <p:nvPr/>
        </p:nvSpPr>
        <p:spPr>
          <a:xfrm>
            <a:off x="2831447" y="4028048"/>
            <a:ext cx="619621" cy="3340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9F42C45-992D-4FC0-A4B3-8CAF7CCEE3FC}"/>
              </a:ext>
            </a:extLst>
          </p:cNvPr>
          <p:cNvSpPr/>
          <p:nvPr/>
        </p:nvSpPr>
        <p:spPr>
          <a:xfrm>
            <a:off x="6031319" y="4023632"/>
            <a:ext cx="619621" cy="3340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0871C-D10B-42E2-80F9-E166A21C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DECREASE-KEY (actually, INCREASE) 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2B94C05-ECA1-45B7-92B1-731661D29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79" y="833234"/>
            <a:ext cx="6600825" cy="235267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065262-B697-46DD-915C-AB28ED01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6620"/>
            <a:ext cx="2436835" cy="14461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1A0CF8-01BE-4AA9-840D-83AE0540C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0" y="3302000"/>
            <a:ext cx="2586037" cy="15807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579B89-B2C8-4CEC-934B-9EE9ECD9B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33" y="3302000"/>
            <a:ext cx="2659096" cy="15807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28B6BB-CC44-4678-BE68-C41773544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405" y="902142"/>
            <a:ext cx="2411988" cy="1458268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9C75FA60-A777-499C-A3CB-EF5D3F50852F}"/>
              </a:ext>
            </a:extLst>
          </p:cNvPr>
          <p:cNvSpPr/>
          <p:nvPr/>
        </p:nvSpPr>
        <p:spPr>
          <a:xfrm>
            <a:off x="2628900" y="4023360"/>
            <a:ext cx="480060" cy="286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343968F-9E1B-41BA-B28B-02AAF2B67D1E}"/>
              </a:ext>
            </a:extLst>
          </p:cNvPr>
          <p:cNvSpPr/>
          <p:nvPr/>
        </p:nvSpPr>
        <p:spPr>
          <a:xfrm>
            <a:off x="5904547" y="4016218"/>
            <a:ext cx="480060" cy="286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F436BE7-87C0-4C89-9941-68F9C1830773}"/>
              </a:ext>
            </a:extLst>
          </p:cNvPr>
          <p:cNvSpPr/>
          <p:nvPr/>
        </p:nvSpPr>
        <p:spPr>
          <a:xfrm rot="10800000">
            <a:off x="7677181" y="2542186"/>
            <a:ext cx="268505" cy="5031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5E6F2B-1081-47C4-BF0D-34D62E9CADD5}"/>
                  </a:ext>
                </a:extLst>
              </p:cNvPr>
              <p:cNvSpPr txBox="1"/>
              <p:nvPr/>
            </p:nvSpPr>
            <p:spPr>
              <a:xfrm>
                <a:off x="4835997" y="952826"/>
                <a:ext cx="1989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5E6F2B-1081-47C4-BF0D-34D62E9C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97" y="952826"/>
                <a:ext cx="1989513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3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C96D-31FB-4B8A-B7A6-4B2609B0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076B9-BE0E-43FE-9080-846704178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time for Prim's algorithm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initialization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EXTRACT-MIN operations: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times,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Update keys: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times,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076B9-BE0E-43FE-9080-846704178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50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2E818-D250-422B-AC5D-624EB61F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FBDA27-60AF-4FDE-9AF5-BC979B4DC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21.1-4 Give a simple example of a connected graph such that the set of edges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there exists a cut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is a light edge crossing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does not form a minimum spanning tree.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FBDA27-60AF-4FDE-9AF5-BC979B4DC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291C-5073-4F9F-AA88-92EC441F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B39EA-ECC5-464B-A8CD-1D0D5A683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633" y="949504"/>
                <a:ext cx="8627534" cy="3818430"/>
              </a:xfrm>
            </p:spPr>
            <p:txBody>
              <a:bodyPr/>
              <a:lstStyle/>
              <a:p>
                <a:r>
                  <a:rPr lang="en-US" sz="2200" dirty="0"/>
                  <a:t>A connected, undirected graph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 is the set of nodes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200" dirty="0"/>
                  <a:t> is the set of possible interconnections between pairs of nodes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200" dirty="0"/>
                  <a:t>, a weight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specifies the cost to connect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/>
                  <a:t> (distance, amount of wires, etc.)</a:t>
                </a:r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200" dirty="0"/>
                  <a:t> can be an adjacency list or an adjacency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5B39EA-ECC5-464B-A8CD-1D0D5A683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633" y="949504"/>
                <a:ext cx="8627534" cy="3818430"/>
              </a:xfrm>
              <a:blipFill>
                <a:blip r:embed="rId2"/>
                <a:stretch>
                  <a:fillRect l="-848" t="-159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9B46-7397-4624-990B-24C5A445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E808FF-6F56-4354-B93B-9A9C8BD0D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21.2-2 Give a simple implementation of Prim’s algorithm that runs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when the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represented as an adjacency 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E808FF-6F56-4354-B93B-9A9C8BD0D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C280E-023C-4472-9403-6C61D82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B5B6A-6FBF-4995-B30C-FA6D4CC34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49504"/>
                <a:ext cx="8530167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an acyclic subset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that connects all of the vertices and whose total weight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is minimized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acyclic and connects all of the vertices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form a tree (a spanning tree)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dirty="0"/>
                  <a:t> edges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B5B6A-6FBF-4995-B30C-FA6D4CC34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49504"/>
                <a:ext cx="8530167" cy="3818430"/>
              </a:xfrm>
              <a:blipFill>
                <a:blip r:embed="rId2"/>
                <a:stretch>
                  <a:fillRect l="-643" t="-1278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3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DE4D9-9CBC-4876-A049-8280B422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0B37A4-2668-4F1A-92C1-6BD9ED03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35" y="1289147"/>
            <a:ext cx="6426729" cy="2861371"/>
          </a:xfrm>
        </p:spPr>
      </p:pic>
    </p:spTree>
    <p:extLst>
      <p:ext uri="{BB962C8B-B14F-4D97-AF65-F5344CB8AC3E}">
        <p14:creationId xmlns:p14="http://schemas.microsoft.com/office/powerpoint/2010/main" val="202421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49715-1EFB-4980-96A0-4EEEBEF7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85FD87-9686-4322-B111-65C7B919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64" y="1643605"/>
            <a:ext cx="4525822" cy="2220035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8832179-3C54-4988-94FF-81661782C0C6}"/>
              </a:ext>
            </a:extLst>
          </p:cNvPr>
          <p:cNvSpPr txBox="1">
            <a:spLocks/>
          </p:cNvSpPr>
          <p:nvPr/>
        </p:nvSpPr>
        <p:spPr bwMode="auto">
          <a:xfrm>
            <a:off x="168563" y="848973"/>
            <a:ext cx="8746066" cy="106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Generic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grows the minimum spanning tree one edge at a time</a:t>
            </a:r>
          </a:p>
          <a:p>
            <a:pPr lvl="1"/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44325-BAEA-499E-886F-26D0A109DCB8}"/>
                  </a:ext>
                </a:extLst>
              </p:cNvPr>
              <p:cNvSpPr txBox="1"/>
              <p:nvPr/>
            </p:nvSpPr>
            <p:spPr>
              <a:xfrm>
                <a:off x="229370" y="3863640"/>
                <a:ext cx="8685259" cy="43088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200" dirty="0"/>
                  <a:t>Prior to each iteration,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is a subset of some minimum spanning tree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44325-BAEA-499E-886F-26D0A109D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0" y="3863640"/>
                <a:ext cx="8685259" cy="430887"/>
              </a:xfrm>
              <a:prstGeom prst="rect">
                <a:avLst/>
              </a:prstGeom>
              <a:blipFill>
                <a:blip r:embed="rId3"/>
                <a:stretch>
                  <a:fillRect l="-702" t="-8571" r="-77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D43EB1-277D-4166-918E-50A9879DB735}"/>
                  </a:ext>
                </a:extLst>
              </p:cNvPr>
              <p:cNvSpPr txBox="1"/>
              <p:nvPr/>
            </p:nvSpPr>
            <p:spPr>
              <a:xfrm>
                <a:off x="731519" y="4451835"/>
                <a:ext cx="768096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 is still a subset of a minimum spanning tree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D43EB1-277D-4166-918E-50A9879D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4451835"/>
                <a:ext cx="7680960" cy="430887"/>
              </a:xfrm>
              <a:prstGeom prst="rect">
                <a:avLst/>
              </a:prstGeom>
              <a:blipFill>
                <a:blip r:embed="rId4"/>
                <a:stretch>
                  <a:fillRect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8E02E6F-B5E9-4A3E-AFAD-F627ED718E3C}"/>
              </a:ext>
            </a:extLst>
          </p:cNvPr>
          <p:cNvSpPr txBox="1"/>
          <p:nvPr/>
        </p:nvSpPr>
        <p:spPr>
          <a:xfrm>
            <a:off x="5926454" y="2242465"/>
            <a:ext cx="248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n-lt"/>
              </a:rPr>
              <a:t>How do you find a safe edge?</a:t>
            </a:r>
          </a:p>
        </p:txBody>
      </p:sp>
    </p:spTree>
    <p:extLst>
      <p:ext uri="{BB962C8B-B14F-4D97-AF65-F5344CB8AC3E}">
        <p14:creationId xmlns:p14="http://schemas.microsoft.com/office/powerpoint/2010/main" val="24666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54C03-B693-46F8-8DC7-78785DB1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BE8266-95F0-4D25-AB1A-FA9E2A338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1879"/>
                <a:ext cx="8372475" cy="38184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 </a:t>
                </a:r>
                <a:r>
                  <a:rPr lang="en-US" sz="2000" u="sng" dirty="0"/>
                  <a:t>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an undirected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crosses</a:t>
                </a:r>
                <a:r>
                  <a:rPr lang="en-US" sz="2000" dirty="0"/>
                  <a:t> the cut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if one of its endpoints belongs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the other belongs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BE8266-95F0-4D25-AB1A-FA9E2A338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1879"/>
                <a:ext cx="8372475" cy="3818430"/>
              </a:xfrm>
              <a:blipFill>
                <a:blip r:embed="rId2"/>
                <a:stretch>
                  <a:fillRect l="-655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CFA2F68-81F7-4E69-9A7C-05B8FB20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0650" y="2942266"/>
            <a:ext cx="6210300" cy="20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16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436C-C3C3-4030-8E85-FEE40C97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D5ACDDA-09E5-4D8E-B23F-6396D070B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199" y="949504"/>
                <a:ext cx="8372475" cy="2136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A cut </a:t>
                </a:r>
                <a:r>
                  <a:rPr lang="en-US" sz="2000" u="sng" dirty="0"/>
                  <a:t>respects</a:t>
                </a:r>
                <a:r>
                  <a:rPr lang="en-US" sz="2000" dirty="0"/>
                  <a:t>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of edges if no edge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crosses the cut</a:t>
                </a:r>
              </a:p>
              <a:p>
                <a:r>
                  <a:rPr lang="en-US" sz="2000" dirty="0"/>
                  <a:t>An edge is a </a:t>
                </a:r>
                <a:r>
                  <a:rPr lang="en-US" sz="2000" u="sng" dirty="0"/>
                  <a:t>light</a:t>
                </a:r>
                <a:r>
                  <a:rPr lang="en-US" sz="2000" dirty="0"/>
                  <a:t> edge crossing a cut if its weight is the minimum of any edge crossing the cut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D5ACDDA-09E5-4D8E-B23F-6396D070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949504"/>
                <a:ext cx="8372475" cy="2136596"/>
              </a:xfrm>
              <a:prstGeom prst="rect">
                <a:avLst/>
              </a:prstGeom>
              <a:blipFill>
                <a:blip r:embed="rId2"/>
                <a:stretch>
                  <a:fillRect l="-655" t="-22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D706C41C-EBBB-4708-A7CE-7AB6581F9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6850" y="2820463"/>
            <a:ext cx="6210300" cy="20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72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CB325-D4B6-4891-8CFE-301204CF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C9959-358C-4903-83B5-E275B4D37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504"/>
                <a:ext cx="8498378" cy="381843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 connected, undirected graph with a real-valued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defined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subset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that is included in some minimum spanning tree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any cut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that respects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; and,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be a light edge crossing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Then,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is safe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C9959-358C-4903-83B5-E275B4D37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504"/>
                <a:ext cx="8498378" cy="3818430"/>
              </a:xfrm>
              <a:blipFill>
                <a:blip r:embed="rId2"/>
                <a:stretch>
                  <a:fillRect l="-717" t="-1278" r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5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106466</TotalTime>
  <Words>1071</Words>
  <Application>Microsoft Office PowerPoint</Application>
  <PresentationFormat>全屏显示(16:9)</PresentationFormat>
  <Paragraphs>132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Algorithms and Complexities Minimum Spanning Trees</vt:lpstr>
      <vt:lpstr>Applications</vt:lpstr>
      <vt:lpstr>Model</vt:lpstr>
      <vt:lpstr>Our goal</vt:lpstr>
      <vt:lpstr>Example</vt:lpstr>
      <vt:lpstr>Greedy strategy</vt:lpstr>
      <vt:lpstr>Graph-cut</vt:lpstr>
      <vt:lpstr>Graph-cut</vt:lpstr>
      <vt:lpstr>Important theorem</vt:lpstr>
      <vt:lpstr>Proof</vt:lpstr>
      <vt:lpstr>Kruskal's algorithm</vt:lpstr>
      <vt:lpstr>Example</vt:lpstr>
      <vt:lpstr>Example</vt:lpstr>
      <vt:lpstr>Pseudocode</vt:lpstr>
      <vt:lpstr>Disjoint-set data structure</vt:lpstr>
      <vt:lpstr>Disjoint-set data structure</vt:lpstr>
      <vt:lpstr>Disjoint-set forests</vt:lpstr>
      <vt:lpstr>Pseudocode: path compression</vt:lpstr>
      <vt:lpstr>Pseudocode: union by rank</vt:lpstr>
      <vt:lpstr>Time Complexity</vt:lpstr>
      <vt:lpstr>Prim's algorithm</vt:lpstr>
      <vt:lpstr>Prim's algorithm</vt:lpstr>
      <vt:lpstr>Pseudocode</vt:lpstr>
      <vt:lpstr>Example</vt:lpstr>
      <vt:lpstr>Min-priority queue</vt:lpstr>
      <vt:lpstr>EXTRACT-MIN (actually, MAX)</vt:lpstr>
      <vt:lpstr>DECREASE-KEY (actually, INCREASE)  </vt:lpstr>
      <vt:lpstr>Time complexity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3448</cp:revision>
  <cp:lastPrinted>2015-09-20T23:02:57Z</cp:lastPrinted>
  <dcterms:created xsi:type="dcterms:W3CDTF">2010-10-17T19:58:05Z</dcterms:created>
  <dcterms:modified xsi:type="dcterms:W3CDTF">2023-10-12T04:38:08Z</dcterms:modified>
</cp:coreProperties>
</file>