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664" r:id="rId2"/>
    <p:sldId id="1665" r:id="rId3"/>
    <p:sldId id="1666" r:id="rId4"/>
    <p:sldId id="1667" r:id="rId5"/>
    <p:sldId id="1668" r:id="rId6"/>
    <p:sldId id="1669" r:id="rId7"/>
    <p:sldId id="1670" r:id="rId8"/>
    <p:sldId id="1671" r:id="rId9"/>
    <p:sldId id="1672" r:id="rId10"/>
    <p:sldId id="1674" r:id="rId11"/>
    <p:sldId id="1676" r:id="rId12"/>
    <p:sldId id="1675" r:id="rId13"/>
    <p:sldId id="1677" r:id="rId14"/>
    <p:sldId id="1678" r:id="rId15"/>
    <p:sldId id="1681" r:id="rId16"/>
    <p:sldId id="1679" r:id="rId17"/>
    <p:sldId id="1680" r:id="rId18"/>
    <p:sldId id="1684" r:id="rId19"/>
    <p:sldId id="1682" r:id="rId20"/>
    <p:sldId id="1686" r:id="rId21"/>
    <p:sldId id="1683" r:id="rId22"/>
    <p:sldId id="1685" r:id="rId23"/>
    <p:sldId id="1689" r:id="rId24"/>
    <p:sldId id="1692" r:id="rId25"/>
    <p:sldId id="1687" r:id="rId26"/>
    <p:sldId id="1688" r:id="rId27"/>
    <p:sldId id="1691" r:id="rId2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87186" autoAdjust="0"/>
  </p:normalViewPr>
  <p:slideViewPr>
    <p:cSldViewPr snapToGrid="0">
      <p:cViewPr varScale="1">
        <p:scale>
          <a:sx n="181" d="100"/>
          <a:sy n="181" d="100"/>
        </p:scale>
        <p:origin x="1446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Shortest Paths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B300-D0E8-423A-AF73-21805C6D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algorithm: main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6D62A-ABAA-49BF-881B-AE53CAF2E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958213"/>
                <a:ext cx="8577943" cy="381843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Assume </a:t>
                </a:r>
                <a:r>
                  <a:rPr lang="en-US" dirty="0"/>
                  <a:t>nonnegative weights on all edges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Generalizing breadth-first search to weighted graphs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algorithm maintains 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of vertices whose final shortest-path weights have already been determined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6D62A-ABAA-49BF-881B-AE53CAF2E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958213"/>
                <a:ext cx="8577943" cy="3818430"/>
              </a:xfrm>
              <a:blipFill>
                <a:blip r:embed="rId2"/>
                <a:stretch>
                  <a:fillRect l="-995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92694-E683-4C1A-866D-F7AEE84C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algorithm: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E8F5E0-B329-4228-BB3F-34EC0FD83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547463" cy="381843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Selects the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the minimum shortest-path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Relaxes all edges leaving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the above procedure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Using a min-priority queue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instead of a FIFO queue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E8F5E0-B329-4228-BB3F-34EC0FD83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547463" cy="3818430"/>
              </a:xfrm>
              <a:blipFill>
                <a:blip r:embed="rId2"/>
                <a:stretch>
                  <a:fillRect l="-927" t="-1757" r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78A7-E491-4B4D-AA83-B31AF574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ED6D03-EDA5-467A-A8B3-B34BA290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156" y="1001358"/>
            <a:ext cx="4461688" cy="3817938"/>
          </a:xfrm>
        </p:spPr>
      </p:pic>
    </p:spTree>
    <p:extLst>
      <p:ext uri="{BB962C8B-B14F-4D97-AF65-F5344CB8AC3E}">
        <p14:creationId xmlns:p14="http://schemas.microsoft.com/office/powerpoint/2010/main" val="361628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62FD-BE24-44F6-A06C-AE14A53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1F1935-91AD-409D-8BC0-DDF3E4BCB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5" y="856160"/>
            <a:ext cx="2671898" cy="183561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4755C-4624-4DC0-9D3A-9DAC6E54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55" y="721577"/>
            <a:ext cx="2845230" cy="1970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0BDD22-4A7E-4FE6-9A69-A089FA3E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29" y="732556"/>
            <a:ext cx="2708529" cy="1948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FC4897-4A7F-4998-8731-95B29F170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86" y="2937256"/>
            <a:ext cx="2671898" cy="18796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48129A-85B1-4F1A-A21F-711746DAD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56" y="2752097"/>
            <a:ext cx="2845230" cy="20657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DFA913-B17B-44BF-A3BA-7B5010241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929" y="2915820"/>
            <a:ext cx="2708529" cy="19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1E16-E437-4CCC-9DAE-C7369B5B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43D346-26D9-469F-A680-30D61D3AE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425" y="949504"/>
                <a:ext cx="8890293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prove that at the start of each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iteration, the algorithm adds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We prove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appears no later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on the shortest path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was relaxed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43D346-26D9-469F-A680-30D61D3AE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425" y="949504"/>
                <a:ext cx="8890293" cy="3818430"/>
              </a:xfrm>
              <a:blipFill>
                <a:blip r:embed="rId2"/>
                <a:stretch>
                  <a:fillRect l="-75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76FADD4-07ED-429B-B2D0-E65EC0D6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86" y="2982847"/>
            <a:ext cx="3221247" cy="158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2B7E2-6439-437C-9DBC-28886FB067D8}"/>
                  </a:ext>
                </a:extLst>
              </p:cNvPr>
              <p:cNvSpPr txBox="1"/>
              <p:nvPr/>
            </p:nvSpPr>
            <p:spPr>
              <a:xfrm>
                <a:off x="5254629" y="4566172"/>
                <a:ext cx="3588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2B7E2-6439-437C-9DBC-28886FB0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29" y="4566172"/>
                <a:ext cx="3588888" cy="461665"/>
              </a:xfrm>
              <a:prstGeom prst="rect">
                <a:avLst/>
              </a:prstGeom>
              <a:blipFill>
                <a:blip r:embed="rId4"/>
                <a:stretch>
                  <a:fillRect l="-27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1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AAD2-A5DE-4165-80B6-3DD7E1A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Correctness: 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A4B561-F24F-477E-A9A1-DE5A27C44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649801" cy="38184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shortest path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any time prior to relaxing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all times afterward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0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(the previous slide)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A4B561-F24F-477E-A9A1-DE5A27C44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649801" cy="3818430"/>
              </a:xfrm>
              <a:blipFill>
                <a:blip r:embed="rId3"/>
                <a:stretch>
                  <a:fillRect l="-916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1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9EC43-D1C6-4DCA-A972-CE88F5A5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14F17-007A-44E0-A068-89C83BD96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11" y="949504"/>
                <a:ext cx="8898589" cy="38184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algorithm calls both INSERT and EXTRACT-MIN once per vertex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INSERT and EXTRACT-MIN operations</a:t>
                </a:r>
              </a:p>
              <a:p>
                <a:endParaRPr lang="en-US" dirty="0"/>
              </a:p>
              <a:p>
                <a:r>
                  <a:rPr lang="en-US" dirty="0"/>
                  <a:t>Each edge in the adjacency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examined once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algorithm calls DECREASE-KEY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times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14F17-007A-44E0-A068-89C83BD96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11" y="949504"/>
                <a:ext cx="8898589" cy="3818430"/>
              </a:xfrm>
              <a:blipFill>
                <a:blip r:embed="rId2"/>
                <a:stretch>
                  <a:fillRect l="-890" t="-1278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2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28A6-CFC4-4365-A87F-6DFE372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4B4D00-8174-4196-8806-4903782B0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997" y="949504"/>
                <a:ext cx="8885008" cy="38184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a simple implementation of min-priority queue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entry of an array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time for each INSERT and DECREASE-KEY operation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each EXTRACT-MIN operation</a:t>
                </a:r>
              </a:p>
              <a:p>
                <a:endParaRPr lang="en-US" dirty="0"/>
              </a:p>
              <a:p>
                <a:r>
                  <a:rPr lang="en-US" sz="2000" dirty="0"/>
                  <a:t>Implementing the min-priority queue with a binary min-heap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Each EXTRACT-MIN and DECREASE-KEY operation takes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4B4D00-8174-4196-8806-4903782B0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997" y="949504"/>
                <a:ext cx="8885008" cy="3818430"/>
              </a:xfrm>
              <a:blipFill>
                <a:blip r:embed="rId2"/>
                <a:stretch>
                  <a:fillRect l="-617" t="-1278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8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1F0C4-E4C3-49E0-BA82-647BCCF9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C90154-433F-4BAC-91C9-5530422E8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460" y="949504"/>
                <a:ext cx="806196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we solve an all-pairs shortest-paths problem by running Dijkstra's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times?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Yes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if implementing the min-priority queue with a linear array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binary min-heap implementation yields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𝑉𝐸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however take another look at the problem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C90154-433F-4BAC-91C9-5530422E8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460" y="949504"/>
                <a:ext cx="8061960" cy="3818430"/>
              </a:xfrm>
              <a:blipFill>
                <a:blip r:embed="rId2"/>
                <a:stretch>
                  <a:fillRect l="-681" t="-958" r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6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B855-4149-4EFC-A8EE-34F5BDE1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Floyd–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A2D26-4AEB-4D70-8BC4-2AE0C80F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2" y="949504"/>
            <a:ext cx="8639278" cy="3818430"/>
          </a:xfrm>
        </p:spPr>
        <p:txBody>
          <a:bodyPr>
            <a:normAutofit/>
          </a:bodyPr>
          <a:lstStyle/>
          <a:p>
            <a:r>
              <a:rPr lang="en-US" sz="2000" dirty="0"/>
              <a:t>Negative-weight edges may be present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But no negative-weight cycle exists</a:t>
            </a:r>
          </a:p>
          <a:p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9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6A69-6F6C-428C-9E5D-DDEA88D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7F649-1CA5-49E3-B7D8-4671B388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networks 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Others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5073262-A3D4-47CD-9FB5-DE49A85B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55" y="2827277"/>
            <a:ext cx="3752084" cy="2055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2F68DD-3BEC-4D52-AB3C-9E97782AB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907" y="1153504"/>
            <a:ext cx="3191217" cy="31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CE1D-6FDD-413F-A31E-71D5F5F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Floyd–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32F787-62EB-4D78-A9FB-6839150FE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5" y="662535"/>
                <a:ext cx="8811489" cy="3818430"/>
              </a:xfrm>
            </p:spPr>
            <p:txBody>
              <a:bodyPr/>
              <a:lstStyle/>
              <a:p>
                <a:r>
                  <a:rPr lang="en-US" sz="2000" dirty="0"/>
                  <a:t>Dynamic programming: the algorithm considers shortest paths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not an intermediate vertex, then all intermediate vertices belong to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 algn="ctr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an intermediate vertex, then decompose the path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32F787-62EB-4D78-A9FB-6839150FE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662535"/>
                <a:ext cx="8811489" cy="3818430"/>
              </a:xfrm>
              <a:blipFill>
                <a:blip r:embed="rId2"/>
                <a:stretch>
                  <a:fillRect l="-622" t="-958"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979413F-C650-4A51-A387-A613CB70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3752" y="3523736"/>
            <a:ext cx="6162503" cy="160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FF4E-261E-41D6-AEFF-366768CA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029B2D2-302E-4363-AC8B-696D57F484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9496" y="910712"/>
                <a:ext cx="8885007" cy="3818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: the weight of a shortest path from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for which all intermediate vertices belong to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sSubSup>
                                <m:sSub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Final 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029B2D2-302E-4363-AC8B-696D57F48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96" y="910712"/>
                <a:ext cx="8885007" cy="3818430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72401-A12F-46B1-B1F8-870D943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5735DD-3F51-42F8-8959-FC71D56B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80" y="1800882"/>
            <a:ext cx="5599035" cy="26775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BDE541D-BA0C-4973-BB97-46D990EB4C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9495" y="861060"/>
                <a:ext cx="8885007" cy="3617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The bottom-up procedure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complexity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BDE541D-BA0C-4973-BB97-46D990EB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95" y="861060"/>
                <a:ext cx="8885007" cy="3617334"/>
              </a:xfrm>
              <a:prstGeom prst="rect">
                <a:avLst/>
              </a:prstGeom>
              <a:blipFill>
                <a:blip r:embed="rId3"/>
                <a:stretch>
                  <a:fillRect l="-617" t="-8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B388-6183-4D07-A465-80D4BEE5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CC6EC6-80E4-42DB-A212-807AE1218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99" y="958207"/>
            <a:ext cx="3549213" cy="304737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504505-C6A8-48CD-BFC8-74B3C837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16" y="778494"/>
            <a:ext cx="3302477" cy="1362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302A8D-D3F0-480F-9F6A-8854BAA4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16" y="2222406"/>
            <a:ext cx="3302477" cy="13062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ACD205-FBB5-4D5D-BA99-D2B84A3F2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139" y="3690173"/>
            <a:ext cx="3200428" cy="1225871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61C1389-3E8F-4303-887D-0826ED081094}"/>
              </a:ext>
            </a:extLst>
          </p:cNvPr>
          <p:cNvSpPr/>
          <p:nvPr/>
        </p:nvSpPr>
        <p:spPr>
          <a:xfrm>
            <a:off x="5871929" y="2996906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4611F4-7311-447F-9042-E25FAA0FD5C8}"/>
              </a:ext>
            </a:extLst>
          </p:cNvPr>
          <p:cNvSpPr/>
          <p:nvPr/>
        </p:nvSpPr>
        <p:spPr>
          <a:xfrm>
            <a:off x="7187149" y="2996905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BC50F5-F21F-4081-A00C-340EA66F4E33}"/>
              </a:ext>
            </a:extLst>
          </p:cNvPr>
          <p:cNvSpPr/>
          <p:nvPr/>
        </p:nvSpPr>
        <p:spPr>
          <a:xfrm>
            <a:off x="6626881" y="4120437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6CCF550-0C0D-4F32-B30F-5039F8EDA94C}"/>
              </a:ext>
            </a:extLst>
          </p:cNvPr>
          <p:cNvSpPr/>
          <p:nvPr/>
        </p:nvSpPr>
        <p:spPr>
          <a:xfrm>
            <a:off x="6711237" y="3610250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813A2FE-24F3-42FB-9CDC-E454CCD1CF50}"/>
              </a:ext>
            </a:extLst>
          </p:cNvPr>
          <p:cNvSpPr/>
          <p:nvPr/>
        </p:nvSpPr>
        <p:spPr>
          <a:xfrm>
            <a:off x="6926079" y="4120437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B388-6183-4D07-A465-80D4BEE5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CC6EC6-80E4-42DB-A212-807AE1218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99" y="958207"/>
            <a:ext cx="3549213" cy="304737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78275D-182C-4BFD-B3E8-75D3B2AD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46" y="875310"/>
            <a:ext cx="3135432" cy="1215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EF6121-18CF-419D-9A72-D423A005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046" y="2173368"/>
            <a:ext cx="3064517" cy="1295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6692D5-EBF5-4B0D-9DA7-94630739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131" y="3551545"/>
            <a:ext cx="3135432" cy="1249143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9A2B2A89-60F6-4477-8D08-6512FA1E9E15}"/>
              </a:ext>
            </a:extLst>
          </p:cNvPr>
          <p:cNvSpPr/>
          <p:nvPr/>
        </p:nvSpPr>
        <p:spPr>
          <a:xfrm>
            <a:off x="5803423" y="1564522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FC88067-F74F-47A8-B1AC-ECBB78340EE0}"/>
              </a:ext>
            </a:extLst>
          </p:cNvPr>
          <p:cNvSpPr/>
          <p:nvPr/>
        </p:nvSpPr>
        <p:spPr>
          <a:xfrm>
            <a:off x="5803423" y="3167686"/>
            <a:ext cx="274848" cy="285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4815-03B3-4979-AF14-B3DA4F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B66380-998F-40FC-89AA-776B84A19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580120" cy="3818430"/>
              </a:xfrm>
            </p:spPr>
            <p:txBody>
              <a:bodyPr/>
              <a:lstStyle/>
              <a:p>
                <a:r>
                  <a:rPr lang="en-US" dirty="0"/>
                  <a:t>Construct the predecessor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intermediate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vertex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intermediate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vertex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B66380-998F-40FC-89AA-776B84A19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580120" cy="3818430"/>
              </a:xfrm>
              <a:blipFill>
                <a:blip r:embed="rId2"/>
                <a:stretch>
                  <a:fillRect l="-92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3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5C80F-4169-4330-BF02-CE767954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CC536-DF63-4F40-8AA3-89A66C33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22.3-2 Give a simple example of a directed graph with negative-weight edges for which Dijkstra's algorithm produces an incorrect answer. </a:t>
            </a:r>
          </a:p>
        </p:txBody>
      </p:sp>
    </p:spTree>
    <p:extLst>
      <p:ext uri="{BB962C8B-B14F-4D97-AF65-F5344CB8AC3E}">
        <p14:creationId xmlns:p14="http://schemas.microsoft.com/office/powerpoint/2010/main" val="30868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FE1EA-8A5B-4F3D-98C8-F23237D2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96FB7-037C-4265-8FE8-0F0ED93B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23.2-6 Show how to use the output of the Floyd-</a:t>
            </a:r>
            <a:r>
              <a:rPr lang="en-US" dirty="0" err="1"/>
              <a:t>Warshall</a:t>
            </a:r>
            <a:r>
              <a:rPr lang="en-US" dirty="0"/>
              <a:t> algorithm to detect the presence of a negative-weight cycle.</a:t>
            </a:r>
          </a:p>
        </p:txBody>
      </p:sp>
    </p:spTree>
    <p:extLst>
      <p:ext uri="{BB962C8B-B14F-4D97-AF65-F5344CB8AC3E}">
        <p14:creationId xmlns:p14="http://schemas.microsoft.com/office/powerpoint/2010/main" val="25411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6A69-6F6C-428C-9E5D-DDEA88D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7F649-1CA5-49E3-B7D8-4671B388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01806" cy="3818430"/>
          </a:xfrm>
        </p:spPr>
        <p:txBody>
          <a:bodyPr>
            <a:normAutofit/>
          </a:bodyPr>
          <a:lstStyle/>
          <a:p>
            <a:r>
              <a:rPr lang="en-US" dirty="0"/>
              <a:t>Single-source shortest-paths problem</a:t>
            </a:r>
          </a:p>
          <a:p>
            <a:r>
              <a:rPr lang="en-US" dirty="0"/>
              <a:t>Single-destination shortest-paths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↑ </a:t>
            </a:r>
            <a:r>
              <a:rPr lang="en-US" sz="2000" dirty="0"/>
              <a:t>reversing the direction of each edge in the graph</a:t>
            </a:r>
          </a:p>
          <a:p>
            <a:r>
              <a:rPr lang="en-US" dirty="0"/>
              <a:t>Single-pair shortest-path problem</a:t>
            </a:r>
            <a:endParaRPr lang="en-US" sz="2000" dirty="0"/>
          </a:p>
          <a:p>
            <a:r>
              <a:rPr lang="en-US" dirty="0"/>
              <a:t>All-pairs shortest-paths problem</a:t>
            </a:r>
          </a:p>
        </p:txBody>
      </p:sp>
    </p:spTree>
    <p:extLst>
      <p:ext uri="{BB962C8B-B14F-4D97-AF65-F5344CB8AC3E}">
        <p14:creationId xmlns:p14="http://schemas.microsoft.com/office/powerpoint/2010/main" val="38610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28CF4-F98B-4487-BC2B-9338C82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2995A9-2C2B-4540-89E4-143047C728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weighted, 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a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specifies the cost to connect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mapping edges to real-valued weights</a:t>
                </a:r>
              </a:p>
              <a:p>
                <a:endParaRPr lang="en-US" dirty="0"/>
              </a:p>
              <a:p>
                <a:r>
                  <a:rPr lang="en-US" dirty="0"/>
                  <a:t>The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sum of the weights of its constituent edges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2995A9-2C2B-4540-89E4-143047C72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2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CD8B-0C5B-4B5D-9950-1AC447EC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C257D-1CA5-4BDA-906C-4356EBD98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shortest-path weight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groupCh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path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shortest path from vertex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vertex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then defined as any path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weight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C257D-1CA5-4BDA-906C-4356EBD98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12020-E3DA-4037-A6A6-843B8E70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81252-A4E3-4297-94EC-9C638F966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92" y="949504"/>
                <a:ext cx="8427808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a shortest path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the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sub>
                    </m:sSub>
                  </m:oMath>
                </a14:m>
                <a:r>
                  <a:rPr lang="en-US" sz="2000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81252-A4E3-4297-94EC-9C638F966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92" y="949504"/>
                <a:ext cx="8427808" cy="3818430"/>
              </a:xfrm>
              <a:blipFill>
                <a:blip r:embed="rId2"/>
                <a:stretch>
                  <a:fillRect l="-65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EBF9803A-58F1-42B0-8D5C-89EA4C55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539" y="3098517"/>
            <a:ext cx="3401251" cy="18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3B2C-6B1D-4612-BB63-F508D0B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Negative-weight edges and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00B9BA-2CB6-4206-A591-74D2906EA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is well-defined if no negative-weight cycle reachable from the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exists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Not well-defined -&gt;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shortest path contains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edges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No positive-weight cycle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00B9BA-2CB6-4206-A591-74D2906EA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5CC98-B882-4439-A7D7-761CEEEE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4AA1E8-6C9C-4E0B-BC79-65CE0E70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463" y="949504"/>
                <a:ext cx="8813074" cy="3818430"/>
              </a:xfrm>
            </p:spPr>
            <p:txBody>
              <a:bodyPr/>
              <a:lstStyle/>
              <a:p>
                <a:r>
                  <a:rPr lang="en-US" dirty="0"/>
                  <a:t>Attribute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a shortest-path estimate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 upper bound on the weight of a shortest path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Attribute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a predecessor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chain of predecessors runs </a:t>
                </a:r>
                <a:r>
                  <a:rPr lang="en-US" sz="2000" u="sng" dirty="0"/>
                  <a:t>backward</a:t>
                </a:r>
                <a:r>
                  <a:rPr lang="en-US" sz="2000" dirty="0"/>
                  <a:t> along a shortest path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4AA1E8-6C9C-4E0B-BC79-65CE0E70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463" y="949504"/>
                <a:ext cx="8813074" cy="3818430"/>
              </a:xfrm>
              <a:blipFill>
                <a:blip r:embed="rId2"/>
                <a:stretch>
                  <a:fillRect l="-899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07BCEE3-DE66-4767-A477-D3E38803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58" y="2964700"/>
            <a:ext cx="3826193" cy="19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DA86-FD2C-452E-B1F1-198649F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25B621-7568-41A1-B6B7-6C3C84B8F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of relaxing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consists of testing whether going through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improves the shortest path to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25B621-7568-41A1-B6B7-6C3C84B8F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F09C4DE-F3EE-481D-8D7E-85A5A59A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9" y="2670298"/>
            <a:ext cx="3227469" cy="1569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7A9F8-22D4-4C2B-AA5A-403819A2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42" y="2482735"/>
            <a:ext cx="2305304" cy="17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107790</TotalTime>
  <Words>965</Words>
  <Application>Microsoft Office PowerPoint</Application>
  <PresentationFormat>全屏显示(16:9)</PresentationFormat>
  <Paragraphs>137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微软雅黑</vt:lpstr>
      <vt:lpstr>宋体</vt:lpstr>
      <vt:lpstr>幼圆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Algorithms and Complexities Shortest Paths</vt:lpstr>
      <vt:lpstr>Applications</vt:lpstr>
      <vt:lpstr>Variants</vt:lpstr>
      <vt:lpstr>Model</vt:lpstr>
      <vt:lpstr>Model</vt:lpstr>
      <vt:lpstr>Optimal substructure</vt:lpstr>
      <vt:lpstr>Negative-weight edges and cycles</vt:lpstr>
      <vt:lpstr>Relaxation</vt:lpstr>
      <vt:lpstr>Relaxation</vt:lpstr>
      <vt:lpstr>Dijkstra's algorithm: main idea</vt:lpstr>
      <vt:lpstr>Dijkstra's algorithm: procedure </vt:lpstr>
      <vt:lpstr>Pseudocode</vt:lpstr>
      <vt:lpstr>Example</vt:lpstr>
      <vt:lpstr>Correctness</vt:lpstr>
      <vt:lpstr>Correctness: Convergence property</vt:lpstr>
      <vt:lpstr>Time complexity</vt:lpstr>
      <vt:lpstr>Time complexity</vt:lpstr>
      <vt:lpstr>All-Pairs Shortest Paths</vt:lpstr>
      <vt:lpstr>Floyd–Warshall algorithm</vt:lpstr>
      <vt:lpstr>Floyd–Warshall algorithm</vt:lpstr>
      <vt:lpstr>Optimal substructure</vt:lpstr>
      <vt:lpstr>Pseudocode</vt:lpstr>
      <vt:lpstr>Example</vt:lpstr>
      <vt:lpstr>Example</vt:lpstr>
      <vt:lpstr>Constructing a shortest path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3844</cp:revision>
  <cp:lastPrinted>2015-09-20T23:02:57Z</cp:lastPrinted>
  <dcterms:created xsi:type="dcterms:W3CDTF">2010-10-17T19:58:05Z</dcterms:created>
  <dcterms:modified xsi:type="dcterms:W3CDTF">2023-11-02T05:36:41Z</dcterms:modified>
</cp:coreProperties>
</file>