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664" r:id="rId2"/>
    <p:sldId id="1666" r:id="rId3"/>
    <p:sldId id="1667" r:id="rId4"/>
    <p:sldId id="1668" r:id="rId5"/>
    <p:sldId id="1669" r:id="rId6"/>
    <p:sldId id="1670" r:id="rId7"/>
    <p:sldId id="1672" r:id="rId8"/>
    <p:sldId id="1673" r:id="rId9"/>
    <p:sldId id="1674" r:id="rId10"/>
    <p:sldId id="1676" r:id="rId11"/>
    <p:sldId id="1677" r:id="rId12"/>
    <p:sldId id="1678" r:id="rId13"/>
    <p:sldId id="1679" r:id="rId14"/>
    <p:sldId id="1680" r:id="rId15"/>
    <p:sldId id="1681" r:id="rId16"/>
    <p:sldId id="1682" r:id="rId17"/>
    <p:sldId id="1683" r:id="rId18"/>
    <p:sldId id="1684" r:id="rId19"/>
    <p:sldId id="1685" r:id="rId20"/>
    <p:sldId id="1694" r:id="rId21"/>
    <p:sldId id="1686" r:id="rId22"/>
    <p:sldId id="1687" r:id="rId23"/>
    <p:sldId id="1688" r:id="rId24"/>
    <p:sldId id="1689" r:id="rId25"/>
    <p:sldId id="1690" r:id="rId26"/>
    <p:sldId id="1691" r:id="rId27"/>
    <p:sldId id="1692" r:id="rId28"/>
    <p:sldId id="1693" r:id="rId29"/>
    <p:sldId id="1671" r:id="rId30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2828" autoAdjust="0"/>
  </p:normalViewPr>
  <p:slideViewPr>
    <p:cSldViewPr snapToGrid="0">
      <p:cViewPr varScale="1">
        <p:scale>
          <a:sx n="151" d="100"/>
          <a:sy n="151" d="100"/>
        </p:scale>
        <p:origin x="172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answering "no" to the complemented decision problem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complemented decision problem of Set Cover would be "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For every combination of X subsets, is it impossible to cover all elements?"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 Answering "no" to this question requires you to provide a counter-example.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In summary: NP is concerned with a "yes" answer to some decision problem. Co-NP is concerned with a "no" answer to the same, but complemented, decision problem.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NP-Completeness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Part II)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C2636-D3EF-4C32-826C-D3FB8CE4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1DF905-6C14-4EA7-890B-E806F8A77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are languages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1DF905-6C14-4EA7-890B-E806F8A77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1A3204B-1E75-4809-B016-9C24DA68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39884"/>
            <a:ext cx="6959600" cy="1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6937-B43C-4F8D-A9A2-BB98F6FE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F568B-8B5E-475E-8F98-9F0C5F40C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850" y="949504"/>
                <a:ext cx="8851900" cy="3818430"/>
              </a:xfrm>
            </p:spPr>
            <p:txBody>
              <a:bodyPr/>
              <a:lstStyle/>
              <a:p>
                <a:r>
                  <a:rPr lang="en-US" dirty="0"/>
                  <a:t>Polynomial-time reductions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Show that one problem is at least as hard as another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Within a polynomial-time factor</a:t>
                </a:r>
              </a:p>
              <a:p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NP-complete (NPC) </a:t>
                </a:r>
                <a:r>
                  <a:rPr lang="en-US" dirty="0"/>
                  <a:t>if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</a:t>
                </a:r>
                <a:r>
                  <a:rPr lang="en-US" b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F568B-8B5E-475E-8F98-9F0C5F40C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949504"/>
                <a:ext cx="8851900" cy="3818430"/>
              </a:xfrm>
              <a:blipFill>
                <a:blip r:embed="rId2"/>
                <a:stretch>
                  <a:fillRect l="-895" t="-1278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8A98-1C30-49C2-A69C-B1B804A4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theorem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E9B4-5205-440B-8BCB-091162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49" y="949504"/>
            <a:ext cx="8788261" cy="3818430"/>
          </a:xfrm>
        </p:spPr>
        <p:txBody>
          <a:bodyPr>
            <a:normAutofit/>
          </a:bodyPr>
          <a:lstStyle/>
          <a:p>
            <a:r>
              <a:rPr lang="en-US" sz="2000" dirty="0"/>
              <a:t>If any NP-complete problem is polynomial-time </a:t>
            </a:r>
            <a:r>
              <a:rPr lang="en-US" sz="2000" b="1" dirty="0">
                <a:solidFill>
                  <a:srgbClr val="FF0000"/>
                </a:solidFill>
              </a:rPr>
              <a:t>solvable</a:t>
            </a:r>
            <a:r>
              <a:rPr lang="en-US" sz="2000" dirty="0"/>
              <a:t>, then P = NP</a:t>
            </a:r>
          </a:p>
          <a:p>
            <a:r>
              <a:rPr lang="en-US" sz="2000" dirty="0"/>
              <a:t>If any problem in NP is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polynomial-time </a:t>
            </a:r>
            <a:r>
              <a:rPr lang="en-US" sz="2000" b="1" dirty="0">
                <a:solidFill>
                  <a:srgbClr val="FF0000"/>
                </a:solidFill>
              </a:rPr>
              <a:t>solvable</a:t>
            </a:r>
            <a:r>
              <a:rPr lang="en-US" sz="2000" dirty="0"/>
              <a:t>, then no NP-complete problem is polynomial-time solvable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28E9D-F756-4900-9CCF-20A8F51C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10" y="2263082"/>
            <a:ext cx="2437111" cy="1810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93CB88-C269-46FF-828A-A2EB781B990C}"/>
              </a:ext>
            </a:extLst>
          </p:cNvPr>
          <p:cNvSpPr txBox="1"/>
          <p:nvPr/>
        </p:nvSpPr>
        <p:spPr>
          <a:xfrm>
            <a:off x="5981700" y="4073833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relationship most theoretical computer scientists believe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F390673B-1EE8-4304-9246-ADC2FA08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958" y="2360525"/>
            <a:ext cx="4452761" cy="27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C951-5BB1-4D5C-B95D-C0727516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6690B7-53FD-4971-A098-B1700C93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431368"/>
            <a:ext cx="1604963" cy="15793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AE0FFA-2B9B-4300-840C-FA39DD83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1178691"/>
            <a:ext cx="1604963" cy="2123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E020CD-D8A4-4EFA-8BAB-7A981577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88" y="1146060"/>
            <a:ext cx="1739899" cy="2149939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0158EE6-080F-481C-B81F-94E244A08BB8}"/>
              </a:ext>
            </a:extLst>
          </p:cNvPr>
          <p:cNvSpPr txBox="1">
            <a:spLocks/>
          </p:cNvSpPr>
          <p:nvPr/>
        </p:nvSpPr>
        <p:spPr bwMode="auto">
          <a:xfrm>
            <a:off x="106362" y="3729148"/>
            <a:ext cx="8931275" cy="104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Boolean combinational circuit consists of one or more Boolean combinational gates interconnected by wires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1F3F13-5CC7-4EDA-99E2-4A102565B976}"/>
              </a:ext>
            </a:extLst>
          </p:cNvPr>
          <p:cNvSpPr txBox="1"/>
          <p:nvPr/>
        </p:nvSpPr>
        <p:spPr>
          <a:xfrm>
            <a:off x="927893" y="3145702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NOT gate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A859EB-50CE-47B9-A295-D1AACC7F21D6}"/>
              </a:ext>
            </a:extLst>
          </p:cNvPr>
          <p:cNvSpPr txBox="1"/>
          <p:nvPr/>
        </p:nvSpPr>
        <p:spPr>
          <a:xfrm>
            <a:off x="3603229" y="3145702"/>
            <a:ext cx="22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AND gate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AB1159-763D-4C89-8DF1-153FE15F719C}"/>
              </a:ext>
            </a:extLst>
          </p:cNvPr>
          <p:cNvSpPr txBox="1"/>
          <p:nvPr/>
        </p:nvSpPr>
        <p:spPr>
          <a:xfrm>
            <a:off x="6199188" y="3141804"/>
            <a:ext cx="22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The OR gate</a:t>
            </a:r>
          </a:p>
        </p:txBody>
      </p:sp>
    </p:spTree>
    <p:extLst>
      <p:ext uri="{BB962C8B-B14F-4D97-AF65-F5344CB8AC3E}">
        <p14:creationId xmlns:p14="http://schemas.microsoft.com/office/powerpoint/2010/main" val="14901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DBEC-25EC-40D8-B4AE-63222A1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DCEBD0-59D5-41E6-A2B4-CC303D429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850" y="2337774"/>
            <a:ext cx="3585982" cy="19377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4B7FA4-0CA8-4048-9AF8-AB54E2E5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51" y="2393606"/>
            <a:ext cx="3585982" cy="195792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E25772F-D135-4CF1-A2D1-F658E94137E2}"/>
              </a:ext>
            </a:extLst>
          </p:cNvPr>
          <p:cNvSpPr/>
          <p:nvPr/>
        </p:nvSpPr>
        <p:spPr>
          <a:xfrm>
            <a:off x="6337830" y="2651350"/>
            <a:ext cx="975360" cy="6553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FFAB6D-820C-49F0-AA7D-AACB66FABBB1}"/>
              </a:ext>
            </a:extLst>
          </p:cNvPr>
          <p:cNvSpPr txBox="1"/>
          <p:nvPr/>
        </p:nvSpPr>
        <p:spPr>
          <a:xfrm>
            <a:off x="1370330" y="4447958"/>
            <a:ext cx="1851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satisfiable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80D54F-D9CF-4064-A7D0-E777778E9E84}"/>
              </a:ext>
            </a:extLst>
          </p:cNvPr>
          <p:cNvSpPr txBox="1"/>
          <p:nvPr/>
        </p:nvSpPr>
        <p:spPr>
          <a:xfrm>
            <a:off x="5341302" y="4447957"/>
            <a:ext cx="2164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unsatisfiable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5FAB3D9-47DD-4F9D-81A3-39AECB55FE55}"/>
              </a:ext>
            </a:extLst>
          </p:cNvPr>
          <p:cNvSpPr txBox="1">
            <a:spLocks/>
          </p:cNvSpPr>
          <p:nvPr/>
        </p:nvSpPr>
        <p:spPr bwMode="auto">
          <a:xfrm>
            <a:off x="457200" y="949504"/>
            <a:ext cx="8229600" cy="219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1-output Boolean combinational circuit is </a:t>
            </a:r>
            <a:r>
              <a:rPr lang="en-US" b="1" dirty="0">
                <a:solidFill>
                  <a:srgbClr val="FF0000"/>
                </a:solidFill>
              </a:rPr>
              <a:t>satisfiable</a:t>
            </a:r>
            <a:r>
              <a:rPr lang="en-US" dirty="0"/>
              <a:t> if it has a satisfying assignment</a:t>
            </a:r>
          </a:p>
          <a:p>
            <a:pPr lvl="1"/>
            <a:r>
              <a:rPr lang="en-US" dirty="0"/>
              <a:t>Naïve solution: check all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9280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1B848-A3AE-4C4E-AEEF-223A7E6E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C7F392-AF4C-41E3-9376-F56992729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100" y="949504"/>
                <a:ext cx="8870950" cy="410509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CIRCUIT-SAT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Boolean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combinational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First w</a:t>
                </a:r>
                <a:r>
                  <a:rPr lang="en-US" dirty="0"/>
                  <a:t>e prove that CIRCUIT-SAT belongs to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 two-input algorithm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can verify CIRCUIT-SAT</a:t>
                </a:r>
              </a:p>
              <a:p>
                <a:pPr marL="1257300" lvl="2" indent="-457200">
                  <a:buFont typeface="+mj-lt"/>
                  <a:buAutoNum type="arabicParenR"/>
                </a:pPr>
                <a:r>
                  <a:rPr lang="en-US" dirty="0"/>
                  <a:t>Input 1: the encoding of a circuit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1257300" lvl="2" indent="-457200">
                  <a:buFont typeface="+mj-lt"/>
                  <a:buAutoNum type="arabicParenR"/>
                </a:pPr>
                <a:r>
                  <a:rPr lang="en-US" dirty="0"/>
                  <a:t>Input 2: assignments to wires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Any pair of inputs can be verified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Verify each logical gate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 length </a:t>
                </a:r>
                <a:r>
                  <a:rPr lang="en-US" dirty="0"/>
                  <a:t>is polynomial in 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C7F392-AF4C-41E3-9376-F56992729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00" y="949504"/>
                <a:ext cx="8870950" cy="4105096"/>
              </a:xfrm>
              <a:blipFill>
                <a:blip r:embed="rId2"/>
                <a:stretch>
                  <a:fillRect l="-756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5D64580-94F7-44F2-B481-4D8A4A349F55}"/>
              </a:ext>
            </a:extLst>
          </p:cNvPr>
          <p:cNvSpPr txBox="1"/>
          <p:nvPr/>
        </p:nvSpPr>
        <p:spPr>
          <a:xfrm>
            <a:off x="4114800" y="211455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D7EB8-3050-4561-B87A-9B342403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B2647-1880-42BE-9A25-963AE5E08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" y="949504"/>
                <a:ext cx="9074150" cy="28414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Second </a:t>
                </a:r>
                <a:r>
                  <a:rPr lang="en-US" altLang="zh-CN" dirty="0"/>
                  <a:t>w</a:t>
                </a:r>
                <a:r>
                  <a:rPr lang="en-US" dirty="0"/>
                  <a:t>e prove that CIRCUIT-SAT belongs to NP-hard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I.e., every language in NP is polynomial-time reducible to CIRCUIT-SAT (sketch)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say a particular state of computer memory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configuration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instruction</a:t>
                </a:r>
                <a:r>
                  <a:rPr lang="en-US" sz="2000" dirty="0"/>
                  <a:t> maps one configuration to another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altLang="zh-CN" sz="2000" dirty="0"/>
                  <a:t>A</a:t>
                </a:r>
                <a:r>
                  <a:rPr lang="en-US" sz="2000" dirty="0"/>
                  <a:t> Boolean combinational circuit that implements the mapping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B2647-1880-42BE-9A25-963AE5E08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" y="949504"/>
                <a:ext cx="9074150" cy="2841446"/>
              </a:xfrm>
              <a:blipFill>
                <a:blip r:embed="rId2"/>
                <a:stretch>
                  <a:fillRect l="-873" t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63E0CD6-33BA-4359-B2B2-E77CD422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3676222"/>
            <a:ext cx="394335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FCF4-2175-4FB6-B80D-C9F2EBC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circuit-satisfiability problem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BB4B77-1329-49B9-80A6-5387A12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925" y="1653709"/>
            <a:ext cx="3059878" cy="33119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A916C-FCCD-4E4A-9344-315B12FAF2B9}"/>
                  </a:ext>
                </a:extLst>
              </p:cNvPr>
              <p:cNvSpPr txBox="1"/>
              <p:nvPr/>
            </p:nvSpPr>
            <p:spPr>
              <a:xfrm>
                <a:off x="1214227" y="2571750"/>
                <a:ext cx="3108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The computation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algn="l"/>
                <a:r>
                  <a:rPr lang="en-US" dirty="0">
                    <a:latin typeface="+mn-lt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4A916C-FCCD-4E4A-9344-315B12FA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227" y="2571750"/>
                <a:ext cx="3108695" cy="830997"/>
              </a:xfrm>
              <a:prstGeom prst="rect">
                <a:avLst/>
              </a:prstGeom>
              <a:blipFill>
                <a:blip r:embed="rId3"/>
                <a:stretch>
                  <a:fillRect l="-29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26422B4-6D5A-4887-B181-08EDF3789D52}"/>
              </a:ext>
            </a:extLst>
          </p:cNvPr>
          <p:cNvSpPr txBox="1"/>
          <p:nvPr/>
        </p:nvSpPr>
        <p:spPr>
          <a:xfrm>
            <a:off x="4188990" y="2848039"/>
            <a:ext cx="42291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single combinational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E1355A9-8728-4456-A9BE-0629DBDEC4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850" y="763155"/>
                <a:ext cx="9074150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any language in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There exists an algorithm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that verifies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in polynomial time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E1355A9-8728-4456-A9BE-0629DBDE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" y="763155"/>
                <a:ext cx="9074150" cy="768350"/>
              </a:xfrm>
              <a:prstGeom prst="rect">
                <a:avLst/>
              </a:prstGeom>
              <a:blipFill>
                <a:blip r:embed="rId4"/>
                <a:stretch>
                  <a:fillRect l="-604" t="-5556" b="-1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F1941-F8BD-41D7-BD02-EE0CE7EF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 proofs (important)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B4CB-0C7B-4CF3-BC71-40F2676CF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949504"/>
                <a:ext cx="8756650" cy="381843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language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NPC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NP-hard </a:t>
                </a:r>
              </a:p>
              <a:p>
                <a:r>
                  <a:rPr lang="en-US" dirty="0"/>
                  <a:t>If we also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Select a </a:t>
                </a:r>
                <a:r>
                  <a:rPr lang="en-US" b="1" dirty="0">
                    <a:solidFill>
                      <a:srgbClr val="FF0000"/>
                    </a:solidFill>
                  </a:rPr>
                  <a:t>known</a:t>
                </a:r>
                <a:r>
                  <a:rPr lang="en-US" dirty="0"/>
                  <a:t> NP-complete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Describe an algorithm that computes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mapping </a:t>
                </a:r>
                <a:r>
                  <a:rPr lang="en-US" b="1" dirty="0">
                    <a:solidFill>
                      <a:srgbClr val="FF0000"/>
                    </a:solidFill>
                  </a:rPr>
                  <a:t>every</a:t>
                </a:r>
                <a:r>
                  <a:rPr lang="en-US" dirty="0"/>
                  <a:t> instance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an instance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Prove that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arenR"/>
                </a:pPr>
                <a:r>
                  <a:rPr lang="en-US" dirty="0"/>
                  <a:t>Prove that the algorithm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runs in </a:t>
                </a:r>
                <a:r>
                  <a:rPr lang="en-US" b="1" dirty="0">
                    <a:solidFill>
                      <a:srgbClr val="FF0000"/>
                    </a:solidFill>
                  </a:rPr>
                  <a:t>polynomial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B4CB-0C7B-4CF3-BC71-40F2676CF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949504"/>
                <a:ext cx="8756650" cy="3818430"/>
              </a:xfrm>
              <a:blipFill>
                <a:blip r:embed="rId2"/>
                <a:stretch>
                  <a:fillRect l="-627" t="-2875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5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330A1-CB08-43CF-A92A-5B806C6B1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Boolean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formula</a:t>
                </a:r>
                <a:r>
                  <a:rPr lang="en-US" altLang="zh-CN" dirty="0"/>
                  <a:t> satisfiability problem:</a:t>
                </a:r>
                <a:r>
                  <a:rPr lang="en-US" dirty="0"/>
                  <a:t> SAT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Boolean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Boolean connectives: any Boolean function with one or two inputs and one output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,¬,→,↔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SAT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satisfiable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Boolean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formula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e.g.,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330A1-CB08-43CF-A92A-5B806C6B1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B104-A018-4AF2-B91B-25BA33BC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C95DB7-710A-4FB7-8C63-5FEC6E1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521032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</a:t>
                </a:r>
                <a:r>
                  <a:rPr lang="en-US" sz="2000" dirty="0" err="1"/>
                  <a:t>hamiltonian</a:t>
                </a:r>
                <a:r>
                  <a:rPr lang="en-US" sz="2000" dirty="0"/>
                  <a:t> cycle of an undirected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a cycle that visits each vertex exactly once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C95DB7-710A-4FB7-8C63-5FEC6E1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521032" cy="3818430"/>
              </a:xfrm>
              <a:blipFill>
                <a:blip r:embed="rId2"/>
                <a:stretch>
                  <a:fillRect l="-644" t="-1278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22BBB4B-CC80-42F3-9812-BD540512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6" y="1971101"/>
            <a:ext cx="3073066" cy="2632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818969-B6CC-47A1-AC07-118E95ED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14462"/>
            <a:ext cx="3113990" cy="21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25FBC18-C050-4E8D-A83E-5E7A81C82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330A1-CB08-43CF-A92A-5B806C6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13470" cy="3818430"/>
          </a:xfrm>
        </p:spPr>
        <p:txBody>
          <a:bodyPr/>
          <a:lstStyle/>
          <a:p>
            <a:r>
              <a:rPr lang="en-US" altLang="zh-CN" sz="2000" dirty="0"/>
              <a:t>E</a:t>
            </a:r>
            <a:r>
              <a:rPr lang="en-US" sz="2000" dirty="0"/>
              <a:t>xpress each of the gates as a formula (clause)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C4CE2-695E-4764-8555-0AD8D169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0" y="2442360"/>
            <a:ext cx="4235502" cy="1855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266737-BB9A-4A2D-8BF5-A93880EB0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30" y="2442360"/>
            <a:ext cx="3047895" cy="196619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4E85E22-081F-4B6B-8152-59E6B781C246}"/>
              </a:ext>
            </a:extLst>
          </p:cNvPr>
          <p:cNvSpPr/>
          <p:nvPr/>
        </p:nvSpPr>
        <p:spPr>
          <a:xfrm>
            <a:off x="4606130" y="3136530"/>
            <a:ext cx="1104900" cy="577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405F3C-1E60-4D15-A852-B20F2684BA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405F3C-1E60-4D15-A852-B20F2684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0878-3608-4CF0-B681-EA1111173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446520" cy="3818430"/>
              </a:xfrm>
            </p:spPr>
            <p:txBody>
              <a:bodyPr/>
              <a:lstStyle/>
              <a:p>
                <a:r>
                  <a:rPr lang="en-US" altLang="zh-CN" dirty="0"/>
                  <a:t>I</a:t>
                </a:r>
                <a:r>
                  <a:rPr lang="en-US" dirty="0"/>
                  <a:t>t is (usually) simpler to reduce from a restricted language of Boolean formulas</a:t>
                </a:r>
              </a:p>
              <a:p>
                <a:r>
                  <a:rPr lang="en-US" altLang="zh-CN" dirty="0"/>
                  <a:t>Conjunctive normal form (CNF) </a:t>
                </a:r>
                <a:r>
                  <a:rPr lang="zh-CN" altLang="en-US" dirty="0"/>
                  <a:t>合取范式</a:t>
                </a:r>
                <a:endParaRPr lang="en-US" altLang="zh-CN" dirty="0"/>
              </a:p>
              <a:p>
                <a:r>
                  <a:rPr lang="en-US" altLang="zh-CN" b="0" dirty="0"/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2E0878-3608-4CF0-B681-EA1111173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446520" cy="3818430"/>
              </a:xfrm>
              <a:blipFill>
                <a:blip r:embed="rId3"/>
                <a:stretch>
                  <a:fillRect l="-938" t="-1278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6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92D68C-E7C8-4496-89CA-9B1CBCCC0F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1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C92D68C-E7C8-4496-89CA-9B1CBCCC0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9D25A-8275-4364-BE4E-15E40463B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1053"/>
                <a:ext cx="6717836" cy="8459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09D25A-8275-4364-BE4E-15E40463B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1053"/>
                <a:ext cx="6717836" cy="8459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5F55C0-3475-4001-97DE-0346519A6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06" y="1369712"/>
            <a:ext cx="3191570" cy="3053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96485-F671-45A7-BA2E-C0DC6B8E57A8}"/>
                  </a:ext>
                </a:extLst>
              </p:cNvPr>
              <p:cNvSpPr txBox="1"/>
              <p:nvPr/>
            </p:nvSpPr>
            <p:spPr>
              <a:xfrm>
                <a:off x="457200" y="1865716"/>
                <a:ext cx="500142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1: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Construct a binary parse tree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the output of each internal node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Rewrite the formula as the AND of clauses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96485-F671-45A7-BA2E-C0DC6B8E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65716"/>
                <a:ext cx="5001424" cy="2308324"/>
              </a:xfrm>
              <a:prstGeom prst="rect">
                <a:avLst/>
              </a:prstGeom>
              <a:blipFill>
                <a:blip r:embed="rId5"/>
                <a:stretch>
                  <a:fillRect l="-1829" t="-1847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6F32A4A9-C2A4-4F75-A63D-6E698E4AF0BC}"/>
              </a:ext>
            </a:extLst>
          </p:cNvPr>
          <p:cNvSpPr/>
          <p:nvPr/>
        </p:nvSpPr>
        <p:spPr>
          <a:xfrm rot="2773497">
            <a:off x="4854714" y="1561303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C2907BA-F504-4B50-9578-CA3D5FBD9EDB}"/>
              </a:ext>
            </a:extLst>
          </p:cNvPr>
          <p:cNvSpPr/>
          <p:nvPr/>
        </p:nvSpPr>
        <p:spPr>
          <a:xfrm rot="8302700">
            <a:off x="5234046" y="3862245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EA62F8F-4209-49D8-BB21-25B20B4DE9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1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EA62F8F-4209-49D8-BB21-25B20B4DE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406909-90D6-4FB3-B942-7FFABBCE8E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78231" y="1538721"/>
                <a:ext cx="4612140" cy="2066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3406909-90D6-4FB3-B942-7FFABBCE8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8231" y="1538721"/>
                <a:ext cx="4612140" cy="206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5033D17-53F8-4C66-A266-CA250131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29" y="1045216"/>
            <a:ext cx="3191570" cy="305306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7783FB5-43CA-4C3F-B5A2-8FE4AF779BF4}"/>
              </a:ext>
            </a:extLst>
          </p:cNvPr>
          <p:cNvSpPr/>
          <p:nvPr/>
        </p:nvSpPr>
        <p:spPr>
          <a:xfrm>
            <a:off x="3552952" y="2259896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2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5D5F0CB-454E-4589-A8B3-BE1292EA0082}"/>
              </a:ext>
            </a:extLst>
          </p:cNvPr>
          <p:cNvSpPr txBox="1"/>
          <p:nvPr/>
        </p:nvSpPr>
        <p:spPr>
          <a:xfrm>
            <a:off x="457199" y="837850"/>
            <a:ext cx="8046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Convert each clause into conjunctive normal form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55126B-5072-4E11-A2D7-D1BB635C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0" y="1346805"/>
            <a:ext cx="3293252" cy="2314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5CE995-F2AE-46A0-AC7B-D1E0F89BFB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46722" y="1470864"/>
                <a:ext cx="3991323" cy="2066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5CE995-F2AE-46A0-AC7B-D1E0F89B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6722" y="1470864"/>
                <a:ext cx="3991323" cy="206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F743FAB5-F0BD-47B2-86EA-22F6C783B3D2}"/>
              </a:ext>
            </a:extLst>
          </p:cNvPr>
          <p:cNvSpPr/>
          <p:nvPr/>
        </p:nvSpPr>
        <p:spPr>
          <a:xfrm>
            <a:off x="3641355" y="1308545"/>
            <a:ext cx="1324878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3747" y="4480422"/>
                <a:ext cx="8630066" cy="512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Sup>
                        <m:sSub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9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747" y="4480422"/>
                <a:ext cx="8630066" cy="512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7D69331-C180-48D3-8A34-82C340C9E863}"/>
              </a:ext>
            </a:extLst>
          </p:cNvPr>
          <p:cNvSpPr/>
          <p:nvPr/>
        </p:nvSpPr>
        <p:spPr>
          <a:xfrm rot="7626821">
            <a:off x="3595459" y="3495155"/>
            <a:ext cx="1716673" cy="7206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E735A8-97A3-4E73-982C-9DD4937E1A7B}"/>
              </a:ext>
            </a:extLst>
          </p:cNvPr>
          <p:cNvCxnSpPr/>
          <p:nvPr/>
        </p:nvCxnSpPr>
        <p:spPr>
          <a:xfrm>
            <a:off x="5259470" y="1831166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84389EB-FCCF-40EA-B457-EBC8E6C449E9}"/>
              </a:ext>
            </a:extLst>
          </p:cNvPr>
          <p:cNvCxnSpPr/>
          <p:nvPr/>
        </p:nvCxnSpPr>
        <p:spPr>
          <a:xfrm>
            <a:off x="5259470" y="2350660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C93FD91-078C-4161-95A8-5644393DD634}"/>
              </a:ext>
            </a:extLst>
          </p:cNvPr>
          <p:cNvCxnSpPr/>
          <p:nvPr/>
        </p:nvCxnSpPr>
        <p:spPr>
          <a:xfrm>
            <a:off x="5259470" y="2636549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47E2A6-9D59-4A96-955B-64E300BF975C}"/>
              </a:ext>
            </a:extLst>
          </p:cNvPr>
          <p:cNvCxnSpPr/>
          <p:nvPr/>
        </p:nvCxnSpPr>
        <p:spPr>
          <a:xfrm>
            <a:off x="5251680" y="3109323"/>
            <a:ext cx="28428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C45D67-20BF-4781-B85B-5CC0063D20F1}"/>
              </a:ext>
            </a:extLst>
          </p:cNvPr>
          <p:cNvSpPr txBox="1"/>
          <p:nvPr/>
        </p:nvSpPr>
        <p:spPr>
          <a:xfrm>
            <a:off x="4668780" y="3834697"/>
            <a:ext cx="3524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disjunctive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31183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2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5D5F0CB-454E-4589-A8B3-BE1292EA0082}"/>
              </a:ext>
            </a:extLst>
          </p:cNvPr>
          <p:cNvSpPr txBox="1"/>
          <p:nvPr/>
        </p:nvSpPr>
        <p:spPr>
          <a:xfrm>
            <a:off x="457199" y="837850"/>
            <a:ext cx="8046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Convert each clause into conjunctive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6838" y="1412566"/>
                <a:ext cx="8750207" cy="1159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Sup>
                            <m:sSub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9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900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sz="19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900" dirty="0"/>
              </a:p>
              <a:p>
                <a:pPr marL="0" indent="0">
                  <a:buNone/>
                </a:pPr>
                <a:r>
                  <a:rPr lang="en-US" altLang="zh-CN" sz="1900" b="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n-US" altLang="zh-CN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9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CD6965DF-5817-4431-8014-5E1FE959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838" y="1412566"/>
                <a:ext cx="8750207" cy="1159184"/>
              </a:xfrm>
              <a:prstGeom prst="rect">
                <a:avLst/>
              </a:prstGeom>
              <a:blipFill>
                <a:blip r:embed="rId3"/>
                <a:stretch>
                  <a:fillRect l="-5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75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3-CNF-SAT: Step 3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5EC5A4-3194-4272-A095-35A50F5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5F0CB-454E-4589-A8B3-BE1292EA0082}"/>
                  </a:ext>
                </a:extLst>
              </p:cNvPr>
              <p:cNvSpPr txBox="1"/>
              <p:nvPr/>
            </p:nvSpPr>
            <p:spPr>
              <a:xfrm>
                <a:off x="400467" y="837850"/>
                <a:ext cx="843650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3: Transform that each clause has exactly three distinct literals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three distinct literals (variables), include it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exactly two distinct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include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just one literal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then include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5F0CB-454E-4589-A8B3-BE1292EA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7" y="837850"/>
                <a:ext cx="8436508" cy="3046988"/>
              </a:xfrm>
              <a:prstGeom prst="rect">
                <a:avLst/>
              </a:prstGeom>
              <a:blipFill>
                <a:blip r:embed="rId3"/>
                <a:stretch>
                  <a:fillRect l="-1156" t="-1400" r="-867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4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654449-A953-4D95-9259-E87DA6A1AD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3-CNF-SAT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654449-A953-4D95-9259-E87DA6A1A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5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E194E-8001-40D2-8DF7-9DDE45B6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1: introduces at most one variable and one clause per connective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2: introduce at most eight clauses for each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3: introduces at most four clauses for each clause</a:t>
            </a:r>
          </a:p>
        </p:txBody>
      </p:sp>
    </p:spTree>
    <p:extLst>
      <p:ext uri="{BB962C8B-B14F-4D97-AF65-F5344CB8AC3E}">
        <p14:creationId xmlns:p14="http://schemas.microsoft.com/office/powerpoint/2010/main" val="428611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C8E7-80CC-4A35-8774-AEA9D49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40BC26-D200-4B64-90E3-874922020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20" y="949325"/>
            <a:ext cx="3927760" cy="3817938"/>
          </a:xfrm>
        </p:spPr>
      </p:pic>
    </p:spTree>
    <p:extLst>
      <p:ext uri="{BB962C8B-B14F-4D97-AF65-F5344CB8AC3E}">
        <p14:creationId xmlns:p14="http://schemas.microsoft.com/office/powerpoint/2010/main" val="39017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D28E-C235-477A-A1C7-7C74C592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class co-NP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3C1D00-65F3-479F-9CB9-3BD5CB4FE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languages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NP</a:t>
                </a:r>
              </a:p>
              <a:p>
                <a:endParaRPr lang="en-US" dirty="0"/>
              </a:p>
              <a:p>
                <a:r>
                  <a:rPr lang="en-US" dirty="0"/>
                  <a:t>Given a Boolean formula, is it unsatisfiable (do all possible inputs to the formula output false)?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3C1D00-65F3-479F-9CB9-3BD5CB4FE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EBE1-0183-461B-A9EA-07E496C7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98700-E9C5-4C59-8E3E-06E5E445D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42" y="949504"/>
                <a:ext cx="8823158" cy="381843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hamiltonian</a:t>
                </a:r>
                <a:r>
                  <a:rPr lang="en-US" dirty="0"/>
                  <a:t>-cycle problem as a form language: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HAM-CYCLE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How to decide the language HAM-CYCLE?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Naïve solution: lists all permutations of the vertices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sz="2000" b="0" dirty="0" err="1"/>
                  <a:t>Th</a:t>
                </a:r>
                <a:r>
                  <a:rPr lang="en-US" sz="2000" b="0" dirty="0"/>
                  <a:t>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|!</m:t>
                    </m:r>
                  </m:oMath>
                </a14:m>
                <a:r>
                  <a:rPr lang="en-US" sz="2000" dirty="0"/>
                  <a:t> possible permutations</a:t>
                </a:r>
              </a:p>
              <a:p>
                <a:endParaRPr lang="en-US" dirty="0"/>
              </a:p>
              <a:p>
                <a:r>
                  <a:rPr lang="en-US" dirty="0"/>
                  <a:t>Verification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Verify whether a list of vertices forms a </a:t>
                </a:r>
                <a:r>
                  <a:rPr lang="en-US" sz="2000" dirty="0" err="1"/>
                  <a:t>hamiltonian</a:t>
                </a:r>
                <a:r>
                  <a:rPr lang="en-US" sz="2000" dirty="0"/>
                  <a:t> cycle</a:t>
                </a:r>
              </a:p>
              <a:p>
                <a:pPr lvl="1"/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998700-E9C5-4C59-8E3E-06E5E445D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42" y="949504"/>
                <a:ext cx="8823158" cy="3818430"/>
              </a:xfrm>
              <a:blipFill>
                <a:blip r:embed="rId2"/>
                <a:stretch>
                  <a:fillRect l="-898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7822-8474-404E-9754-B3D4858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Veriﬁcation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B86A7-CCAD-423E-9A16-F3CDA550F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33" y="949504"/>
                <a:ext cx="887663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 verification algorithm is a two-argument algorithm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 ordinary input string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(e.g., the encoding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 certificate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(e.g., the encoding of a list of vertices)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u="sng" dirty="0"/>
                  <a:t> verifies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u="sng" dirty="0"/>
                  <a:t> if there exists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u="sng" dirty="0"/>
                  <a:t> such that </a:t>
                </a:r>
                <a14:m>
                  <m:oMath xmlns:m="http://schemas.openxmlformats.org/officeDocument/2006/math"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200" i="1" u="sng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u="sng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u="sng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u="sn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i="0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For any string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, no certificate proving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6B86A7-CCAD-423E-9A16-F3CDA550F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33" y="949504"/>
                <a:ext cx="8876630" cy="3818430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6D49-EEE3-492F-9B87-5494F23B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CC9724-CAA0-4A74-B230-8CD1C61C5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" y="949504"/>
                <a:ext cx="884682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class of languages (the set of decision problems) that can be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verified</a:t>
                </a:r>
                <a:r>
                  <a:rPr lang="en-US" sz="2000" dirty="0"/>
                  <a:t> by a polynomial-time algorithm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 exists a two-input </a:t>
                </a:r>
                <a:r>
                  <a:rPr lang="en-US" sz="2000" i="1" u="sng" dirty="0"/>
                  <a:t>polynomial-time</a:t>
                </a:r>
                <a:r>
                  <a:rPr lang="en-US" sz="2000" dirty="0"/>
                  <a:t>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a constant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certificate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HAM-CYCLE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NP</a:t>
                </a:r>
              </a:p>
              <a:p>
                <a:r>
                  <a:rPr lang="en-US" sz="2000" dirty="0"/>
                  <a:t>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NP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CC9724-CAA0-4A74-B230-8CD1C61C5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949504"/>
                <a:ext cx="8846820" cy="3818430"/>
              </a:xfrm>
              <a:blipFill>
                <a:blip r:embed="rId2"/>
                <a:stretch>
                  <a:fillRect l="-620" t="-958" r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A4E6-E3F7-4966-88DE-D990FEB8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F88BF-1A3A-49A1-B330-63B3219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1" y="949504"/>
            <a:ext cx="8493279" cy="3818430"/>
          </a:xfrm>
        </p:spPr>
        <p:txBody>
          <a:bodyPr/>
          <a:lstStyle/>
          <a:p>
            <a:r>
              <a:rPr lang="en-US" dirty="0"/>
              <a:t>The class P consists of problems that can be </a:t>
            </a:r>
            <a:r>
              <a:rPr lang="en-US" b="1" dirty="0">
                <a:solidFill>
                  <a:srgbClr val="FF0000"/>
                </a:solidFill>
              </a:rPr>
              <a:t>solved</a:t>
            </a:r>
            <a:r>
              <a:rPr lang="en-US" dirty="0"/>
              <a:t> quickly</a:t>
            </a:r>
          </a:p>
          <a:p>
            <a:endParaRPr lang="en-US" dirty="0"/>
          </a:p>
          <a:p>
            <a:r>
              <a:rPr lang="en-US" dirty="0"/>
              <a:t>The class NP consists of problems for which a solution can be </a:t>
            </a:r>
            <a:r>
              <a:rPr lang="en-US" b="1" dirty="0">
                <a:solidFill>
                  <a:srgbClr val="FF0000"/>
                </a:solidFill>
              </a:rPr>
              <a:t>verified</a:t>
            </a:r>
            <a:r>
              <a:rPr lang="en-US" dirty="0"/>
              <a:t> quickly</a:t>
            </a:r>
          </a:p>
        </p:txBody>
      </p:sp>
    </p:spTree>
    <p:extLst>
      <p:ext uri="{BB962C8B-B14F-4D97-AF65-F5344CB8AC3E}">
        <p14:creationId xmlns:p14="http://schemas.microsoft.com/office/powerpoint/2010/main" val="324980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A3D1D-15B6-4339-9399-8637D3DA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of NP-complete 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DCBF7-519B-4C7A-8E18-A6D4F1C9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49504"/>
            <a:ext cx="8755380" cy="3818430"/>
          </a:xfrm>
        </p:spPr>
        <p:txBody>
          <a:bodyPr/>
          <a:lstStyle/>
          <a:p>
            <a:r>
              <a:rPr lang="en-US" dirty="0"/>
              <a:t>If any NP-complete problem can be solved in polynomial time, then every problem in NP has a polynomial-time solution</a:t>
            </a:r>
          </a:p>
          <a:p>
            <a:endParaRPr lang="en-US" dirty="0"/>
          </a:p>
          <a:p>
            <a:r>
              <a:rPr lang="en-US" dirty="0"/>
              <a:t>The “hardest” languages in NP</a:t>
            </a:r>
          </a:p>
          <a:p>
            <a:endParaRPr lang="en-US" dirty="0"/>
          </a:p>
          <a:p>
            <a:r>
              <a:rPr lang="en-US" dirty="0"/>
              <a:t>HAM-CYCLE is an NP-complete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7945-15BF-4626-86A7-319E7748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286A-5889-49A6-8D32-B2B9F816D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Recast one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as a different problem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Any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can be recast as an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solution to the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 provides a solution to the instance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Q is, in a sense, no “harder” to solve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286A-5889-49A6-8D32-B2B9F816D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3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615A-C57F-4F33-9182-A614F12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Reducibility: Definition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4ECFF-35EE-41F0-A1F9-99DF1761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04" y="2477314"/>
            <a:ext cx="4819216" cy="24794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E7F13C-E049-427E-8A70-A37BFE02D2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835204"/>
                <a:ext cx="8572500" cy="1938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A</a:t>
                </a:r>
                <a:r>
                  <a:rPr lang="en-US" dirty="0"/>
                  <a:t>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polynomial-time reducible </a:t>
                </a:r>
                <a:r>
                  <a:rPr lang="en-US" dirty="0"/>
                  <a:t>to a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if there exists a polynomial-time computable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AE7F13C-E049-427E-8A70-A37BFE02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35204"/>
                <a:ext cx="8572500" cy="1938476"/>
              </a:xfrm>
              <a:prstGeom prst="rect">
                <a:avLst/>
              </a:prstGeom>
              <a:blipFill>
                <a:blip r:embed="rId3"/>
                <a:stretch>
                  <a:fillRect l="-925" t="-3459" r="-24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28DFD9B-4ACE-4000-B678-405CDBC6E4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6880" y="2863622"/>
                <a:ext cx="3512820" cy="2003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reduction algorithm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reduction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28DFD9B-4ACE-4000-B678-405CDBC6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6880" y="2863622"/>
                <a:ext cx="3512820" cy="2003246"/>
              </a:xfrm>
              <a:prstGeom prst="rect">
                <a:avLst/>
              </a:prstGeom>
              <a:blipFill>
                <a:blip r:embed="rId4"/>
                <a:stretch>
                  <a:fillRect l="-1389" t="-3354" r="-2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46B72793-F8F7-468C-8815-607684F89052}"/>
              </a:ext>
            </a:extLst>
          </p:cNvPr>
          <p:cNvSpPr/>
          <p:nvPr/>
        </p:nvSpPr>
        <p:spPr>
          <a:xfrm>
            <a:off x="7026910" y="3413110"/>
            <a:ext cx="355600" cy="8052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108950</TotalTime>
  <Words>1407</Words>
  <Application>Microsoft Office PowerPoint</Application>
  <PresentationFormat>全屏显示(16:9)</PresentationFormat>
  <Paragraphs>177</Paragraphs>
  <Slides>29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NP-Completeness （Part II)</vt:lpstr>
      <vt:lpstr>Hamiltonian cycles</vt:lpstr>
      <vt:lpstr>Hamiltonian cycles</vt:lpstr>
      <vt:lpstr>Veriﬁcation algorithm</vt:lpstr>
      <vt:lpstr>The complexity class NP</vt:lpstr>
      <vt:lpstr>P vs. NP</vt:lpstr>
      <vt:lpstr>The class of NP-complete problems</vt:lpstr>
      <vt:lpstr>Reducibility</vt:lpstr>
      <vt:lpstr>Reducibility: Definition</vt:lpstr>
      <vt:lpstr>Important lemma</vt:lpstr>
      <vt:lpstr>NP-completeness</vt:lpstr>
      <vt:lpstr>Important theorem</vt:lpstr>
      <vt:lpstr>The circuit-satisfiability problem</vt:lpstr>
      <vt:lpstr>The circuit-satisfiability problem</vt:lpstr>
      <vt:lpstr>The circuit-satisfiability problem</vt:lpstr>
      <vt:lpstr>The circuit-satisfiability problem</vt:lpstr>
      <vt:lpstr>The circuit-satisfiability problem</vt:lpstr>
      <vt:lpstr>NP-completeness proofs (important)</vt:lpstr>
      <vt:lpstr>CIRCUIT-SAT ≤_P SAT</vt:lpstr>
      <vt:lpstr>CIRCUIT-SAT ≤_P SAT</vt:lpstr>
      <vt:lpstr>SAT ≤_P 3-CNF-SAT</vt:lpstr>
      <vt:lpstr>SAT ≤_P 3-CNF-SAT: Step 1</vt:lpstr>
      <vt:lpstr>SAT ≤_P 3-CNF-SAT: Step 1</vt:lpstr>
      <vt:lpstr>SAT ≤_P 3-CNF-SAT: Step 2</vt:lpstr>
      <vt:lpstr>SAT ≤_P 3-CNF-SAT: Step 2</vt:lpstr>
      <vt:lpstr>SAT ≤_P 3-CNF-SAT: Step 3</vt:lpstr>
      <vt:lpstr>SAT ≤_P 3-CNF-SAT</vt:lpstr>
      <vt:lpstr>More NP-complete problems</vt:lpstr>
      <vt:lpstr>the complexity class co-NP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4733</cp:revision>
  <cp:lastPrinted>2015-09-20T23:02:57Z</cp:lastPrinted>
  <dcterms:created xsi:type="dcterms:W3CDTF">2010-10-17T19:58:05Z</dcterms:created>
  <dcterms:modified xsi:type="dcterms:W3CDTF">2023-11-09T05:07:16Z</dcterms:modified>
</cp:coreProperties>
</file>